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30"/>
  </p:notesMasterIdLst>
  <p:handoutMasterIdLst>
    <p:handoutMasterId r:id="rId31"/>
  </p:handoutMasterIdLst>
  <p:sldIdLst>
    <p:sldId id="594" r:id="rId3"/>
    <p:sldId id="596" r:id="rId4"/>
    <p:sldId id="522" r:id="rId5"/>
    <p:sldId id="597" r:id="rId6"/>
    <p:sldId id="599" r:id="rId7"/>
    <p:sldId id="601" r:id="rId8"/>
    <p:sldId id="603" r:id="rId9"/>
    <p:sldId id="605" r:id="rId10"/>
    <p:sldId id="445" r:id="rId11"/>
    <p:sldId id="583" r:id="rId12"/>
    <p:sldId id="586" r:id="rId13"/>
    <p:sldId id="585" r:id="rId14"/>
    <p:sldId id="587" r:id="rId15"/>
    <p:sldId id="588" r:id="rId16"/>
    <p:sldId id="589" r:id="rId17"/>
    <p:sldId id="590" r:id="rId18"/>
    <p:sldId id="591" r:id="rId19"/>
    <p:sldId id="592" r:id="rId20"/>
    <p:sldId id="593" r:id="rId21"/>
    <p:sldId id="511" r:id="rId22"/>
    <p:sldId id="506" r:id="rId23"/>
    <p:sldId id="507" r:id="rId24"/>
    <p:sldId id="467" r:id="rId25"/>
    <p:sldId id="562" r:id="rId26"/>
    <p:sldId id="579" r:id="rId27"/>
    <p:sldId id="352" r:id="rId28"/>
    <p:sldId id="496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94"/>
            <p14:sldId id="596"/>
            <p14:sldId id="522"/>
            <p14:sldId id="597"/>
            <p14:sldId id="599"/>
            <p14:sldId id="601"/>
            <p14:sldId id="603"/>
            <p14:sldId id="605"/>
          </p14:sldIdLst>
        </p14:section>
        <p14:section name="Секция по подразбиране" id="{8D503DEF-2AB1-4987-A915-7B5FEE9665BE}">
          <p14:sldIdLst>
            <p14:sldId id="445"/>
          </p14:sldIdLst>
        </p14:section>
        <p14:section name="Пример" id="{E98E6CE3-8F1F-4D33-BA10-BE76297283A4}">
          <p14:sldIdLst>
            <p14:sldId id="583"/>
            <p14:sldId id="586"/>
            <p14:sldId id="585"/>
          </p14:sldIdLst>
        </p14:section>
        <p14:section name="Вложени цикли" id="{E6098E28-5284-42F9-B11E-8B1EFD8C9606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11"/>
            <p14:sldId id="506"/>
            <p14:sldId id="507"/>
            <p14:sldId id="467"/>
            <p14:sldId id="562"/>
            <p14:sldId id="579"/>
            <p14:sldId id="352"/>
            <p14:sldId id="49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84" autoAdjust="0"/>
    <p:restoredTop sz="94479" autoAdjust="0"/>
  </p:normalViewPr>
  <p:slideViewPr>
    <p:cSldViewPr>
      <p:cViewPr varScale="1">
        <p:scale>
          <a:sx n="31" d="100"/>
          <a:sy n="31" d="100"/>
        </p:scale>
        <p:origin x="-106" y="-41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82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4/16/2020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4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37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53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22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7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6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4737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9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1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89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1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2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97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583" y="27106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5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8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88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87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6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judge.softuni.bg/Contests/Compete/Index/1016#0" TargetMode="Externa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1" TargetMode="Externa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3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5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2.gif"/><Relationship Id="rId4" Type="http://schemas.openxmlformats.org/officeDocument/2006/relationships/image" Target="../media/image49.jpeg"/><Relationship Id="rId9" Type="http://schemas.openxmlformats.org/officeDocument/2006/relationships/hyperlink" Target="https://www.lukanet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1331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1331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1331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2696" y="5202189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2812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2110" y="6091512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304095C-79E7-4CBC-9917-91F2847430BB}"/>
              </a:ext>
            </a:extLst>
          </p:cNvPr>
          <p:cNvGrpSpPr/>
          <p:nvPr/>
        </p:nvGrpSpPr>
        <p:grpSpPr>
          <a:xfrm>
            <a:off x="523095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698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916537-3C3F-499C-9230-4DC59C16A4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D0AEDD33-4E4E-4C38-A5FD-5D773DC29594}"/>
              </a:ext>
            </a:extLst>
          </p:cNvPr>
          <p:cNvGrpSpPr/>
          <p:nvPr/>
        </p:nvGrpSpPr>
        <p:grpSpPr>
          <a:xfrm>
            <a:off x="4002147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xmlns="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xmlns="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xmlns="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xmlns="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xmlns="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xmlns="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xmlns="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xmlns="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xmlns="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xmlns="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xmlns="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xmlns="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xmlns="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xmlns="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xmlns="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xmlns="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xmlns="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xmlns="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xmlns="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xmlns="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xmlns="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xmlns="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xmlns="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xmlns="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xmlns="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0821D78B-A8E5-4FC2-9021-206EF85DB3BE}"/>
              </a:ext>
            </a:extLst>
          </p:cNvPr>
          <p:cNvGrpSpPr/>
          <p:nvPr/>
        </p:nvGrpSpPr>
        <p:grpSpPr>
          <a:xfrm>
            <a:off x="7181335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xmlns="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xmlns="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xmlns="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xmlns="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xmlns="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xmlns="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xmlns="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xmlns="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xmlns="" id="{18FA05DC-149C-4F7B-9F1E-98CE8A530512}"/>
              </a:ext>
            </a:extLst>
          </p:cNvPr>
          <p:cNvSpPr/>
          <p:nvPr/>
        </p:nvSpPr>
        <p:spPr bwMode="auto">
          <a:xfrm rot="16200000">
            <a:off x="6937787" y="3927245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xmlns="" id="{3D3623CA-C8AE-41DA-B20D-9B52DDD5A393}"/>
              </a:ext>
            </a:extLst>
          </p:cNvPr>
          <p:cNvSpPr/>
          <p:nvPr/>
        </p:nvSpPr>
        <p:spPr bwMode="auto">
          <a:xfrm rot="16200000">
            <a:off x="4120110" y="392811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xmlns="" id="{C9191006-F63F-4680-AF68-02DA2726EEEF}"/>
              </a:ext>
            </a:extLst>
          </p:cNvPr>
          <p:cNvSpPr/>
          <p:nvPr/>
        </p:nvSpPr>
        <p:spPr bwMode="auto">
          <a:xfrm rot="16200000">
            <a:off x="6963137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xmlns="" id="{5C2D75AD-9FC9-44BD-96C1-A65AAA81E178}"/>
              </a:ext>
            </a:extLst>
          </p:cNvPr>
          <p:cNvSpPr/>
          <p:nvPr/>
        </p:nvSpPr>
        <p:spPr bwMode="auto">
          <a:xfrm rot="16200000">
            <a:off x="5779464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xmlns="" id="{CBB92E9B-F9A5-45D9-ABCF-149A3E710876}"/>
              </a:ext>
            </a:extLst>
          </p:cNvPr>
          <p:cNvSpPr/>
          <p:nvPr/>
        </p:nvSpPr>
        <p:spPr bwMode="auto">
          <a:xfrm rot="16200000">
            <a:off x="6537811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xmlns="" id="{C1A16924-2B1E-4744-B6E2-640628E35179}"/>
              </a:ext>
            </a:extLst>
          </p:cNvPr>
          <p:cNvSpPr/>
          <p:nvPr/>
        </p:nvSpPr>
        <p:spPr bwMode="auto">
          <a:xfrm>
            <a:off x="6147304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xmlns="" id="{8984D36C-91BF-43F5-A007-6639F06EC5A7}"/>
              </a:ext>
            </a:extLst>
          </p:cNvPr>
          <p:cNvSpPr/>
          <p:nvPr/>
        </p:nvSpPr>
        <p:spPr bwMode="auto">
          <a:xfrm>
            <a:off x="7330812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xmlns="" id="{61FA7D15-2775-4691-91C3-6BE8C42DC976}"/>
              </a:ext>
            </a:extLst>
          </p:cNvPr>
          <p:cNvSpPr/>
          <p:nvPr/>
        </p:nvSpPr>
        <p:spPr bwMode="auto">
          <a:xfrm>
            <a:off x="7331017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xmlns="" id="{94D0B011-D336-4E45-8776-AF80A6FD3C24}"/>
              </a:ext>
            </a:extLst>
          </p:cNvPr>
          <p:cNvSpPr/>
          <p:nvPr/>
        </p:nvSpPr>
        <p:spPr bwMode="auto">
          <a:xfrm>
            <a:off x="7335229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xmlns="" id="{4E62D111-38D6-4FBF-BF1B-72A5B3A54BAB}"/>
              </a:ext>
            </a:extLst>
          </p:cNvPr>
          <p:cNvSpPr/>
          <p:nvPr/>
        </p:nvSpPr>
        <p:spPr bwMode="auto">
          <a:xfrm rot="5400000">
            <a:off x="6931373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xmlns="" id="{3233632B-A209-4BF4-A8AD-5573C7AF121E}"/>
              </a:ext>
            </a:extLst>
          </p:cNvPr>
          <p:cNvSpPr/>
          <p:nvPr/>
        </p:nvSpPr>
        <p:spPr bwMode="auto">
          <a:xfrm rot="5400000">
            <a:off x="6931099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xmlns="" id="{D7485208-ED98-4D4F-B576-E8047426AAEC}"/>
              </a:ext>
            </a:extLst>
          </p:cNvPr>
          <p:cNvSpPr/>
          <p:nvPr/>
        </p:nvSpPr>
        <p:spPr bwMode="auto">
          <a:xfrm rot="5400000">
            <a:off x="7023041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xmlns="" id="{EE6F70C2-DE16-409C-AE9F-B01FC135C8A6}"/>
              </a:ext>
            </a:extLst>
          </p:cNvPr>
          <p:cNvSpPr/>
          <p:nvPr/>
        </p:nvSpPr>
        <p:spPr bwMode="auto">
          <a:xfrm rot="16200000">
            <a:off x="7644275" y="392355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xmlns="" id="{34760D5D-DDF3-4583-B888-B2559ACB5D30}"/>
              </a:ext>
            </a:extLst>
          </p:cNvPr>
          <p:cNvSpPr/>
          <p:nvPr/>
        </p:nvSpPr>
        <p:spPr bwMode="auto">
          <a:xfrm rot="10800000">
            <a:off x="7335822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xmlns="" id="{F22BCF45-E159-49D3-B862-23CC6EC778ED}"/>
              </a:ext>
            </a:extLst>
          </p:cNvPr>
          <p:cNvSpPr/>
          <p:nvPr/>
        </p:nvSpPr>
        <p:spPr bwMode="auto">
          <a:xfrm rot="10800000">
            <a:off x="7405879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xmlns="" id="{2D4289C3-40DC-426A-996E-1A54D0EC9FE8}"/>
              </a:ext>
            </a:extLst>
          </p:cNvPr>
          <p:cNvSpPr/>
          <p:nvPr/>
        </p:nvSpPr>
        <p:spPr bwMode="auto">
          <a:xfrm rot="10800000">
            <a:off x="7405434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xmlns="" id="{AF21C3E3-92EA-46C9-AF51-C08C8E2585F9}"/>
              </a:ext>
            </a:extLst>
          </p:cNvPr>
          <p:cNvSpPr/>
          <p:nvPr/>
        </p:nvSpPr>
        <p:spPr bwMode="auto">
          <a:xfrm rot="5400000">
            <a:off x="6999948" y="3930140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xmlns="" id="{665F643B-FF81-45B4-BD30-92589C712955}"/>
              </a:ext>
            </a:extLst>
          </p:cNvPr>
          <p:cNvSpPr/>
          <p:nvPr/>
        </p:nvSpPr>
        <p:spPr bwMode="auto">
          <a:xfrm rot="5400000">
            <a:off x="7718216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xmlns="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90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xmlns="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910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</p:spTree>
    <p:extLst>
      <p:ext uri="{BB962C8B-B14F-4D97-AF65-F5344CB8AC3E}">
        <p14:creationId xmlns:p14="http://schemas.microsoft.com/office/powerpoint/2010/main" val="314849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6EB5A68-E23D-42C6-B675-C0B13BBCAF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9" y="4648200"/>
            <a:ext cx="10958928" cy="7680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3800" dirty="0"/>
              <a:t>Как може да си направим часовник с код?</a:t>
            </a:r>
            <a:endParaRPr lang="en-US" sz="3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CA3889B-06AD-4681-8DAB-66534E4411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Демо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F81E78E-FD8C-426E-9ACB-BBC3AA3FE3C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xmlns="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2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4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632" y="1232285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Външният цикъл отговаря за часовете, а вътрешния за 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0609" y="2286000"/>
            <a:ext cx="6629400" cy="2678719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pt-BR" dirty="0"/>
              <a:t>for (let h = 0; h &lt;= 23; h++) </a:t>
            </a:r>
            <a:r>
              <a:rPr lang="en-US" dirty="0"/>
              <a:t>{</a:t>
            </a:r>
          </a:p>
          <a:p>
            <a:r>
              <a:rPr lang="en-US" dirty="0"/>
              <a:t>    for (let m = 0; m &lt;= 59; m++) {</a:t>
            </a:r>
          </a:p>
          <a:p>
            <a:r>
              <a:rPr lang="en-US" dirty="0"/>
              <a:t>        console.log(`${h}:${m}`);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41B5C32-618B-4DD9-BE8F-994BB728CDA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D2C4654-40DC-4233-B427-E7B9E97165E5}"/>
              </a:ext>
            </a:extLst>
          </p:cNvPr>
          <p:cNvSpPr/>
          <p:nvPr/>
        </p:nvSpPr>
        <p:spPr>
          <a:xfrm>
            <a:off x="760412" y="6395540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https://judge.softuni.bg/Contests/Compete/Index/1016#0</a:t>
            </a: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69977A2-14D0-48D2-A933-C28C22C53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785" y="2308370"/>
            <a:ext cx="2540627" cy="410954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22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374283" y="5242113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47A5201-A075-4BD7-8E91-B42FE9F2BC8D}"/>
              </a:ext>
            </a:extLst>
          </p:cNvPr>
          <p:cNvGrpSpPr/>
          <p:nvPr/>
        </p:nvGrpSpPr>
        <p:grpSpPr>
          <a:xfrm>
            <a:off x="759648" y="1770785"/>
            <a:ext cx="8214481" cy="2683947"/>
            <a:chOff x="687924" y="2428404"/>
            <a:chExt cx="8214481" cy="2683947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687924" y="2428404"/>
              <a:ext cx="8214481" cy="166814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for (let i = 0; i &lt; n; i++)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    for (let j = 0; j &lt; n; j++) 			…</a:t>
              </a: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xmlns="" id="{B3703295-4D20-44F3-A954-3C18A0051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303" y="3637965"/>
              <a:ext cx="3456568" cy="1474386"/>
            </a:xfrm>
            <a:prstGeom prst="wedgeRoundRectCallout">
              <a:avLst>
                <a:gd name="adj1" fmla="val -59013"/>
                <a:gd name="adj2" fmla="val -48297"/>
                <a:gd name="adj3" fmla="val 16667"/>
              </a:avLst>
            </a:prstGeom>
            <a:solidFill>
              <a:schemeClr val="tx1">
                <a:alpha val="95000"/>
              </a:schemeClr>
            </a:solidFill>
            <a:ln w="190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chemeClr val="bg2"/>
                  </a:solidFill>
                </a:rPr>
                <a:t>Имената на </a:t>
              </a:r>
              <a:r>
                <a:rPr lang="bg-BG" sz="2800" b="1" noProof="1">
                  <a:solidFill>
                    <a:schemeClr val="bg2"/>
                  </a:solidFill>
                </a:rPr>
                <a:t>итераторите</a:t>
              </a:r>
              <a:r>
                <a:rPr lang="bg-BG" sz="2800" b="1" dirty="0">
                  <a:solidFill>
                    <a:schemeClr val="bg2"/>
                  </a:solidFill>
                </a:rPr>
                <a:t> трябва да бъдат различни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4A19267-E3CB-4A8E-9FC9-4B9A91BCE59A}"/>
                </a:ext>
              </a:extLst>
            </p:cNvPr>
            <p:cNvSpPr/>
            <p:nvPr/>
          </p:nvSpPr>
          <p:spPr>
            <a:xfrm>
              <a:off x="2669124" y="2543976"/>
              <a:ext cx="453708" cy="484389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9BC33AEF-F226-422C-8321-0B3D7BC04588}"/>
                </a:ext>
              </a:extLst>
            </p:cNvPr>
            <p:cNvSpPr/>
            <p:nvPr/>
          </p:nvSpPr>
          <p:spPr>
            <a:xfrm>
              <a:off x="3583524" y="3104565"/>
              <a:ext cx="422813" cy="533400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038F034-927C-4C8B-AE6F-FCDDEC408B9D}"/>
              </a:ext>
            </a:extLst>
          </p:cNvPr>
          <p:cNvGrpSpPr/>
          <p:nvPr/>
        </p:nvGrpSpPr>
        <p:grpSpPr>
          <a:xfrm>
            <a:off x="8910412" y="3217494"/>
            <a:ext cx="3488546" cy="3488546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16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- условие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FBFC92-F36E-4C56-992C-2CEE1FEB61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xmlns="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755" y="3502577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1DF35CC-9970-4E35-9DBD-F10DDB8DD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2429315"/>
            <a:ext cx="2333625" cy="427672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037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56724" y="2028469"/>
            <a:ext cx="7675374" cy="3201618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/>
              <a:t>for (let x = 1; x &lt;= 10; x++) {</a:t>
            </a:r>
          </a:p>
          <a:p>
            <a:r>
              <a:rPr lang="bg-BG" dirty="0"/>
              <a:t>  </a:t>
            </a: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let</a:t>
            </a:r>
            <a:r>
              <a:rPr lang="es-ES" dirty="0"/>
              <a:t> y = 1; y &lt;= 10; y++) </a:t>
            </a:r>
            <a:r>
              <a:rPr lang="en-US" dirty="0"/>
              <a:t>{</a:t>
            </a:r>
            <a:endParaRPr lang="bg-BG" dirty="0"/>
          </a:p>
          <a:p>
            <a:r>
              <a:rPr lang="bg-BG" dirty="0"/>
              <a:t>    </a:t>
            </a:r>
            <a:r>
              <a:rPr lang="en-US" dirty="0"/>
              <a:t>let product = x * y;</a:t>
            </a:r>
          </a:p>
          <a:p>
            <a:r>
              <a:rPr lang="bg-BG" dirty="0"/>
              <a:t>    </a:t>
            </a:r>
            <a:r>
              <a:rPr lang="en-US" dirty="0"/>
              <a:t>console.log(`${x}</a:t>
            </a:r>
            <a:r>
              <a:rPr lang="bg-BG" dirty="0"/>
              <a:t> </a:t>
            </a:r>
            <a:r>
              <a:rPr lang="en-US" dirty="0"/>
              <a:t>*</a:t>
            </a:r>
            <a:r>
              <a:rPr lang="bg-BG" dirty="0"/>
              <a:t> </a:t>
            </a:r>
            <a:r>
              <a:rPr lang="en-US" dirty="0"/>
              <a:t>${y} = ${product}`);</a:t>
            </a:r>
          </a:p>
          <a:p>
            <a:r>
              <a:rPr lang="bg-BG" dirty="0"/>
              <a:t>  </a:t>
            </a:r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- решение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D94D4CC-8931-4BA0-98CA-112A7F9C10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55A70BE-2E32-4041-BAB0-8FD285C40AA0}"/>
              </a:ext>
            </a:extLst>
          </p:cNvPr>
          <p:cNvSpPr/>
          <p:nvPr/>
        </p:nvSpPr>
        <p:spPr>
          <a:xfrm>
            <a:off x="760411" y="627515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400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6721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60711" y="2356778"/>
            <a:ext cx="58674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(let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(let j = 0; j &lt; n; j++)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xmlns="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3764030"/>
            <a:ext cx="3456568" cy="147438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79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0355" y="1295400"/>
            <a:ext cx="11815018" cy="4595075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проверява всички възможни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дадено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Ако не се намери </a:t>
            </a:r>
            <a:r>
              <a:rPr lang="bg-BG" sz="2800" b="1" dirty="0"/>
              <a:t>нито една комбинация</a:t>
            </a:r>
            <a:r>
              <a:rPr lang="bg-BG" sz="2800" dirty="0"/>
              <a:t>, отговаряща на условието </a:t>
            </a:r>
            <a:br>
              <a:rPr lang="bg-BG" sz="2800" dirty="0"/>
            </a:br>
            <a:r>
              <a:rPr lang="bg-BG" sz="2800" dirty="0"/>
              <a:t>се отпечатва </a:t>
            </a:r>
            <a:r>
              <a:rPr lang="bg-BG" sz="2800" b="1" dirty="0"/>
              <a:t>съобщение, че не е намерено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3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07C73DE-EA2B-43D1-A8E0-0B0F2E4BD897}"/>
              </a:ext>
            </a:extLst>
          </p:cNvPr>
          <p:cNvGrpSpPr/>
          <p:nvPr/>
        </p:nvGrpSpPr>
        <p:grpSpPr>
          <a:xfrm>
            <a:off x="2413126" y="2348858"/>
            <a:ext cx="7362571" cy="2895600"/>
            <a:chOff x="876030" y="1679003"/>
            <a:chExt cx="7362571" cy="304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30" y="1679003"/>
              <a:ext cx="7362571" cy="2628113"/>
              <a:chOff x="-3896047" y="3908564"/>
              <a:chExt cx="7362571" cy="2628113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7" y="3908564"/>
                <a:ext cx="580772" cy="139031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5</a:t>
                </a:r>
                <a:endParaRPr lang="en-US" sz="24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86676" y="6155677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445518" y="6032756"/>
                <a:ext cx="5912042" cy="50392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4 combinations - neither equals 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30" y="2136203"/>
              <a:ext cx="7362571" cy="2590800"/>
              <a:chOff x="1965463" y="4464405"/>
              <a:chExt cx="7342090" cy="2590800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3" y="5664888"/>
                <a:ext cx="579156" cy="139031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772583" y="4587326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50392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Combination N:4 (1 + 4 = 5)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804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https://judge.softuni.bg/Contests/Compete/Index/1016#3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1412" y="1374145"/>
            <a:ext cx="9830664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startingNumber = Number(input.shift());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finalNumber = Number(input.shift());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magicNumber = Number(input.shift());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combinations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(let i = startingNumber; i &lt;= finalNumber; i++)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(let j = startingNumber; j &lt;= finalNumber;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(i + j === magicNumber)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console.log(`Combination N:${combinations} (${i} + ${j} = 	     ${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magicNumber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})`);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Finish logic</a:t>
            </a:r>
            <a:endParaRPr lang="en-US" sz="20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4A19267-E3CB-4A8E-9FC9-4B9A91BCE59A}"/>
              </a:ext>
            </a:extLst>
          </p:cNvPr>
          <p:cNvSpPr/>
          <p:nvPr/>
        </p:nvSpPr>
        <p:spPr>
          <a:xfrm>
            <a:off x="2835197" y="4733924"/>
            <a:ext cx="2268615" cy="67627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xmlns="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610" y="4514850"/>
            <a:ext cx="3200400" cy="1047750"/>
          </a:xfrm>
          <a:prstGeom prst="wedgeRoundRectCallout">
            <a:avLst>
              <a:gd name="adj1" fmla="val -68128"/>
              <a:gd name="adj2" fmla="val -28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</p:spTree>
    <p:extLst>
      <p:ext uri="{BB962C8B-B14F-4D97-AF65-F5344CB8AC3E}">
        <p14:creationId xmlns:p14="http://schemas.microsoft.com/office/powerpoint/2010/main" val="403516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3" y="1388889"/>
            <a:ext cx="4953000" cy="1963911"/>
          </a:xfrm>
        </p:spPr>
        <p:txBody>
          <a:bodyPr vert="horz" lIns="108000" tIns="36000" rIns="108000" bIns="36000" rtlCol="0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Вложени цикли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30" y="1388889"/>
            <a:ext cx="3800782" cy="4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7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3212" y="1305857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lvl="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2589328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lvl="0"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38301" y="4102642"/>
            <a:ext cx="10725099" cy="1833515"/>
            <a:chOff x="-3900122" y="4220561"/>
            <a:chExt cx="10725099" cy="183351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-3900122" y="4592555"/>
              <a:ext cx="679664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Стрелка надясно 10"/>
            <p:cNvSpPr/>
            <p:nvPr/>
          </p:nvSpPr>
          <p:spPr>
            <a:xfrm>
              <a:off x="2908415" y="4984920"/>
              <a:ext cx="35875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472178" y="4220561"/>
              <a:ext cx="3352799" cy="1833515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L40 L41 L42 L43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64800" y="3659444"/>
            <a:ext cx="5670579" cy="2719912"/>
            <a:chOff x="2843610" y="3876003"/>
            <a:chExt cx="5654806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835921" y="4609655"/>
              <a:ext cx="662495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43610" y="5083559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72178" y="3876003"/>
              <a:ext cx="3352799" cy="271991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0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5612" y="6427973"/>
            <a:ext cx="10820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/>
              <a:t> </a:t>
            </a:r>
            <a:r>
              <a:rPr lang="en-US" sz="2200" smtClean="0">
                <a:hlinkClick r:id="rId2"/>
              </a:rPr>
              <a:t>https://judge.softuni.bg/Contests/Compete/Index/1016#5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46212" y="1547171"/>
            <a:ext cx="7924800" cy="41549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Number(input[0]);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let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Number(input[1]);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(let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printLine =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""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for (let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printLine += `L${i}${j} `;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console.log(printLine);	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4A19267-E3CB-4A8E-9FC9-4B9A91BCE59A}"/>
              </a:ext>
            </a:extLst>
          </p:cNvPr>
          <p:cNvSpPr/>
          <p:nvPr/>
        </p:nvSpPr>
        <p:spPr>
          <a:xfrm>
            <a:off x="1751012" y="3057525"/>
            <a:ext cx="7306844" cy="184024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837613" y="2590800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</p:spTree>
    <p:extLst>
      <p:ext uri="{BB962C8B-B14F-4D97-AF65-F5344CB8AC3E}">
        <p14:creationId xmlns:p14="http://schemas.microsoft.com/office/powerpoint/2010/main" val="8496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944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42177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6D8376C-AFB8-441C-9DED-5EE33BBD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 Java</a:t>
            </a:r>
            <a:r>
              <a:rPr lang="en-US" sz="2000" dirty="0">
                <a:hlinkClick r:id="rId4"/>
              </a:rPr>
              <a:t>Script</a:t>
            </a:r>
            <a:r>
              <a:rPr lang="en-US" sz="2000" dirty="0"/>
              <a:t>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xmlns="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7369" y="2443686"/>
            <a:ext cx="4541516" cy="2678719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 = 0;</a:t>
            </a:r>
          </a:p>
          <a:p>
            <a:r>
              <a:rPr lang="en-US" dirty="0"/>
              <a:t>while(i &lt;= 5){</a:t>
            </a:r>
          </a:p>
          <a:p>
            <a:r>
              <a:rPr lang="en-US" dirty="0"/>
              <a:t>  console.log("SoftUni");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9076737" y="3886200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6354866" y="423621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6553583" y="2702446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86B02D-4D4C-480C-AD46-CCEF1FA5684A}"/>
              </a:ext>
            </a:extLst>
          </p:cNvPr>
          <p:cNvGrpSpPr/>
          <p:nvPr/>
        </p:nvGrpSpPr>
        <p:grpSpPr>
          <a:xfrm>
            <a:off x="9095718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xmlns="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227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029" y="1210547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3581" y="2514600"/>
            <a:ext cx="4496432" cy="320161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 = 0;</a:t>
            </a:r>
          </a:p>
          <a:p>
            <a:r>
              <a:rPr lang="en-US" dirty="0"/>
              <a:t>while(i == 0){</a:t>
            </a:r>
          </a:p>
          <a:p>
            <a:r>
              <a:rPr lang="en-US" dirty="0"/>
              <a:t>  console.log("SoftUni");</a:t>
            </a:r>
          </a:p>
          <a:p>
            <a:r>
              <a:rPr lang="en-US" dirty="0"/>
              <a:t>  if(i == 1)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8499647" y="3505200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6358333" y="3009158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86B02D-4D4C-480C-AD46-CCEF1FA5684A}"/>
              </a:ext>
            </a:extLst>
          </p:cNvPr>
          <p:cNvGrpSpPr/>
          <p:nvPr/>
        </p:nvGrpSpPr>
        <p:grpSpPr>
          <a:xfrm>
            <a:off x="8876069" y="2097820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xmlns="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753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1409" y="2168622"/>
            <a:ext cx="4527247" cy="2678719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 = 0;</a:t>
            </a:r>
          </a:p>
          <a:p>
            <a:r>
              <a:rPr lang="en-US" dirty="0"/>
              <a:t>while(i &lt;= 10){</a:t>
            </a:r>
          </a:p>
          <a:p>
            <a:r>
              <a:rPr lang="en-US" dirty="0"/>
              <a:t>  console.log("SoftUni");</a:t>
            </a:r>
          </a:p>
          <a:p>
            <a:r>
              <a:rPr lang="en-US" dirty="0"/>
              <a:t>  i--;</a:t>
            </a:r>
          </a:p>
          <a:p>
            <a:r>
              <a:rPr lang="en-US" dirty="0"/>
              <a:t>}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B2D9BF5-3606-40BC-9C72-63575C76D63C}"/>
              </a:ext>
            </a:extLst>
          </p:cNvPr>
          <p:cNvGrpSpPr/>
          <p:nvPr/>
        </p:nvGrpSpPr>
        <p:grpSpPr>
          <a:xfrm>
            <a:off x="5960043" y="2550103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xmlns="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4" cy="9922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63B933C-4BA7-483C-A696-93986F648407}"/>
              </a:ext>
            </a:extLst>
          </p:cNvPr>
          <p:cNvGrpSpPr/>
          <p:nvPr/>
        </p:nvGrpSpPr>
        <p:grpSpPr>
          <a:xfrm>
            <a:off x="9268479" y="4177946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xmlns="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6A37FCC3-68D0-4E88-A413-0F04A87AFEE4}"/>
              </a:ext>
            </a:extLst>
          </p:cNvPr>
          <p:cNvGrpSpPr/>
          <p:nvPr/>
        </p:nvGrpSpPr>
        <p:grpSpPr>
          <a:xfrm>
            <a:off x="8850333" y="2602809"/>
            <a:ext cx="2812466" cy="1180237"/>
            <a:chOff x="8946606" y="2302916"/>
            <a:chExt cx="3037711" cy="126698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xmlns="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C40F4395-F3CD-4839-B521-D25FEADFA98B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1" name="Speech Bubble: Rectangle with Corners Rounded 20">
              <a:extLst>
                <a:ext uri="{FF2B5EF4-FFF2-40B4-BE49-F238E27FC236}">
                  <a16:creationId xmlns:a16="http://schemas.microsoft.com/office/drawing/2014/main" xmlns="" id="{FC970A55-38A6-498E-A282-176C512ED746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FB2A5759-88AA-486D-A101-7B12A65E7C5C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Безкраен цикъл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142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053" y="2249981"/>
            <a:ext cx="4272986" cy="320161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 = 0;</a:t>
            </a:r>
          </a:p>
          <a:p>
            <a:r>
              <a:rPr lang="en-US" dirty="0"/>
              <a:t>while (i &lt; 6){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  if (i % 2 == 0)</a:t>
            </a:r>
          </a:p>
          <a:p>
            <a:r>
              <a:rPr lang="en-US" dirty="0"/>
              <a:t>    console.log(i);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B2D9BF5-3606-40BC-9C72-63575C76D63C}"/>
              </a:ext>
            </a:extLst>
          </p:cNvPr>
          <p:cNvGrpSpPr/>
          <p:nvPr/>
        </p:nvGrpSpPr>
        <p:grpSpPr>
          <a:xfrm>
            <a:off x="5788063" y="3873067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xmlns="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63B933C-4BA7-483C-A696-93986F648407}"/>
              </a:ext>
            </a:extLst>
          </p:cNvPr>
          <p:cNvGrpSpPr/>
          <p:nvPr/>
        </p:nvGrpSpPr>
        <p:grpSpPr>
          <a:xfrm>
            <a:off x="8990372" y="2928231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xmlns="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6A37FCC3-68D0-4E88-A413-0F04A87AFEE4}"/>
              </a:ext>
            </a:extLst>
          </p:cNvPr>
          <p:cNvGrpSpPr/>
          <p:nvPr/>
        </p:nvGrpSpPr>
        <p:grpSpPr>
          <a:xfrm>
            <a:off x="8919767" y="4794262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xmlns="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6E2DBDB2-22D1-4578-AB8F-029FBF9A1CAB}"/>
              </a:ext>
            </a:extLst>
          </p:cNvPr>
          <p:cNvGrpSpPr/>
          <p:nvPr/>
        </p:nvGrpSpPr>
        <p:grpSpPr>
          <a:xfrm>
            <a:off x="6086681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xmlns="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97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bg-BG" dirty="0" smtClean="0"/>
              <a:t>Какъв </a:t>
            </a:r>
            <a:r>
              <a:rPr lang="bg-BG" dirty="0"/>
              <a:t>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95074" y="1828800"/>
            <a:ext cx="2732876" cy="4988646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1500" dirty="0" smtClean="0"/>
              <a:t>let </a:t>
            </a:r>
            <a:r>
              <a:rPr lang="en-US" sz="1500" dirty="0"/>
              <a:t>i = 0;</a:t>
            </a:r>
          </a:p>
          <a:p>
            <a:r>
              <a:rPr lang="en-US" sz="1500" dirty="0"/>
              <a:t>while (i &lt; </a:t>
            </a:r>
            <a:r>
              <a:rPr lang="en-US" sz="1500" dirty="0" smtClean="0"/>
              <a:t>4)</a:t>
            </a:r>
            <a:r>
              <a:rPr lang="en-US" sz="1500" dirty="0"/>
              <a:t> </a:t>
            </a:r>
            <a:r>
              <a:rPr lang="en-US" sz="1500" dirty="0" smtClean="0"/>
              <a:t>{</a:t>
            </a:r>
            <a:endParaRPr lang="en-US" sz="1500" dirty="0"/>
          </a:p>
          <a:p>
            <a:r>
              <a:rPr lang="en-US" sz="1500" dirty="0" smtClean="0"/>
              <a:t>  switch(</a:t>
            </a:r>
            <a:r>
              <a:rPr lang="en-US" sz="1500" dirty="0" err="1" smtClean="0"/>
              <a:t>i</a:t>
            </a:r>
            <a:r>
              <a:rPr lang="en-US" sz="1500" dirty="0" smtClean="0"/>
              <a:t>) {</a:t>
            </a:r>
          </a:p>
          <a:p>
            <a:r>
              <a:rPr lang="en-US" sz="1500" dirty="0"/>
              <a:t>    case 1:</a:t>
            </a:r>
            <a:br>
              <a:rPr lang="en-US" sz="1500" dirty="0"/>
            </a:br>
            <a:r>
              <a:rPr lang="en-US" sz="1500" dirty="0"/>
              <a:t>    console.log(</a:t>
            </a:r>
            <a:r>
              <a:rPr lang="en-US" sz="1500" dirty="0" err="1"/>
              <a:t>i</a:t>
            </a:r>
            <a:r>
              <a:rPr lang="en-US" sz="1500" dirty="0" smtClean="0"/>
              <a:t>);</a:t>
            </a:r>
          </a:p>
          <a:p>
            <a:r>
              <a:rPr lang="en-US" sz="1500" dirty="0"/>
              <a:t>    case 2:</a:t>
            </a:r>
            <a:br>
              <a:rPr lang="en-US" sz="1500" dirty="0"/>
            </a:br>
            <a:r>
              <a:rPr lang="en-US" sz="1500" dirty="0"/>
              <a:t>    console.log(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r>
              <a:rPr lang="en-US" sz="1500" dirty="0" smtClean="0"/>
              <a:t>    break;</a:t>
            </a:r>
            <a:endParaRPr lang="en-US" sz="1500" dirty="0"/>
          </a:p>
          <a:p>
            <a:r>
              <a:rPr lang="en-US" sz="1500" dirty="0"/>
              <a:t> </a:t>
            </a:r>
            <a:r>
              <a:rPr lang="en-US" sz="1500" dirty="0" smtClean="0"/>
              <a:t>   </a:t>
            </a:r>
            <a:r>
              <a:rPr lang="en-US" sz="1500" dirty="0"/>
              <a:t>case 3:</a:t>
            </a:r>
            <a:br>
              <a:rPr lang="en-US" sz="1500" dirty="0"/>
            </a:br>
            <a:r>
              <a:rPr lang="en-US" sz="1500" dirty="0" smtClean="0"/>
              <a:t>    console.log(</a:t>
            </a:r>
            <a:r>
              <a:rPr lang="en-US" sz="1500" dirty="0" err="1" smtClean="0"/>
              <a:t>i</a:t>
            </a:r>
            <a:r>
              <a:rPr lang="en-US" sz="1500" dirty="0" smtClean="0"/>
              <a:t>);</a:t>
            </a:r>
          </a:p>
          <a:p>
            <a:r>
              <a:rPr lang="en-US" sz="1500" dirty="0" smtClean="0"/>
              <a:t>    break; </a:t>
            </a:r>
          </a:p>
          <a:p>
            <a:r>
              <a:rPr lang="en-US" sz="1500" dirty="0" smtClean="0"/>
              <a:t>  }</a:t>
            </a:r>
          </a:p>
          <a:p>
            <a:r>
              <a:rPr lang="en-US" sz="1500" dirty="0" smtClean="0"/>
              <a:t>  </a:t>
            </a:r>
            <a:r>
              <a:rPr lang="en-US" sz="1500" dirty="0" err="1" smtClean="0"/>
              <a:t>i</a:t>
            </a:r>
            <a:r>
              <a:rPr lang="en-US" sz="1500" dirty="0" smtClean="0"/>
              <a:t>++;</a:t>
            </a:r>
          </a:p>
          <a:p>
            <a:r>
              <a:rPr lang="en-US" sz="1500" dirty="0" smtClean="0"/>
              <a:t>}</a:t>
            </a:r>
            <a:endParaRPr lang="en-US" sz="15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B2D9BF5-3606-40BC-9C72-63575C76D63C}"/>
              </a:ext>
            </a:extLst>
          </p:cNvPr>
          <p:cNvGrpSpPr/>
          <p:nvPr/>
        </p:nvGrpSpPr>
        <p:grpSpPr>
          <a:xfrm>
            <a:off x="5788063" y="3873067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xmlns="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 smtClean="0">
                  <a:solidFill>
                    <a:schemeClr val="bg2"/>
                  </a:solidFill>
                </a:rPr>
                <a:t>1123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63B933C-4BA7-483C-A696-93986F648407}"/>
              </a:ext>
            </a:extLst>
          </p:cNvPr>
          <p:cNvGrpSpPr/>
          <p:nvPr/>
        </p:nvGrpSpPr>
        <p:grpSpPr>
          <a:xfrm>
            <a:off x="8990372" y="2928231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xmlns="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 smtClean="0"/>
                <a:t>11</a:t>
              </a:r>
              <a:endParaRPr lang="en-US" sz="40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6A37FCC3-68D0-4E88-A413-0F04A87AFEE4}"/>
              </a:ext>
            </a:extLst>
          </p:cNvPr>
          <p:cNvGrpSpPr/>
          <p:nvPr/>
        </p:nvGrpSpPr>
        <p:grpSpPr>
          <a:xfrm>
            <a:off x="8919767" y="4794262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xmlns="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 smtClean="0">
                  <a:solidFill>
                    <a:schemeClr val="bg2"/>
                  </a:solidFill>
                </a:rPr>
                <a:t>2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6E2DBDB2-22D1-4578-AB8F-029FBF9A1CAB}"/>
              </a:ext>
            </a:extLst>
          </p:cNvPr>
          <p:cNvGrpSpPr/>
          <p:nvPr/>
        </p:nvGrpSpPr>
        <p:grpSpPr>
          <a:xfrm>
            <a:off x="6086681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xmlns="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834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По-сложни комбинаторни задачи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9CF4C5-39F7-4CEB-A8D3-302686136A1F}"/>
              </a:ext>
            </a:extLst>
          </p:cNvPr>
          <p:cNvGrpSpPr/>
          <p:nvPr/>
        </p:nvGrpSpPr>
        <p:grpSpPr>
          <a:xfrm>
            <a:off x="4865332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1029</Words>
  <Application>Microsoft Office PowerPoint</Application>
  <PresentationFormat>Custom</PresentationFormat>
  <Paragraphs>244</Paragraphs>
  <Slides>27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SoftUni3_1</vt:lpstr>
      <vt:lpstr>Работа с вложени цикли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Пример – часовник (1)</vt:lpstr>
      <vt:lpstr>PowerPoint Presentation</vt:lpstr>
      <vt:lpstr>Пример – часовник (2)</vt:lpstr>
      <vt:lpstr>Вложени цикли</vt:lpstr>
      <vt:lpstr>Таблица за умножение - условие</vt:lpstr>
      <vt:lpstr>Таблица за умножение -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- решение</vt:lpstr>
      <vt:lpstr>Сграда – условие </vt:lpstr>
      <vt:lpstr>Сграда – условие (2) </vt:lpstr>
      <vt:lpstr>Сграда - решение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</cp:revision>
  <dcterms:created xsi:type="dcterms:W3CDTF">2014-01-02T17:00:34Z</dcterms:created>
  <dcterms:modified xsi:type="dcterms:W3CDTF">2020-04-16T07:39:34Z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