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4" r:id="rId25"/>
    <p:sldId id="305" r:id="rId26"/>
    <p:sldId id="532" r:id="rId27"/>
    <p:sldId id="533" r:id="rId28"/>
    <p:sldId id="534" r:id="rId29"/>
    <p:sldId id="293" r:id="rId30"/>
    <p:sldId id="299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HTTP Overview" id="{D9422280-6DCC-4B16-965A-93D3FB5D05F4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HTTP Developer Tools" id="{3B98EC7F-263B-491B-80BA-E3EBC9C1B2ED}">
          <p14:sldIdLst>
            <p14:sldId id="267"/>
            <p14:sldId id="268"/>
            <p14:sldId id="269"/>
          </p14:sldIdLst>
        </p14:section>
        <p14:section name="REST and RESTful Services" id="{5F3BB236-CEA5-44B8-B86B-D04EB801895D}">
          <p14:sldIdLst>
            <p14:sldId id="270"/>
            <p14:sldId id="271"/>
            <p14:sldId id="272"/>
            <p14:sldId id="273"/>
          </p14:sldIdLst>
        </p14:section>
        <p14:section name="GitHub API" id="{8CE207D3-EE72-4675-BFAD-E8DDC3582DE2}">
          <p14:sldIdLst>
            <p14:sldId id="274"/>
            <p14:sldId id="275"/>
            <p14:sldId id="276"/>
            <p14:sldId id="277"/>
            <p14:sldId id="278"/>
          </p14:sldIdLst>
        </p14:section>
        <p14:section name="Popular BaaS Providers" id="{982B0997-D8CF-41AE-840F-09217263EA8E}">
          <p14:sldIdLst>
            <p14:sldId id="304"/>
            <p14:sldId id="305"/>
            <p14:sldId id="532"/>
            <p14:sldId id="533"/>
            <p14:sldId id="534"/>
          </p14:sldIdLst>
        </p14:section>
        <p14:section name="Conclusion" id="{409A52E6-8C1A-49F9-8E1B-12D21801E28F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RESTful Web Services, </a:t>
            </a:r>
            <a:r>
              <a:rPr lang="en-US" sz="3200" dirty="0"/>
              <a:t>AJAX Concepts, </a:t>
            </a:r>
            <a:r>
              <a:rPr lang="en-US" sz="3200" noProof="1"/>
              <a:t>XMLHttpRequest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Services and AJAX</a:t>
            </a:r>
          </a:p>
        </p:txBody>
      </p:sp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2956" y1="38837" x2="52956" y2="38837"/>
                        <a14:foregroundMark x1="18966" y1="83721" x2="18966" y2="83721"/>
                        <a14:foregroundMark x1="26355" y1="83023" x2="26355" y2="83023"/>
                        <a14:foregroundMark x1="41379" y1="83488" x2="41379" y2="83488"/>
                        <a14:foregroundMark x1="49754" y1="79070" x2="49754" y2="79070"/>
                        <a14:foregroundMark x1="68227" y1="83721" x2="68227" y2="83721"/>
                        <a14:foregroundMark x1="75616" y1="83488" x2="75616" y2="83488"/>
                        <a14:foregroundMark x1="85714" y1="81628" x2="85714" y2="81628"/>
                        <a14:backgroundMark x1="65764" y1="82093" x2="65764" y2="82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2" y="2326711"/>
            <a:ext cx="2373308" cy="2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3524" y="1233866"/>
          <a:ext cx="11011465" cy="5189347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>
                <a:latin typeface="+mj-lt"/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/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headers specify how the HTTP request / response body should be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466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5466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9010" y="2902106"/>
            <a:ext cx="4506990" cy="987504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5466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756000" y="2357276"/>
            <a:ext cx="3043189" cy="544830"/>
          </a:xfrm>
          <a:prstGeom prst="wedgeRoundRectCallout">
            <a:avLst>
              <a:gd name="adj1" fmla="val -65345"/>
              <a:gd name="adj2" fmla="val 1033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2412" y="4562546"/>
            <a:ext cx="5445707" cy="987504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This will download a PDF file named 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Dev Tools, Postman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Developer Tools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4319"/>
          <a:stretch/>
        </p:blipFill>
        <p:spPr>
          <a:xfrm>
            <a:off x="1020192" y="1449000"/>
            <a:ext cx="9999216" cy="4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496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496" y="1271460"/>
            <a:ext cx="8326360" cy="4748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7835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bg2"/>
                </a:solidFill>
              </a:rPr>
              <a:t>{</a:t>
            </a:r>
            <a:r>
              <a:rPr lang="en-US" sz="880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dirty="0">
                <a:ln w="0"/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REST and RESTful Services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86770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6770" y="4262563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6824" y="426417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6817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3239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7001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2518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2518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54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4616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9982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41449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4813" y="5842276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9642" y="2851326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2339" y="2593789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8816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4547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5282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5574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7416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5515" y="3637962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2262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41450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REST defines </a:t>
            </a:r>
            <a:r>
              <a:rPr lang="en-US" sz="3400" b="1" dirty="0">
                <a:solidFill>
                  <a:schemeClr val="bg1"/>
                </a:solidFill>
              </a:rPr>
              <a:t>6 architectural constraints </a:t>
            </a:r>
            <a:r>
              <a:rPr lang="en-US" sz="3400" dirty="0"/>
              <a:t>which make any web service a true RESTful API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Client-server architecture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Statelessness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Cacheable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Layered system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Code on demand (optional)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2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8382" y="6320786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4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4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and RESTful Services – 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6000" y="3006165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6000" y="1776887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000" y="3712954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7950" y="4915081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000" y="6088068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hlinkClick r:id="rId4"/>
                </a:rPr>
                <a:t>http://some-service.org/api/posts/17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3657600" cy="36576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GitHub REST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Accessing GitHub Through HTTP</a:t>
            </a:r>
          </a:p>
        </p:txBody>
      </p:sp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HTTP Developer Tools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REST and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Accessing the </a:t>
            </a:r>
            <a:r>
              <a:rPr lang="en-US" dirty="0" err="1"/>
              <a:t>GitHub</a:t>
            </a:r>
            <a:r>
              <a:rPr lang="en-US" dirty="0"/>
              <a:t> API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Popular BaaS Providers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List user's all public repositories:</a:t>
            </a:r>
          </a:p>
          <a:p>
            <a:endParaRPr lang="en-US" sz="3400" dirty="0"/>
          </a:p>
          <a:p>
            <a:r>
              <a:rPr lang="en-US" sz="34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553" y="1940762"/>
            <a:ext cx="11210458" cy="525886"/>
            <a:chOff x="869948" y="1895724"/>
            <a:chExt cx="10253663" cy="5258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7353" y="3229282"/>
            <a:ext cx="11198648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886316" y="4575383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61826" y="4575383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873904" y="5364000"/>
            <a:ext cx="998209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51001" y="5364000"/>
            <a:ext cx="121339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4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030" y="1896831"/>
            <a:ext cx="11049000" cy="495114"/>
            <a:chOff x="531812" y="1895719"/>
            <a:chExt cx="10591800" cy="49511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9"/>
              <a:ext cx="1600200" cy="4951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2782" y="3339001"/>
            <a:ext cx="11059323" cy="2331905"/>
            <a:chOff x="760412" y="3711896"/>
            <a:chExt cx="11059323" cy="209674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1246" y="3711896"/>
              <a:ext cx="1658988" cy="49511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398282"/>
              <a:ext cx="9390013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398282"/>
              <a:ext cx="1658988" cy="4951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036535"/>
              <a:ext cx="9400336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rmAutofit fontScale="92500" lnSpcReduction="10000"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036534"/>
              <a:ext cx="1658987" cy="7721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000" y="26640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1A3A1A-C2BD-46CE-BBC0-85E0B5AAF4FD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130A25-5F17-4A1F-9D3E-0A42D96F4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0ADE5-D426-4B44-AE96-20D8B31E15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Popular Providers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47CD0-FED0-4F12-B11D-71E8D707F13C}"/>
              </a:ext>
            </a:extLst>
          </p:cNvPr>
          <p:cNvGrpSpPr/>
          <p:nvPr/>
        </p:nvGrpSpPr>
        <p:grpSpPr>
          <a:xfrm>
            <a:off x="4611000" y="909000"/>
            <a:ext cx="3212654" cy="3015000"/>
            <a:chOff x="8376742" y="3699000"/>
            <a:chExt cx="2726022" cy="255830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93CCA1-17C7-463D-8C6F-4F146999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C1E746-65A5-4F67-A3BD-45807E2E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0A6C20-F5FC-486A-9F39-74774F6C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958B-DA31-4B52-B83D-D5836521E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9045-64C9-4A18-B733-A7D6F97BB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applications require a </a:t>
            </a:r>
            <a:r>
              <a:rPr lang="en-US" b="1" dirty="0">
                <a:solidFill>
                  <a:schemeClr val="bg1"/>
                </a:solidFill>
              </a:rPr>
              <a:t>back-end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User profiles, settings, content,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 back-end can be very </a:t>
            </a:r>
            <a:r>
              <a:rPr lang="en-US" b="1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Ready to use </a:t>
            </a:r>
            <a:r>
              <a:rPr lang="en-US" dirty="0"/>
              <a:t>back-end services are available (free trial):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Firebase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Backendless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Back4App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01498-3E4B-45CB-B253-27F8FE8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as a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DB939-FC76-4B74-A07E-EFDE08131640}"/>
              </a:ext>
            </a:extLst>
          </p:cNvPr>
          <p:cNvGrpSpPr/>
          <p:nvPr/>
        </p:nvGrpSpPr>
        <p:grpSpPr>
          <a:xfrm>
            <a:off x="8376742" y="3699000"/>
            <a:ext cx="2726022" cy="2558307"/>
            <a:chOff x="8376742" y="3699000"/>
            <a:chExt cx="2726022" cy="2558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8F1D3-CA83-4B0E-AF9F-B0EC3192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764" y="3699000"/>
              <a:ext cx="2160000" cy="216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577C76-9BFA-4071-A151-1EAA340E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742" y="4153258"/>
              <a:ext cx="1371603" cy="1371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D7324-8E0B-4EAB-ACD1-CCB6F1BA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0417" y="5066442"/>
              <a:ext cx="1565137" cy="1190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72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Firebase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755BD-5B86-45F2-9885-F92470B21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0" y="1044000"/>
            <a:ext cx="2489190" cy="24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Backendless</a:t>
            </a:r>
            <a:r>
              <a:rPr lang="en-US" dirty="0"/>
              <a:t>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E3506-6E24-4C83-8D08-4295D424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29" y="1539000"/>
            <a:ext cx="1661486" cy="16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8741" y="1854000"/>
            <a:ext cx="1935059" cy="237545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Back4App Application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8DF44-9B14-472D-B0A0-22573D20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614378"/>
            <a:ext cx="1681039" cy="127905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9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Many </a:t>
            </a:r>
            <a:r>
              <a:rPr lang="en-US" sz="3200" b="1" dirty="0">
                <a:solidFill>
                  <a:schemeClr val="bg1"/>
                </a:solidFill>
              </a:rPr>
              <a:t>BaaS</a:t>
            </a:r>
            <a:r>
              <a:rPr lang="en-US" sz="3200" dirty="0">
                <a:solidFill>
                  <a:schemeClr val="bg2"/>
                </a:solidFill>
              </a:rPr>
              <a:t> providers have </a:t>
            </a:r>
            <a:r>
              <a:rPr lang="en-US" sz="3200" b="1" dirty="0">
                <a:solidFill>
                  <a:schemeClr val="bg1"/>
                </a:solidFill>
              </a:rPr>
              <a:t>free trials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04" y="1295401"/>
            <a:ext cx="2443593" cy="2443593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</a:p>
        </p:txBody>
      </p:sp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7417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7416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5869" y="4133405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4227" y="5540721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8792" y="4051827"/>
            <a:ext cx="1907248" cy="2256641"/>
            <a:chOff x="8157204" y="3823226"/>
            <a:chExt cx="1907248" cy="2256641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6808" y="4079723"/>
            <a:ext cx="2116982" cy="2304945"/>
            <a:chOff x="1785220" y="3851122"/>
            <a:chExt cx="2116982" cy="2304945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HTTP</a:t>
            </a:r>
            <a:r>
              <a:rPr lang="en-GB" sz="3400" dirty="0"/>
              <a:t> defines </a:t>
            </a:r>
            <a:r>
              <a:rPr lang="en-GB" sz="3400" b="1" dirty="0">
                <a:solidFill>
                  <a:schemeClr val="bg1"/>
                </a:solidFill>
              </a:rPr>
              <a:t>methods</a:t>
            </a:r>
            <a:r>
              <a:rPr lang="en-GB" sz="3400" dirty="0"/>
              <a:t> to indicate the desired action to be performed on the identified resource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90800" y="2243429"/>
          <a:ext cx="6477000" cy="4499237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049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5396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8049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6201" y="3248375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7004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85784" y="4577350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51284" y="1261953"/>
            <a:ext cx="106894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 Request – Example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91000" y="2911741"/>
            <a:ext cx="2833057" cy="544830"/>
          </a:xfrm>
          <a:custGeom>
            <a:avLst/>
            <a:gdLst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-1479394 w 2833057"/>
              <a:gd name="connsiteY22" fmla="*/ 151860 h 544830"/>
              <a:gd name="connsiteX23" fmla="*/ 0 w 2833057"/>
              <a:gd name="connsiteY23" fmla="*/ 90805 h 544830"/>
              <a:gd name="connsiteX24" fmla="*/ 0 w 2833057"/>
              <a:gd name="connsiteY24" fmla="*/ 90807 h 544830"/>
              <a:gd name="connsiteX0" fmla="*/ 0 w 2833057"/>
              <a:gd name="connsiteY0" fmla="*/ 90807 h 544830"/>
              <a:gd name="connsiteX1" fmla="*/ 26597 w 2833057"/>
              <a:gd name="connsiteY1" fmla="*/ 26597 h 544830"/>
              <a:gd name="connsiteX2" fmla="*/ 90807 w 2833057"/>
              <a:gd name="connsiteY2" fmla="*/ 0 h 544830"/>
              <a:gd name="connsiteX3" fmla="*/ 472176 w 2833057"/>
              <a:gd name="connsiteY3" fmla="*/ 0 h 544830"/>
              <a:gd name="connsiteX4" fmla="*/ 472176 w 2833057"/>
              <a:gd name="connsiteY4" fmla="*/ 0 h 544830"/>
              <a:gd name="connsiteX5" fmla="*/ 1180440 w 2833057"/>
              <a:gd name="connsiteY5" fmla="*/ 0 h 544830"/>
              <a:gd name="connsiteX6" fmla="*/ 2742250 w 2833057"/>
              <a:gd name="connsiteY6" fmla="*/ 0 h 544830"/>
              <a:gd name="connsiteX7" fmla="*/ 2806460 w 2833057"/>
              <a:gd name="connsiteY7" fmla="*/ 26597 h 544830"/>
              <a:gd name="connsiteX8" fmla="*/ 2833057 w 2833057"/>
              <a:gd name="connsiteY8" fmla="*/ 90807 h 544830"/>
              <a:gd name="connsiteX9" fmla="*/ 2833057 w 2833057"/>
              <a:gd name="connsiteY9" fmla="*/ 90805 h 544830"/>
              <a:gd name="connsiteX10" fmla="*/ 2833057 w 2833057"/>
              <a:gd name="connsiteY10" fmla="*/ 90805 h 544830"/>
              <a:gd name="connsiteX11" fmla="*/ 2833057 w 2833057"/>
              <a:gd name="connsiteY11" fmla="*/ 227013 h 544830"/>
              <a:gd name="connsiteX12" fmla="*/ 2833057 w 2833057"/>
              <a:gd name="connsiteY12" fmla="*/ 454023 h 544830"/>
              <a:gd name="connsiteX13" fmla="*/ 2806460 w 2833057"/>
              <a:gd name="connsiteY13" fmla="*/ 518233 h 544830"/>
              <a:gd name="connsiteX14" fmla="*/ 2742250 w 2833057"/>
              <a:gd name="connsiteY14" fmla="*/ 544830 h 544830"/>
              <a:gd name="connsiteX15" fmla="*/ 1180440 w 2833057"/>
              <a:gd name="connsiteY15" fmla="*/ 544830 h 544830"/>
              <a:gd name="connsiteX16" fmla="*/ 472176 w 2833057"/>
              <a:gd name="connsiteY16" fmla="*/ 544830 h 544830"/>
              <a:gd name="connsiteX17" fmla="*/ 472176 w 2833057"/>
              <a:gd name="connsiteY17" fmla="*/ 544830 h 544830"/>
              <a:gd name="connsiteX18" fmla="*/ 90807 w 2833057"/>
              <a:gd name="connsiteY18" fmla="*/ 544830 h 544830"/>
              <a:gd name="connsiteX19" fmla="*/ 26597 w 2833057"/>
              <a:gd name="connsiteY19" fmla="*/ 518233 h 544830"/>
              <a:gd name="connsiteX20" fmla="*/ 0 w 2833057"/>
              <a:gd name="connsiteY20" fmla="*/ 454023 h 544830"/>
              <a:gd name="connsiteX21" fmla="*/ 0 w 2833057"/>
              <a:gd name="connsiteY21" fmla="*/ 227013 h 544830"/>
              <a:gd name="connsiteX22" fmla="*/ 0 w 2833057"/>
              <a:gd name="connsiteY22" fmla="*/ 90805 h 544830"/>
              <a:gd name="connsiteX23" fmla="*/ 0 w 2833057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3057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472176" y="0"/>
                </a:lnTo>
                <a:lnTo>
                  <a:pt x="472176" y="0"/>
                </a:lnTo>
                <a:lnTo>
                  <a:pt x="1180440" y="0"/>
                </a:lnTo>
                <a:lnTo>
                  <a:pt x="2742250" y="0"/>
                </a:lnTo>
                <a:cubicBezTo>
                  <a:pt x="2766334" y="0"/>
                  <a:pt x="2789431" y="9567"/>
                  <a:pt x="2806460" y="26597"/>
                </a:cubicBezTo>
                <a:cubicBezTo>
                  <a:pt x="2823490" y="43627"/>
                  <a:pt x="2833057" y="66724"/>
                  <a:pt x="2833057" y="90807"/>
                </a:cubicBezTo>
                <a:lnTo>
                  <a:pt x="2833057" y="90805"/>
                </a:lnTo>
                <a:lnTo>
                  <a:pt x="2833057" y="90805"/>
                </a:lnTo>
                <a:lnTo>
                  <a:pt x="2833057" y="227013"/>
                </a:lnTo>
                <a:lnTo>
                  <a:pt x="2833057" y="454023"/>
                </a:lnTo>
                <a:cubicBezTo>
                  <a:pt x="2833057" y="478107"/>
                  <a:pt x="2823490" y="501204"/>
                  <a:pt x="2806460" y="518233"/>
                </a:cubicBezTo>
                <a:cubicBezTo>
                  <a:pt x="2789430" y="535263"/>
                  <a:pt x="2766333" y="544830"/>
                  <a:pt x="2742250" y="544830"/>
                </a:cubicBezTo>
                <a:lnTo>
                  <a:pt x="1180440" y="544830"/>
                </a:lnTo>
                <a:lnTo>
                  <a:pt x="472176" y="544830"/>
                </a:lnTo>
                <a:lnTo>
                  <a:pt x="472176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227013"/>
                </a:lnTo>
                <a:lnTo>
                  <a:pt x="0" y="90805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1000" y="1483052"/>
            <a:ext cx="3382364" cy="544830"/>
          </a:xfrm>
          <a:prstGeom prst="wedgeRoundRectCallout">
            <a:avLst>
              <a:gd name="adj1" fmla="val -78639"/>
              <a:gd name="adj2" fmla="val -29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</a:t>
            </a:r>
            <a:r>
              <a:rPr lang="en-US" sz="2600" b="1" noProof="1">
                <a:solidFill>
                  <a:srgbClr val="FFFFFF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35584" y="5795026"/>
            <a:ext cx="4710415" cy="544830"/>
          </a:xfrm>
          <a:prstGeom prst="wedgeRoundRectCallout">
            <a:avLst>
              <a:gd name="adj1" fmla="val -82583"/>
              <a:gd name="adj2" fmla="val -448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POST Request – Example</a:t>
            </a:r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6890" y="1166078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8570" y="1614321"/>
            <a:ext cx="3210322" cy="5448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8200" y="2136760"/>
            <a:ext cx="2347800" cy="544830"/>
          </a:xfrm>
          <a:custGeom>
            <a:avLst/>
            <a:gdLst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-385180 w 2347800"/>
              <a:gd name="connsiteY22" fmla="*/ 538080 h 544830"/>
              <a:gd name="connsiteX23" fmla="*/ 0 w 2347800"/>
              <a:gd name="connsiteY23" fmla="*/ 317817 h 544830"/>
              <a:gd name="connsiteX24" fmla="*/ 0 w 2347800"/>
              <a:gd name="connsiteY24" fmla="*/ 90807 h 544830"/>
              <a:gd name="connsiteX0" fmla="*/ 0 w 2347800"/>
              <a:gd name="connsiteY0" fmla="*/ 90807 h 544830"/>
              <a:gd name="connsiteX1" fmla="*/ 26597 w 2347800"/>
              <a:gd name="connsiteY1" fmla="*/ 26597 h 544830"/>
              <a:gd name="connsiteX2" fmla="*/ 90807 w 2347800"/>
              <a:gd name="connsiteY2" fmla="*/ 0 h 544830"/>
              <a:gd name="connsiteX3" fmla="*/ 391300 w 2347800"/>
              <a:gd name="connsiteY3" fmla="*/ 0 h 544830"/>
              <a:gd name="connsiteX4" fmla="*/ 391300 w 2347800"/>
              <a:gd name="connsiteY4" fmla="*/ 0 h 544830"/>
              <a:gd name="connsiteX5" fmla="*/ 978250 w 2347800"/>
              <a:gd name="connsiteY5" fmla="*/ 0 h 544830"/>
              <a:gd name="connsiteX6" fmla="*/ 2256993 w 2347800"/>
              <a:gd name="connsiteY6" fmla="*/ 0 h 544830"/>
              <a:gd name="connsiteX7" fmla="*/ 2321203 w 2347800"/>
              <a:gd name="connsiteY7" fmla="*/ 26597 h 544830"/>
              <a:gd name="connsiteX8" fmla="*/ 2347800 w 2347800"/>
              <a:gd name="connsiteY8" fmla="*/ 90807 h 544830"/>
              <a:gd name="connsiteX9" fmla="*/ 2347800 w 2347800"/>
              <a:gd name="connsiteY9" fmla="*/ 317817 h 544830"/>
              <a:gd name="connsiteX10" fmla="*/ 2347800 w 2347800"/>
              <a:gd name="connsiteY10" fmla="*/ 317817 h 544830"/>
              <a:gd name="connsiteX11" fmla="*/ 2347800 w 2347800"/>
              <a:gd name="connsiteY11" fmla="*/ 454025 h 544830"/>
              <a:gd name="connsiteX12" fmla="*/ 2347800 w 2347800"/>
              <a:gd name="connsiteY12" fmla="*/ 454023 h 544830"/>
              <a:gd name="connsiteX13" fmla="*/ 2321203 w 2347800"/>
              <a:gd name="connsiteY13" fmla="*/ 518233 h 544830"/>
              <a:gd name="connsiteX14" fmla="*/ 2256993 w 2347800"/>
              <a:gd name="connsiteY14" fmla="*/ 544830 h 544830"/>
              <a:gd name="connsiteX15" fmla="*/ 978250 w 2347800"/>
              <a:gd name="connsiteY15" fmla="*/ 544830 h 544830"/>
              <a:gd name="connsiteX16" fmla="*/ 391300 w 2347800"/>
              <a:gd name="connsiteY16" fmla="*/ 544830 h 544830"/>
              <a:gd name="connsiteX17" fmla="*/ 391300 w 2347800"/>
              <a:gd name="connsiteY17" fmla="*/ 544830 h 544830"/>
              <a:gd name="connsiteX18" fmla="*/ 90807 w 2347800"/>
              <a:gd name="connsiteY18" fmla="*/ 544830 h 544830"/>
              <a:gd name="connsiteX19" fmla="*/ 26597 w 2347800"/>
              <a:gd name="connsiteY19" fmla="*/ 518233 h 544830"/>
              <a:gd name="connsiteX20" fmla="*/ 0 w 2347800"/>
              <a:gd name="connsiteY20" fmla="*/ 454023 h 544830"/>
              <a:gd name="connsiteX21" fmla="*/ 0 w 2347800"/>
              <a:gd name="connsiteY21" fmla="*/ 454025 h 544830"/>
              <a:gd name="connsiteX22" fmla="*/ 0 w 2347800"/>
              <a:gd name="connsiteY22" fmla="*/ 317817 h 544830"/>
              <a:gd name="connsiteX23" fmla="*/ 0 w 2347800"/>
              <a:gd name="connsiteY23" fmla="*/ 90807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47800" h="544830">
                <a:moveTo>
                  <a:pt x="0" y="90807"/>
                </a:moveTo>
                <a:cubicBezTo>
                  <a:pt x="0" y="66723"/>
                  <a:pt x="9567" y="43626"/>
                  <a:pt x="26597" y="26597"/>
                </a:cubicBezTo>
                <a:cubicBezTo>
                  <a:pt x="43627" y="9567"/>
                  <a:pt x="66724" y="0"/>
                  <a:pt x="90807" y="0"/>
                </a:cubicBezTo>
                <a:lnTo>
                  <a:pt x="391300" y="0"/>
                </a:lnTo>
                <a:lnTo>
                  <a:pt x="391300" y="0"/>
                </a:lnTo>
                <a:lnTo>
                  <a:pt x="978250" y="0"/>
                </a:lnTo>
                <a:lnTo>
                  <a:pt x="2256993" y="0"/>
                </a:lnTo>
                <a:cubicBezTo>
                  <a:pt x="2281077" y="0"/>
                  <a:pt x="2304174" y="9567"/>
                  <a:pt x="2321203" y="26597"/>
                </a:cubicBezTo>
                <a:cubicBezTo>
                  <a:pt x="2338233" y="43627"/>
                  <a:pt x="2347800" y="66724"/>
                  <a:pt x="2347800" y="90807"/>
                </a:cubicBezTo>
                <a:lnTo>
                  <a:pt x="2347800" y="317817"/>
                </a:lnTo>
                <a:lnTo>
                  <a:pt x="2347800" y="317817"/>
                </a:lnTo>
                <a:lnTo>
                  <a:pt x="2347800" y="454025"/>
                </a:lnTo>
                <a:lnTo>
                  <a:pt x="2347800" y="454023"/>
                </a:lnTo>
                <a:cubicBezTo>
                  <a:pt x="2347800" y="478107"/>
                  <a:pt x="2338233" y="501204"/>
                  <a:pt x="2321203" y="518233"/>
                </a:cubicBezTo>
                <a:cubicBezTo>
                  <a:pt x="2304173" y="535263"/>
                  <a:pt x="2281076" y="544830"/>
                  <a:pt x="2256993" y="544830"/>
                </a:cubicBezTo>
                <a:lnTo>
                  <a:pt x="978250" y="544830"/>
                </a:lnTo>
                <a:lnTo>
                  <a:pt x="391300" y="544830"/>
                </a:lnTo>
                <a:lnTo>
                  <a:pt x="391300" y="544830"/>
                </a:lnTo>
                <a:lnTo>
                  <a:pt x="90807" y="544830"/>
                </a:lnTo>
                <a:cubicBezTo>
                  <a:pt x="66723" y="544830"/>
                  <a:pt x="43626" y="535263"/>
                  <a:pt x="26597" y="518233"/>
                </a:cubicBezTo>
                <a:cubicBezTo>
                  <a:pt x="9567" y="501203"/>
                  <a:pt x="0" y="478106"/>
                  <a:pt x="0" y="454023"/>
                </a:cubicBezTo>
                <a:lnTo>
                  <a:pt x="0" y="454025"/>
                </a:lnTo>
                <a:lnTo>
                  <a:pt x="0" y="317817"/>
                </a:lnTo>
                <a:lnTo>
                  <a:pt x="0" y="908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3999" y="4123146"/>
            <a:ext cx="3772297" cy="987504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The request body 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5682" y="1258546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1820" y="1149969"/>
            <a:ext cx="4794180" cy="544830"/>
          </a:xfrm>
          <a:prstGeom prst="wedgeRoundRectCallout">
            <a:avLst>
              <a:gd name="adj1" fmla="val -75008"/>
              <a:gd name="adj2" fmla="val 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8181" y="2728123"/>
            <a:ext cx="3342545" cy="987504"/>
          </a:xfrm>
          <a:custGeom>
            <a:avLst/>
            <a:gdLst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-697188 w 3342545"/>
              <a:gd name="connsiteY22" fmla="*/ 172142 h 987504"/>
              <a:gd name="connsiteX23" fmla="*/ 0 w 3342545"/>
              <a:gd name="connsiteY23" fmla="*/ 164584 h 987504"/>
              <a:gd name="connsiteX24" fmla="*/ 0 w 3342545"/>
              <a:gd name="connsiteY24" fmla="*/ 164587 h 987504"/>
              <a:gd name="connsiteX0" fmla="*/ 0 w 3342545"/>
              <a:gd name="connsiteY0" fmla="*/ 164587 h 987504"/>
              <a:gd name="connsiteX1" fmla="*/ 48207 w 3342545"/>
              <a:gd name="connsiteY1" fmla="*/ 48206 h 987504"/>
              <a:gd name="connsiteX2" fmla="*/ 164588 w 3342545"/>
              <a:gd name="connsiteY2" fmla="*/ 0 h 987504"/>
              <a:gd name="connsiteX3" fmla="*/ 557091 w 3342545"/>
              <a:gd name="connsiteY3" fmla="*/ 0 h 987504"/>
              <a:gd name="connsiteX4" fmla="*/ 557091 w 3342545"/>
              <a:gd name="connsiteY4" fmla="*/ 0 h 987504"/>
              <a:gd name="connsiteX5" fmla="*/ 1392727 w 3342545"/>
              <a:gd name="connsiteY5" fmla="*/ 0 h 987504"/>
              <a:gd name="connsiteX6" fmla="*/ 3177958 w 3342545"/>
              <a:gd name="connsiteY6" fmla="*/ 0 h 987504"/>
              <a:gd name="connsiteX7" fmla="*/ 3294339 w 3342545"/>
              <a:gd name="connsiteY7" fmla="*/ 48207 h 987504"/>
              <a:gd name="connsiteX8" fmla="*/ 3342545 w 3342545"/>
              <a:gd name="connsiteY8" fmla="*/ 164588 h 987504"/>
              <a:gd name="connsiteX9" fmla="*/ 3342545 w 3342545"/>
              <a:gd name="connsiteY9" fmla="*/ 164584 h 987504"/>
              <a:gd name="connsiteX10" fmla="*/ 3342545 w 3342545"/>
              <a:gd name="connsiteY10" fmla="*/ 164584 h 987504"/>
              <a:gd name="connsiteX11" fmla="*/ 3342545 w 3342545"/>
              <a:gd name="connsiteY11" fmla="*/ 411460 h 987504"/>
              <a:gd name="connsiteX12" fmla="*/ 3342545 w 3342545"/>
              <a:gd name="connsiteY12" fmla="*/ 822917 h 987504"/>
              <a:gd name="connsiteX13" fmla="*/ 3294339 w 3342545"/>
              <a:gd name="connsiteY13" fmla="*/ 939298 h 987504"/>
              <a:gd name="connsiteX14" fmla="*/ 3177958 w 3342545"/>
              <a:gd name="connsiteY14" fmla="*/ 987504 h 987504"/>
              <a:gd name="connsiteX15" fmla="*/ 1392727 w 3342545"/>
              <a:gd name="connsiteY15" fmla="*/ 987504 h 987504"/>
              <a:gd name="connsiteX16" fmla="*/ 557091 w 3342545"/>
              <a:gd name="connsiteY16" fmla="*/ 987504 h 987504"/>
              <a:gd name="connsiteX17" fmla="*/ 557091 w 3342545"/>
              <a:gd name="connsiteY17" fmla="*/ 987504 h 987504"/>
              <a:gd name="connsiteX18" fmla="*/ 164587 w 3342545"/>
              <a:gd name="connsiteY18" fmla="*/ 987504 h 987504"/>
              <a:gd name="connsiteX19" fmla="*/ 48206 w 3342545"/>
              <a:gd name="connsiteY19" fmla="*/ 939297 h 987504"/>
              <a:gd name="connsiteX20" fmla="*/ 0 w 3342545"/>
              <a:gd name="connsiteY20" fmla="*/ 822916 h 987504"/>
              <a:gd name="connsiteX21" fmla="*/ 0 w 3342545"/>
              <a:gd name="connsiteY21" fmla="*/ 411460 h 987504"/>
              <a:gd name="connsiteX22" fmla="*/ 0 w 3342545"/>
              <a:gd name="connsiteY22" fmla="*/ 164584 h 987504"/>
              <a:gd name="connsiteX23" fmla="*/ 0 w 3342545"/>
              <a:gd name="connsiteY23" fmla="*/ 164587 h 9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42545" h="987504">
                <a:moveTo>
                  <a:pt x="0" y="164587"/>
                </a:moveTo>
                <a:cubicBezTo>
                  <a:pt x="0" y="120936"/>
                  <a:pt x="17340" y="79072"/>
                  <a:pt x="48207" y="48206"/>
                </a:cubicBezTo>
                <a:cubicBezTo>
                  <a:pt x="79073" y="17340"/>
                  <a:pt x="120936" y="0"/>
                  <a:pt x="164588" y="0"/>
                </a:cubicBezTo>
                <a:lnTo>
                  <a:pt x="557091" y="0"/>
                </a:lnTo>
                <a:lnTo>
                  <a:pt x="557091" y="0"/>
                </a:lnTo>
                <a:lnTo>
                  <a:pt x="1392727" y="0"/>
                </a:lnTo>
                <a:lnTo>
                  <a:pt x="3177958" y="0"/>
                </a:lnTo>
                <a:cubicBezTo>
                  <a:pt x="3221609" y="0"/>
                  <a:pt x="3263473" y="17340"/>
                  <a:pt x="3294339" y="48207"/>
                </a:cubicBezTo>
                <a:cubicBezTo>
                  <a:pt x="3325205" y="79073"/>
                  <a:pt x="3342545" y="120936"/>
                  <a:pt x="3342545" y="164588"/>
                </a:cubicBezTo>
                <a:lnTo>
                  <a:pt x="3342545" y="164584"/>
                </a:lnTo>
                <a:lnTo>
                  <a:pt x="3342545" y="164584"/>
                </a:lnTo>
                <a:lnTo>
                  <a:pt x="3342545" y="411460"/>
                </a:lnTo>
                <a:lnTo>
                  <a:pt x="3342545" y="822917"/>
                </a:lnTo>
                <a:cubicBezTo>
                  <a:pt x="3342545" y="866568"/>
                  <a:pt x="3325205" y="908432"/>
                  <a:pt x="3294339" y="939298"/>
                </a:cubicBezTo>
                <a:cubicBezTo>
                  <a:pt x="3263473" y="970164"/>
                  <a:pt x="3221610" y="987504"/>
                  <a:pt x="3177958" y="987504"/>
                </a:cubicBezTo>
                <a:lnTo>
                  <a:pt x="1392727" y="987504"/>
                </a:lnTo>
                <a:lnTo>
                  <a:pt x="557091" y="987504"/>
                </a:lnTo>
                <a:lnTo>
                  <a:pt x="557091" y="987504"/>
                </a:lnTo>
                <a:lnTo>
                  <a:pt x="164587" y="987504"/>
                </a:lnTo>
                <a:cubicBezTo>
                  <a:pt x="120936" y="987504"/>
                  <a:pt x="79072" y="970164"/>
                  <a:pt x="48206" y="939297"/>
                </a:cubicBezTo>
                <a:cubicBezTo>
                  <a:pt x="17340" y="908431"/>
                  <a:pt x="0" y="866568"/>
                  <a:pt x="0" y="822916"/>
                </a:cubicBezTo>
                <a:lnTo>
                  <a:pt x="0" y="411460"/>
                </a:lnTo>
                <a:lnTo>
                  <a:pt x="0" y="164584"/>
                </a:lnTo>
                <a:lnTo>
                  <a:pt x="0" y="16458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5220" y="5093770"/>
            <a:ext cx="3342545" cy="544830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</a:rPr>
              <a:t>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3865</TotalTime>
  <Words>1427</Words>
  <Application>Microsoft Office PowerPoint</Application>
  <PresentationFormat>Widescreen</PresentationFormat>
  <Paragraphs>302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REST Services and AJAX</vt:lpstr>
      <vt:lpstr>Table of Contents</vt:lpstr>
      <vt:lpstr>Have a Question?</vt:lpstr>
      <vt:lpstr>HTTP Overview</vt:lpstr>
      <vt:lpstr>HTTP Basics</vt:lpstr>
      <vt:lpstr>HTTP Request Methods</vt:lpstr>
      <vt:lpstr>HTTP GET Request – Example</vt:lpstr>
      <vt:lpstr>HTTP POST Request – Example</vt:lpstr>
      <vt:lpstr>HTTP Response – Example</vt:lpstr>
      <vt:lpstr>HTTP Response Status Codes</vt:lpstr>
      <vt:lpstr>Content-Type and Disposition</vt:lpstr>
      <vt:lpstr>HTTP Developer Tools</vt:lpstr>
      <vt:lpstr>Browser Developer Tools</vt:lpstr>
      <vt:lpstr>Postman</vt:lpstr>
      <vt:lpstr>REST and RESTful Services</vt:lpstr>
      <vt:lpstr>REST and RESTful Services</vt:lpstr>
      <vt:lpstr>REST Architectural Constraints</vt:lpstr>
      <vt:lpstr>REST and RESTful Services – Example</vt:lpstr>
      <vt:lpstr>Accessing GitHub Through HTTP</vt:lpstr>
      <vt:lpstr>GitHub API</vt:lpstr>
      <vt:lpstr>Github: Labels Issue</vt:lpstr>
      <vt:lpstr>GitHub API (2)</vt:lpstr>
      <vt:lpstr>Github: Create Issue</vt:lpstr>
      <vt:lpstr>Popular Providers</vt:lpstr>
      <vt:lpstr>Back-end as a Service</vt:lpstr>
      <vt:lpstr>Live Demonstration</vt:lpstr>
      <vt:lpstr>Live Demonstration</vt:lpstr>
      <vt:lpstr>Live Demonstration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23</cp:revision>
  <dcterms:created xsi:type="dcterms:W3CDTF">2018-05-23T13:08:44Z</dcterms:created>
  <dcterms:modified xsi:type="dcterms:W3CDTF">2021-02-12T10:38:14Z</dcterms:modified>
  <cp:category>JS; JavaScript; front-end; AJAX; REST; ES6; Web development; computer programming; programming</cp:category>
</cp:coreProperties>
</file>