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5"/>
  </p:notesMasterIdLst>
  <p:handoutMasterIdLst>
    <p:handoutMasterId r:id="rId36"/>
  </p:handoutMasterIdLst>
  <p:sldIdLst>
    <p:sldId id="256" r:id="rId3"/>
    <p:sldId id="293" r:id="rId4"/>
    <p:sldId id="258" r:id="rId5"/>
    <p:sldId id="259" r:id="rId6"/>
    <p:sldId id="260" r:id="rId7"/>
    <p:sldId id="294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90" r:id="rId32"/>
    <p:sldId id="292" r:id="rId33"/>
    <p:sldId id="29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Intro" id="{FEBAE426-CEFA-41B4-BD54-3347E4F936CD}">
          <p14:sldIdLst>
            <p14:sldId id="256"/>
            <p14:sldId id="257"/>
            <p14:sldId id="258"/>
          </p14:sldIdLst>
        </p14:section>
        <p14:section name="Array Behavior" id="{050F6E75-458E-4339-ABA3-9AA361BCD0CF}">
          <p14:sldIdLst>
            <p14:sldId id="259"/>
            <p14:sldId id="260"/>
            <p14:sldId id="261"/>
            <p14:sldId id="262"/>
          </p14:sldIdLst>
        </p14:section>
        <p14:section name="Array Operations" id="{CEDA6CEF-20C5-4617-AE2D-9BE04E7F5A78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Sorting Arrays" id="{9EF8EDAF-D215-48AD-BDB0-4C9846412627}">
          <p14:sldIdLst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Conclusion" id="{C6894281-33AE-4B91-9E55-109A220DB1B9}">
          <p14:sldIdLst>
            <p14:sldId id="284"/>
            <p14:sldId id="290"/>
            <p14:sldId id="292"/>
            <p14:sldId id="29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3" d="100"/>
          <a:sy n="63" d="100"/>
        </p:scale>
        <p:origin x="-108" y="-156"/>
      </p:cViewPr>
      <p:guideLst>
        <p:guide orient="horz" pos="2188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6080363" cy="460803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29.9.2020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2020-09-29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691999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814586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677626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lang="en-US" sz="1600" u="sng" noProof="0" dirty="0" err="1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lang="en-US" sz="1600" u="sng" noProof="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=""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=""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=""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=""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=""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704" r:id="rId12"/>
  </p:sldLayoutIdLst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234465"/>
                </a:solidFill>
              </a:rPr>
              <a:t>Additional Array Operations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Advanced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156000" y="2957933"/>
            <a:ext cx="3465000" cy="1315729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9518360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Calculate and print the sum of the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and the </a:t>
            </a:r>
            <a:r>
              <a:rPr lang="en-US" sz="3200" b="1" dirty="0">
                <a:solidFill>
                  <a:schemeClr val="bg1"/>
                </a:solidFill>
              </a:rPr>
              <a:t>last</a:t>
            </a:r>
            <a:r>
              <a:rPr lang="en-US" sz="3200" dirty="0"/>
              <a:t> elements in an array</a:t>
            </a:r>
          </a:p>
          <a:p>
            <a:r>
              <a:rPr lang="en-US" sz="3200" dirty="0"/>
              <a:t>The input comes as </a:t>
            </a:r>
            <a:r>
              <a:rPr lang="en-US" sz="3200" b="1" dirty="0">
                <a:solidFill>
                  <a:schemeClr val="bg1"/>
                </a:solidFill>
              </a:rPr>
              <a:t>array of string </a:t>
            </a:r>
            <a:r>
              <a:rPr lang="en-US" sz="3200" dirty="0"/>
              <a:t>elements holding numbers</a:t>
            </a:r>
          </a:p>
          <a:p>
            <a:r>
              <a:rPr lang="en-US" sz="3200" dirty="0"/>
              <a:t>The output is the return value of your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First Last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45362" y="5090526"/>
            <a:ext cx="4609334" cy="697725"/>
            <a:chOff x="338328" y="4480560"/>
            <a:chExt cx="4609334" cy="697725"/>
          </a:xfrm>
        </p:grpSpPr>
        <p:sp>
          <p:nvSpPr>
            <p:cNvPr id="5" name="TextBox 4"/>
            <p:cNvSpPr txBox="1"/>
            <p:nvPr/>
          </p:nvSpPr>
          <p:spPr>
            <a:xfrm>
              <a:off x="338328" y="4480560"/>
              <a:ext cx="2698797" cy="6920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/>
                <a:t>['20', '30', '40']</a:t>
              </a:r>
            </a:p>
          </p:txBody>
        </p:sp>
        <p:sp>
          <p:nvSpPr>
            <p:cNvPr id="6" name="Right Arrow 7"/>
            <p:cNvSpPr/>
            <p:nvPr/>
          </p:nvSpPr>
          <p:spPr>
            <a:xfrm>
              <a:off x="3450995" y="4687368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78982" y="4486200"/>
              <a:ext cx="868680" cy="6920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/>
                <a:t>60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0540" y="3966962"/>
            <a:ext cx="4048502" cy="759796"/>
            <a:chOff x="6144768" y="4486200"/>
            <a:chExt cx="4048502" cy="759796"/>
          </a:xfrm>
        </p:grpSpPr>
        <p:sp>
          <p:nvSpPr>
            <p:cNvPr id="10" name="TextBox 9"/>
            <p:cNvSpPr txBox="1"/>
            <p:nvPr/>
          </p:nvSpPr>
          <p:spPr>
            <a:xfrm>
              <a:off x="6144768" y="4486200"/>
              <a:ext cx="2167128" cy="75979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  </a:t>
              </a:r>
              <a:r>
                <a:rPr lang="en-US" sz="2800" b="1" dirty="0"/>
                <a:t>['5' , '10']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324590" y="4486200"/>
              <a:ext cx="868680" cy="6920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/>
                <a:t>60</a:t>
              </a:r>
            </a:p>
          </p:txBody>
        </p:sp>
        <p:sp>
          <p:nvSpPr>
            <p:cNvPr id="12" name="Right Arrow 7"/>
            <p:cNvSpPr/>
            <p:nvPr/>
          </p:nvSpPr>
          <p:spPr>
            <a:xfrm>
              <a:off x="8605821" y="4693008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824728" y="3894003"/>
            <a:ext cx="5559552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function solve(input)</a:t>
            </a:r>
            <a:r>
              <a:rPr lang="bg-BG" sz="2400" b="1" dirty="0">
                <a:latin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</a:rPr>
              <a:t> input = </a:t>
            </a:r>
            <a:r>
              <a:rPr lang="en-US" sz="2400" b="1" dirty="0" err="1">
                <a:latin typeface="Consolas" pitchFamily="49" charset="0"/>
              </a:rPr>
              <a:t>input.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map</a:t>
            </a:r>
            <a:r>
              <a:rPr lang="en-US" sz="2400" b="1" dirty="0">
                <a:latin typeface="Consolas" pitchFamily="49" charset="0"/>
              </a:rPr>
              <a:t>(Number);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console.log(input[0]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            + input</a:t>
            </a:r>
            <a:r>
              <a:rPr lang="bg-BG" sz="2400" b="1" dirty="0">
                <a:latin typeface="Consolas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pop()</a:t>
            </a:r>
            <a:r>
              <a:rPr lang="en-US" sz="2400" b="1" dirty="0">
                <a:latin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0431579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push</a:t>
            </a:r>
            <a:r>
              <a:rPr lang="en-US" dirty="0"/>
              <a:t> method adds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 elements to the end of          an array and returns the new length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Pushing into Array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2456" y="2595605"/>
            <a:ext cx="8842248" cy="20878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fruits = ["</a:t>
            </a:r>
            <a:r>
              <a:rPr lang="en-US" sz="2800" b="1" dirty="0" err="1">
                <a:latin typeface="Consolas" pitchFamily="49" charset="0"/>
              </a:rPr>
              <a:t>apple","banana","kiwi</a:t>
            </a:r>
            <a:r>
              <a:rPr lang="en-US" sz="2800" b="1" dirty="0">
                <a:latin typeface="Consolas" pitchFamily="49" charset="0"/>
              </a:rPr>
              <a:t>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fruits.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push</a:t>
            </a:r>
            <a:r>
              <a:rPr lang="en-US" sz="2800" b="1" dirty="0">
                <a:latin typeface="Consolas" pitchFamily="49" charset="0"/>
              </a:rPr>
              <a:t>("pineapple");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console.log(fruits); </a:t>
            </a:r>
            <a:br>
              <a:rPr lang="en-US" sz="2800" b="1" dirty="0">
                <a:latin typeface="Consolas" pitchFamily="49" charset="0"/>
              </a:rPr>
            </a:br>
            <a:r>
              <a:rPr lang="en-US" sz="2800" b="1" dirty="0">
                <a:latin typeface="Consolas" pitchFamily="49" charset="0"/>
              </a:rPr>
              <a:t>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["</a:t>
            </a:r>
            <a:r>
              <a:rPr lang="en-US" sz="2800" b="1" i="1" dirty="0" err="1">
                <a:solidFill>
                  <a:schemeClr val="accent2"/>
                </a:solidFill>
                <a:latin typeface="Consolas" pitchFamily="49" charset="0"/>
              </a:rPr>
              <a:t>apple","banana","kiwi","pineapple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"]</a:t>
            </a:r>
            <a:endParaRPr lang="en-US" sz="2800" b="1" dirty="0">
              <a:latin typeface="Consolas" pitchFamily="49" charset="0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845126" y="5363932"/>
            <a:ext cx="4580612" cy="680634"/>
          </a:xfrm>
          <a:prstGeom prst="wedgeRoundRectCallout">
            <a:avLst>
              <a:gd name="adj1" fmla="val 14847"/>
              <a:gd name="adj2" fmla="val -812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Element is added at the </a:t>
            </a:r>
            <a:r>
              <a:rPr lang="en-US" sz="2800" b="1" noProof="1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9232433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Shifting and Unshifting</a:t>
            </a:r>
            <a:endParaRPr lang="en-US" sz="40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0359" y="2028677"/>
            <a:ext cx="1038758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myArray = ["</a:t>
            </a:r>
            <a:r>
              <a:rPr lang="en-US" sz="2800" b="1" dirty="0" err="1">
                <a:latin typeface="Consolas" pitchFamily="49" charset="0"/>
              </a:rPr>
              <a:t>one","two","three","four","five</a:t>
            </a:r>
            <a:r>
              <a:rPr lang="en-US" sz="2800" b="1" dirty="0">
                <a:latin typeface="Consolas" pitchFamily="49" charset="0"/>
              </a:rPr>
              <a:t>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myArray.shift</a:t>
            </a:r>
            <a:r>
              <a:rPr lang="en-US" sz="2800" b="1" dirty="0">
                <a:latin typeface="Consolas" pitchFamily="49" charset="0"/>
              </a:rPr>
              <a:t>();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["</a:t>
            </a:r>
            <a:r>
              <a:rPr lang="en-US" sz="2800" b="1" i="1" dirty="0" err="1">
                <a:solidFill>
                  <a:schemeClr val="accent2"/>
                </a:solidFill>
                <a:latin typeface="Consolas" pitchFamily="49" charset="0"/>
              </a:rPr>
              <a:t>two","three","four","five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"]</a:t>
            </a:r>
            <a:r>
              <a:rPr lang="en-US" sz="2800" b="1" dirty="0">
                <a:latin typeface="Consolas" pitchFamily="49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1410" y="1074958"/>
            <a:ext cx="9930951" cy="326509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571500" indent="-571500" eaLnBrk="0" hangingPunct="0">
              <a:lnSpc>
                <a:spcPct val="110000"/>
              </a:lnSpc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- Removes the first element of an array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600" b="1" dirty="0">
              <a:solidFill>
                <a:schemeClr val="bg1"/>
              </a:solidFill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600" b="1" dirty="0">
              <a:solidFill>
                <a:schemeClr val="bg1"/>
              </a:solidFill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600" b="1" dirty="0">
              <a:solidFill>
                <a:schemeClr val="bg1"/>
              </a:solidFill>
            </a:endParaRPr>
          </a:p>
          <a:p>
            <a:pPr marL="571500" indent="-571500" eaLnBrk="0" hangingPunct="0">
              <a:lnSpc>
                <a:spcPct val="110000"/>
              </a:lnSpc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unshift() </a:t>
            </a:r>
            <a:r>
              <a:rPr lang="en-US" sz="3600" dirty="0"/>
              <a:t>- Adds elements to the beginning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0359" y="4366043"/>
            <a:ext cx="10387584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myArray = ["</a:t>
            </a:r>
            <a:r>
              <a:rPr lang="en-US" sz="2800" b="1" dirty="0" err="1">
                <a:latin typeface="Consolas" pitchFamily="49" charset="0"/>
              </a:rPr>
              <a:t>red","green","blue</a:t>
            </a:r>
            <a:r>
              <a:rPr lang="en-US" sz="2800" b="1" dirty="0">
                <a:latin typeface="Consolas" pitchFamily="49" charset="0"/>
              </a:rPr>
              <a:t>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myArray.unshift</a:t>
            </a:r>
            <a:r>
              <a:rPr lang="en-US" sz="2800" b="1" dirty="0">
                <a:latin typeface="Consolas" pitchFamily="49" charset="0"/>
              </a:rPr>
              <a:t>("purple");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 ["</a:t>
            </a:r>
            <a:r>
              <a:rPr lang="en-US" sz="2800" b="1" i="1" dirty="0" err="1">
                <a:solidFill>
                  <a:schemeClr val="accent2"/>
                </a:solidFill>
                <a:latin typeface="Consolas" pitchFamily="49" charset="0"/>
              </a:rPr>
              <a:t>purple","red","green","blue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"]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7267435" y="5025670"/>
            <a:ext cx="3373966" cy="557445"/>
          </a:xfrm>
          <a:prstGeom prst="wedgeRoundRectCallout">
            <a:avLst>
              <a:gd name="adj1" fmla="val -86844"/>
              <a:gd name="adj2" fmla="val -164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element added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9008561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092754"/>
            <a:ext cx="11807897" cy="557035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You are given an array of numbers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Process them one by one and produce a new array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</a:p>
          <a:p>
            <a:pPr lvl="2"/>
            <a:r>
              <a:rPr lang="en-US" sz="3200" dirty="0"/>
              <a:t>Prepend each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negative</a:t>
            </a:r>
            <a:r>
              <a:rPr lang="en-US" sz="3200" dirty="0"/>
              <a:t> element at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front</a:t>
            </a:r>
            <a:r>
              <a:rPr lang="en-US" sz="3200" dirty="0"/>
              <a:t> of result</a:t>
            </a:r>
          </a:p>
          <a:p>
            <a:pPr lvl="2"/>
            <a:r>
              <a:rPr lang="en-US" sz="3200" dirty="0"/>
              <a:t>Append each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positive</a:t>
            </a:r>
            <a:r>
              <a:rPr lang="en-US" sz="3200" dirty="0"/>
              <a:t> (or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sz="3200" dirty="0"/>
              <a:t>) element at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end</a:t>
            </a:r>
            <a:r>
              <a:rPr lang="en-US" sz="3200" dirty="0"/>
              <a:t> of result</a:t>
            </a:r>
          </a:p>
          <a:p>
            <a:pPr lvl="2"/>
            <a:r>
              <a:rPr lang="en-US" sz="3200" dirty="0"/>
              <a:t>Print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  <a:r>
              <a:rPr lang="en-US" sz="3200" dirty="0"/>
              <a:t> array, each element at separate line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Negative / Positive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18775" y="4518948"/>
            <a:ext cx="578387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14513" y="4518948"/>
            <a:ext cx="609759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7" name="Right Arrow 7"/>
          <p:cNvSpPr/>
          <p:nvPr/>
        </p:nvSpPr>
        <p:spPr>
          <a:xfrm>
            <a:off x="2573171" y="526732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13489" y="4518948"/>
            <a:ext cx="578387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09227" y="4518948"/>
            <a:ext cx="609759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0" name="Right Arrow 7"/>
          <p:cNvSpPr/>
          <p:nvPr/>
        </p:nvSpPr>
        <p:spPr>
          <a:xfrm>
            <a:off x="5767885" y="526732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30155" y="4518948"/>
            <a:ext cx="578387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525893" y="4518948"/>
            <a:ext cx="609759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-3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3" name="Right Arrow 7"/>
          <p:cNvSpPr/>
          <p:nvPr/>
        </p:nvSpPr>
        <p:spPr>
          <a:xfrm>
            <a:off x="8984551" y="526732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1324878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Negative / Positive Numbers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0439" y="1319029"/>
            <a:ext cx="10569021" cy="49490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negativePositiveNumbers(arr)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let result =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(</a:t>
            </a:r>
            <a:r>
              <a:rPr lang="en-GB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of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arr){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if (num &lt; 0){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  result.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unshift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(num);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Insert at the start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  result.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(num);   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Append at the 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console.log(result.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('\n'));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5055937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Using delete changes the </a:t>
            </a:r>
            <a:r>
              <a:rPr lang="en-US" b="1" dirty="0">
                <a:solidFill>
                  <a:schemeClr val="bg1"/>
                </a:solidFill>
              </a:rPr>
              <a:t>element value </a:t>
            </a:r>
            <a:r>
              <a:rPr lang="en-US" dirty="0"/>
              <a:t>to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undefined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dirty="0"/>
              <a:t> instead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Elements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F937491-52E6-44AA-A392-176CB116B059}"/>
              </a:ext>
            </a:extLst>
          </p:cNvPr>
          <p:cNvSpPr txBox="1"/>
          <p:nvPr/>
        </p:nvSpPr>
        <p:spPr>
          <a:xfrm>
            <a:off x="2294396" y="1235271"/>
            <a:ext cx="927201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myArray = ["</a:t>
            </a:r>
            <a:r>
              <a:rPr lang="en-US" sz="2800" b="1" dirty="0" err="1">
                <a:latin typeface="Consolas" pitchFamily="49" charset="0"/>
              </a:rPr>
              <a:t>one","two","three","four</a:t>
            </a:r>
            <a:r>
              <a:rPr lang="en-US" sz="2800" b="1" dirty="0">
                <a:latin typeface="Consolas" pitchFamily="49" charset="0"/>
              </a:rPr>
              <a:t>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delete</a:t>
            </a:r>
            <a:r>
              <a:rPr lang="en-US" sz="2800" b="1" dirty="0">
                <a:latin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</a:rPr>
              <a:t>myArray</a:t>
            </a:r>
            <a:r>
              <a:rPr lang="en-US" sz="2800" b="1" dirty="0">
                <a:latin typeface="Consolas" pitchFamily="49" charset="0"/>
              </a:rPr>
              <a:t>[0];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Changes the first element to undefined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7027723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slice()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returns a newly created array</a:t>
            </a:r>
          </a:p>
          <a:p>
            <a:r>
              <a:rPr lang="en-GB" dirty="0"/>
              <a:t>Gets a range of elements from selected </a:t>
            </a:r>
            <a:r>
              <a:rPr lang="en-GB" b="1" dirty="0">
                <a:solidFill>
                  <a:schemeClr val="bg1"/>
                </a:solidFill>
              </a:rPr>
              <a:t>start</a:t>
            </a:r>
            <a:r>
              <a:rPr lang="en-GB" dirty="0"/>
              <a:t> to </a:t>
            </a:r>
            <a:r>
              <a:rPr lang="en-GB" b="1" dirty="0">
                <a:solidFill>
                  <a:schemeClr val="bg1"/>
                </a:solidFill>
              </a:rPr>
              <a:t>end</a:t>
            </a:r>
            <a:r>
              <a:rPr lang="bg-BG" dirty="0"/>
              <a:t>(</a:t>
            </a:r>
            <a:r>
              <a:rPr lang="en-GB" dirty="0"/>
              <a:t>exclusive</a:t>
            </a:r>
            <a:r>
              <a:rPr lang="bg-BG" dirty="0"/>
              <a:t>)</a:t>
            </a:r>
            <a:r>
              <a:rPr lang="en-GB" dirty="0"/>
              <a:t> </a:t>
            </a:r>
            <a:endParaRPr lang="bg-BG" dirty="0"/>
          </a:p>
          <a:p>
            <a:r>
              <a:rPr lang="en-US" dirty="0"/>
              <a:t>Note that the original array will </a:t>
            </a:r>
            <a:r>
              <a:rPr lang="en-US" b="1" dirty="0">
                <a:solidFill>
                  <a:schemeClr val="bg1"/>
                </a:solidFill>
              </a:rPr>
              <a:t>not be modified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Arrays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498945" y="3345511"/>
            <a:ext cx="10945368" cy="2935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let myArray = ["one","two","three","four","five"];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let sliced = myArray.</a:t>
            </a:r>
            <a:r>
              <a:rPr lang="en-US" sz="2700" b="1" dirty="0">
                <a:solidFill>
                  <a:schemeClr val="bg1"/>
                </a:solidFill>
                <a:latin typeface="Consolas" pitchFamily="49" charset="0"/>
              </a:rPr>
              <a:t>slice</a:t>
            </a:r>
            <a:r>
              <a:rPr lang="en-US" sz="2700" b="1" dirty="0">
                <a:latin typeface="Consolas" pitchFamily="49" charset="0"/>
              </a:rPr>
              <a:t>(2);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console.log(myArray);</a:t>
            </a:r>
            <a:r>
              <a:rPr lang="en-US" sz="2700" b="1" i="1" dirty="0">
                <a:solidFill>
                  <a:schemeClr val="accent2"/>
                </a:solidFill>
                <a:latin typeface="Consolas" pitchFamily="49" charset="0"/>
              </a:rPr>
              <a:t> //["one","two","three","four","five"]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console.log(sliced); </a:t>
            </a:r>
            <a:r>
              <a:rPr lang="en-US" sz="2700" b="1" i="1" dirty="0">
                <a:solidFill>
                  <a:schemeClr val="accent2"/>
                </a:solidFill>
                <a:latin typeface="Consolas" pitchFamily="49" charset="0"/>
              </a:rPr>
              <a:t>// ["three","four","five"]</a:t>
            </a:r>
            <a:endParaRPr lang="en-US" sz="27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console.log(myArray.</a:t>
            </a:r>
            <a:r>
              <a:rPr lang="en-US" sz="2700" b="1" dirty="0">
                <a:solidFill>
                  <a:schemeClr val="bg1"/>
                </a:solidFill>
                <a:latin typeface="Consolas" pitchFamily="49" charset="0"/>
              </a:rPr>
              <a:t>slice</a:t>
            </a:r>
            <a:r>
              <a:rPr lang="en-US" sz="2700" b="1" dirty="0">
                <a:latin typeface="Consolas" pitchFamily="49" charset="0"/>
              </a:rPr>
              <a:t>(2,4));</a:t>
            </a:r>
            <a:r>
              <a:rPr lang="en-US" sz="2700" b="1" i="1" dirty="0">
                <a:solidFill>
                  <a:schemeClr val="accent2"/>
                </a:solidFill>
                <a:latin typeface="Consolas" pitchFamily="49" charset="0"/>
              </a:rPr>
              <a:t> // ["three","four"]</a:t>
            </a:r>
            <a:endParaRPr lang="en-US" sz="2700" b="1" i="1" dirty="0"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3045229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splice()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adds/removes items to/from an array, and         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the removed item(s)</a:t>
            </a:r>
          </a:p>
          <a:p>
            <a:r>
              <a:rPr lang="en-US" dirty="0"/>
              <a:t>This function </a:t>
            </a:r>
            <a:r>
              <a:rPr lang="en-US" b="1" dirty="0">
                <a:solidFill>
                  <a:schemeClr val="bg1"/>
                </a:solidFill>
              </a:rPr>
              <a:t>changes the original array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Splice: Cut and Insert Array Elements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7472" y="3133799"/>
            <a:ext cx="9765792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let </a:t>
            </a:r>
            <a:r>
              <a:rPr lang="en-US" sz="2500" b="1" dirty="0" err="1">
                <a:latin typeface="Consolas" pitchFamily="49" charset="0"/>
              </a:rPr>
              <a:t>nums</a:t>
            </a:r>
            <a:r>
              <a:rPr lang="en-US" sz="2500" b="1" dirty="0">
                <a:latin typeface="Consolas" pitchFamily="49" charset="0"/>
              </a:rPr>
              <a:t> = [5, 10, 15, 20, 25, 30];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let mid = </a:t>
            </a:r>
            <a:r>
              <a:rPr lang="en-US" sz="2500" b="1" dirty="0" err="1">
                <a:latin typeface="Consolas" pitchFamily="49" charset="0"/>
              </a:rPr>
              <a:t>nums.</a:t>
            </a:r>
            <a:r>
              <a:rPr lang="en-US" sz="2500" b="1" dirty="0" err="1">
                <a:solidFill>
                  <a:schemeClr val="bg1"/>
                </a:solidFill>
                <a:latin typeface="Consolas" pitchFamily="49" charset="0"/>
              </a:rPr>
              <a:t>splice</a:t>
            </a:r>
            <a:r>
              <a:rPr lang="en-US" sz="2500" b="1" dirty="0">
                <a:latin typeface="Consolas" pitchFamily="49" charset="0"/>
              </a:rPr>
              <a:t>(2, 3); </a:t>
            </a:r>
            <a:r>
              <a:rPr lang="en-US" sz="2500" b="1" i="1" dirty="0">
                <a:solidFill>
                  <a:schemeClr val="accent2"/>
                </a:solidFill>
                <a:latin typeface="Consolas" pitchFamily="49" charset="0"/>
              </a:rPr>
              <a:t>// start, delete-count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console.log(</a:t>
            </a:r>
            <a:r>
              <a:rPr lang="en-US" sz="2500" b="1" dirty="0" err="1">
                <a:latin typeface="Consolas" pitchFamily="49" charset="0"/>
              </a:rPr>
              <a:t>mid.join</a:t>
            </a:r>
            <a:r>
              <a:rPr lang="en-US" sz="2500" b="1" dirty="0">
                <a:latin typeface="Consolas" pitchFamily="49" charset="0"/>
              </a:rPr>
              <a:t>('|'));  </a:t>
            </a:r>
            <a:r>
              <a:rPr lang="en-US" sz="2500" b="1" i="1" dirty="0">
                <a:solidFill>
                  <a:schemeClr val="accent2"/>
                </a:solidFill>
                <a:latin typeface="Consolas" pitchFamily="49" charset="0"/>
              </a:rPr>
              <a:t>// 15|20|25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console.log(</a:t>
            </a:r>
            <a:r>
              <a:rPr lang="en-US" sz="2500" b="1" dirty="0" err="1">
                <a:latin typeface="Consolas" pitchFamily="49" charset="0"/>
              </a:rPr>
              <a:t>nums.join</a:t>
            </a:r>
            <a:r>
              <a:rPr lang="en-US" sz="2500" b="1" dirty="0">
                <a:latin typeface="Consolas" pitchFamily="49" charset="0"/>
              </a:rPr>
              <a:t>('|')); </a:t>
            </a:r>
            <a:r>
              <a:rPr lang="en-US" sz="2500" b="1" i="1" dirty="0">
                <a:solidFill>
                  <a:schemeClr val="accent2"/>
                </a:solidFill>
                <a:latin typeface="Consolas" pitchFamily="49" charset="0"/>
              </a:rPr>
              <a:t>// 5|10|30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7473" y="5226266"/>
            <a:ext cx="11073384" cy="1064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 err="1">
                <a:latin typeface="Consolas" panose="020B0609020204030204" pitchFamily="49" charset="0"/>
              </a:rPr>
              <a:t>nums.</a:t>
            </a:r>
            <a:r>
              <a:rPr lang="en-US" sz="25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splice</a:t>
            </a:r>
            <a:r>
              <a:rPr lang="en-US" sz="2500" b="1" dirty="0">
                <a:latin typeface="Consolas" panose="020B0609020204030204" pitchFamily="49" charset="0"/>
              </a:rPr>
              <a:t>(3, 2, "twenty", "twenty-five");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anose="020B0609020204030204" pitchFamily="49" charset="0"/>
              </a:rPr>
              <a:t>console.log(</a:t>
            </a:r>
            <a:r>
              <a:rPr lang="en-US" sz="2500" b="1" dirty="0" err="1">
                <a:latin typeface="Consolas" panose="020B0609020204030204" pitchFamily="49" charset="0"/>
              </a:rPr>
              <a:t>nums.join</a:t>
            </a:r>
            <a:r>
              <a:rPr lang="en-US" sz="2500" b="1" dirty="0">
                <a:latin typeface="Consolas" panose="020B0609020204030204" pitchFamily="49" charset="0"/>
              </a:rPr>
              <a:t>('|')); </a:t>
            </a:r>
            <a:r>
              <a:rPr lang="en-US" sz="25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5|10|15|twenty|twenty-five|30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9448958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066801"/>
            <a:ext cx="849701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You are given an array of numbers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first element holds an integer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Print the first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en-US" sz="3000" dirty="0"/>
              <a:t> and the last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en-US" sz="3000" dirty="0"/>
              <a:t> from the other </a:t>
            </a:r>
            <a:r>
              <a:rPr lang="bg-BG" sz="3000" dirty="0"/>
              <a:t>  </a:t>
            </a:r>
            <a:r>
              <a:rPr lang="en-US" sz="3000" dirty="0"/>
              <a:t>elements in the array (space separated)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First and Last K Numbers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136636" y="1934576"/>
            <a:ext cx="2378856" cy="4212776"/>
            <a:chOff x="9190569" y="951688"/>
            <a:chExt cx="2378856" cy="4290348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9190569" y="951688"/>
              <a:ext cx="578387" cy="184294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2</a:t>
              </a:r>
            </a:p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0486307" y="1349550"/>
              <a:ext cx="1083118" cy="10472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ight Arrow 7"/>
            <p:cNvSpPr/>
            <p:nvPr/>
          </p:nvSpPr>
          <p:spPr>
            <a:xfrm>
              <a:off x="9944965" y="1700068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9190569" y="2970176"/>
              <a:ext cx="578387" cy="22718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3</a:t>
              </a:r>
            </a:p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6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0486307" y="3582498"/>
              <a:ext cx="1083118" cy="10472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6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ight Arrow 7"/>
            <p:cNvSpPr/>
            <p:nvPr/>
          </p:nvSpPr>
          <p:spPr>
            <a:xfrm>
              <a:off x="9944965" y="3933016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20" name="Content Placeholder 2"/>
          <p:cNvSpPr txBox="1">
            <a:spLocks/>
          </p:cNvSpPr>
          <p:nvPr/>
        </p:nvSpPr>
        <p:spPr>
          <a:xfrm>
            <a:off x="669038" y="3469696"/>
            <a:ext cx="8139757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firstLastKElements(arr)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k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= arr.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shift()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console.log(arr.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(0,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k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).join('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console.log(arr.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(arr.length-k,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arr.length).join(' 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8308054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36182" y="1088137"/>
            <a:ext cx="5167921" cy="558911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dirty="0"/>
              <a:t>Take two integers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/>
              <a:t>Generate and print the       following sequence:</a:t>
            </a:r>
          </a:p>
          <a:p>
            <a:pPr lvl="1"/>
            <a:r>
              <a:rPr lang="en-US" sz="3200" dirty="0"/>
              <a:t>The first element is: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  <a:p>
            <a:pPr lvl="1"/>
            <a:r>
              <a:rPr lang="en-US" sz="3200" dirty="0"/>
              <a:t>All other elements =</a:t>
            </a:r>
            <a:br>
              <a:rPr lang="en-US" sz="3200" dirty="0"/>
            </a:br>
            <a:r>
              <a:rPr lang="en-US" sz="3200" dirty="0"/>
              <a:t>sum of the previous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en-US" sz="3200" dirty="0"/>
              <a:t>           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Last K Numbers Sequence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38681" y="1313232"/>
            <a:ext cx="599981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</a:p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6" name="Right Arrow 5"/>
          <p:cNvSpPr/>
          <p:nvPr/>
        </p:nvSpPr>
        <p:spPr>
          <a:xfrm>
            <a:off x="6419430" y="1654645"/>
            <a:ext cx="381099" cy="307773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10233" y="1313232"/>
            <a:ext cx="453040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1 1 2 4 7 13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638681" y="2608632"/>
            <a:ext cx="599981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b="1" dirty="0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9" name="Right Arrow 8"/>
          <p:cNvSpPr/>
          <p:nvPr/>
        </p:nvSpPr>
        <p:spPr>
          <a:xfrm>
            <a:off x="6419430" y="2950045"/>
            <a:ext cx="381099" cy="307773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34420" y="2608631"/>
            <a:ext cx="453040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1 1 2 3 5 8 13 21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38681" y="3892075"/>
            <a:ext cx="599981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b="1" dirty="0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6419430" y="4233488"/>
            <a:ext cx="381099" cy="307773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934420" y="3892074"/>
            <a:ext cx="453040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1 1 2 4 8 16 31 61 120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934420" y="4991896"/>
            <a:ext cx="4530400" cy="981300"/>
            <a:chOff x="6932614" y="5050264"/>
            <a:chExt cx="4529220" cy="981300"/>
          </a:xfrm>
        </p:grpSpPr>
        <p:sp>
          <p:nvSpPr>
            <p:cNvPr id="17" name="Rectangle 16"/>
            <p:cNvSpPr/>
            <p:nvPr/>
          </p:nvSpPr>
          <p:spPr>
            <a:xfrm>
              <a:off x="8119283" y="5498164"/>
              <a:ext cx="2533483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652766" y="5498164"/>
              <a:ext cx="809068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932614" y="5498164"/>
              <a:ext cx="4529220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1 1 2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4 8 16 31 61 </a:t>
              </a:r>
              <a:r>
                <a:rPr lang="en-US" sz="2800" b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120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935726" y="505026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tx2">
                      <a:lumMod val="90000"/>
                    </a:schemeClr>
                  </a:solidFill>
                </a:rPr>
                <a:t>+</a:t>
              </a:r>
            </a:p>
          </p:txBody>
        </p:sp>
        <p:cxnSp>
          <p:nvCxnSpPr>
            <p:cNvPr id="21" name="Curved Connector 20"/>
            <p:cNvCxnSpPr>
              <a:stCxn id="15" idx="0"/>
              <a:endCxn id="14" idx="0"/>
            </p:cNvCxnSpPr>
            <p:nvPr/>
          </p:nvCxnSpPr>
          <p:spPr>
            <a:xfrm rot="5400000" flipH="1" flipV="1">
              <a:off x="10127262" y="4568126"/>
              <a:ext cx="12700" cy="1860076"/>
            </a:xfrm>
            <a:prstGeom prst="curvedConnector3">
              <a:avLst>
                <a:gd name="adj1" fmla="val 2942858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6037002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Array Functionality</a:t>
            </a:r>
            <a:endParaRPr lang="bg-BG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Array Operations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Push, pop, shift, </a:t>
            </a:r>
            <a:r>
              <a:rPr lang="en-US" dirty="0" err="1" smtClean="0"/>
              <a:t>unshift</a:t>
            </a:r>
            <a:endParaRPr lang="en-US" dirty="0" smtClean="0"/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Filtering and transforming elements</a:t>
            </a:r>
          </a:p>
          <a:p>
            <a:pPr>
              <a:lnSpc>
                <a:spcPts val="4000"/>
              </a:lnSpc>
            </a:pPr>
            <a:r>
              <a:rPr lang="en-US" dirty="0" smtClean="0"/>
              <a:t>Arrays Sorting</a:t>
            </a:r>
          </a:p>
          <a:p>
            <a:endParaRPr lang="en-US" dirty="0" smtClean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Last K Numbers Sequence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610" y="1267195"/>
            <a:ext cx="10670781" cy="4680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900" dirty="0">
                <a:solidFill>
                  <a:schemeClr val="tx1"/>
                </a:solidFill>
                <a:effectLst/>
              </a:rPr>
              <a:t>function sumLastKNumbersSequence(</a:t>
            </a:r>
            <a:r>
              <a:rPr lang="en-US" sz="2900" dirty="0">
                <a:solidFill>
                  <a:schemeClr val="bg1"/>
                </a:solidFill>
                <a:effectLst/>
              </a:rPr>
              <a:t>n</a:t>
            </a:r>
            <a:r>
              <a:rPr lang="en-US" sz="2900" dirty="0">
                <a:solidFill>
                  <a:schemeClr val="tx1"/>
                </a:solidFill>
                <a:effectLst/>
              </a:rPr>
              <a:t>,</a:t>
            </a:r>
            <a:r>
              <a:rPr lang="en-US" sz="29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900" dirty="0">
                <a:solidFill>
                  <a:schemeClr val="bg1"/>
                </a:solidFill>
                <a:effectLst/>
              </a:rPr>
              <a:t>k</a:t>
            </a:r>
            <a:r>
              <a:rPr lang="en-US" sz="29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seq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dirty="0">
                <a:solidFill>
                  <a:schemeClr val="bg1"/>
                </a:solidFill>
                <a:effectLst/>
              </a:rPr>
              <a:t>[1];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for (let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dirty="0">
                <a:solidFill>
                  <a:schemeClr val="bg1"/>
                </a:solidFill>
                <a:effectLst/>
              </a:rPr>
              <a:t>1</a:t>
            </a:r>
            <a:r>
              <a:rPr lang="en-US" sz="2900" dirty="0">
                <a:solidFill>
                  <a:schemeClr val="tx1"/>
                </a:solidFill>
                <a:effectLst/>
              </a:rPr>
              <a:t>;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&lt; </a:t>
            </a:r>
            <a:r>
              <a:rPr lang="en-US" sz="2900" dirty="0">
                <a:solidFill>
                  <a:schemeClr val="bg1"/>
                </a:solidFill>
                <a:effectLst/>
              </a:rPr>
              <a:t>n</a:t>
            </a:r>
            <a:r>
              <a:rPr lang="en-US" sz="2900" dirty="0">
                <a:solidFill>
                  <a:schemeClr val="tx1"/>
                </a:solidFill>
                <a:effectLst/>
              </a:rPr>
              <a:t>;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current++</a:t>
            </a:r>
            <a:r>
              <a:rPr lang="en-US" sz="29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start</a:t>
            </a:r>
            <a:r>
              <a:rPr lang="en-US" sz="2900" dirty="0">
                <a:solidFill>
                  <a:schemeClr val="tx1"/>
                </a:solidFill>
                <a:effectLst/>
              </a:rPr>
              <a:t> = Math.max(0,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- </a:t>
            </a:r>
            <a:r>
              <a:rPr lang="en-US" sz="2900" dirty="0">
                <a:solidFill>
                  <a:schemeClr val="bg1"/>
                </a:solidFill>
                <a:effectLst/>
              </a:rPr>
              <a:t>k</a:t>
            </a:r>
            <a:r>
              <a:rPr lang="en-US" sz="29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end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- </a:t>
            </a:r>
            <a:r>
              <a:rPr lang="en-US" sz="2900" dirty="0">
                <a:solidFill>
                  <a:schemeClr val="bg1"/>
                </a:solidFill>
                <a:effectLst/>
              </a:rPr>
              <a:t>1</a:t>
            </a:r>
            <a:r>
              <a:rPr lang="en-US" sz="29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sum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// TODO: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 Sum the values of 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seq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[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start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 … 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end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]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</a:t>
            </a:r>
            <a:r>
              <a:rPr lang="en-US" sz="2900" dirty="0">
                <a:solidFill>
                  <a:schemeClr val="bg1"/>
                </a:solidFill>
                <a:effectLst/>
              </a:rPr>
              <a:t>seq</a:t>
            </a:r>
            <a:r>
              <a:rPr lang="en-US" sz="2900" dirty="0">
                <a:solidFill>
                  <a:schemeClr val="tx1"/>
                </a:solidFill>
                <a:effectLst/>
              </a:rPr>
              <a:t>[current] = </a:t>
            </a:r>
            <a:r>
              <a:rPr lang="en-US" sz="2900" dirty="0">
                <a:solidFill>
                  <a:schemeClr val="bg1"/>
                </a:solidFill>
                <a:effectLst/>
              </a:rPr>
              <a:t>sum</a:t>
            </a:r>
            <a:r>
              <a:rPr lang="en-US" sz="29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console.log(</a:t>
            </a:r>
            <a:r>
              <a:rPr lang="en-US" sz="2900" dirty="0">
                <a:solidFill>
                  <a:schemeClr val="bg1"/>
                </a:solidFill>
                <a:effectLst/>
              </a:rPr>
              <a:t>seq</a:t>
            </a:r>
            <a:r>
              <a:rPr lang="en-US" sz="2900" dirty="0">
                <a:solidFill>
                  <a:schemeClr val="tx1"/>
                </a:solidFill>
                <a:effectLst/>
              </a:rPr>
              <a:t>.join(' '));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0755089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and Transforming Elements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2424" y="1199745"/>
            <a:ext cx="10456525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'one',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'two',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'three',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'four'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one|two|three|four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22424" y="2463516"/>
            <a:ext cx="1045652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filteredNums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nums.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x =&gt; x.startsWith('t')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800" noProof="1">
              <a:solidFill>
                <a:schemeClr val="tx1"/>
              </a:solidFill>
              <a:effectLst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console.log(filteredNums.join('|'));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two|three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22424" y="4162640"/>
            <a:ext cx="10456525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lengths = nums.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map(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x =&gt; x.length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800" noProof="1">
              <a:solidFill>
                <a:schemeClr val="tx1"/>
              </a:solidFill>
              <a:effectLst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console.log(lengths.join('|'));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3|3|5|4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22424" y="5430876"/>
            <a:ext cx="10456525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lengths = nums.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map(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x =&gt; [x.length, x[0]]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800" noProof="1">
              <a:solidFill>
                <a:schemeClr val="tx1"/>
              </a:solidFill>
              <a:effectLst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console.log(lengths.join('|'));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3,o|3,t|5,t|4,f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66587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35246"/>
            <a:ext cx="849701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are given an </a:t>
            </a:r>
            <a:r>
              <a:rPr lang="en-US" b="1" dirty="0">
                <a:solidFill>
                  <a:schemeClr val="bg1"/>
                </a:solidFill>
              </a:rPr>
              <a:t>array of numbers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Print the</a:t>
            </a:r>
            <a:r>
              <a:rPr lang="en-US" sz="3400" b="1" dirty="0">
                <a:solidFill>
                  <a:schemeClr val="bg1"/>
                </a:solidFill>
              </a:rPr>
              <a:t> odd </a:t>
            </a:r>
            <a:r>
              <a:rPr lang="en-US" sz="3400" dirty="0"/>
              <a:t>numbers, </a:t>
            </a:r>
            <a:r>
              <a:rPr lang="en-US" sz="3400" b="1" dirty="0">
                <a:solidFill>
                  <a:schemeClr val="bg1"/>
                </a:solidFill>
              </a:rPr>
              <a:t>doubled</a:t>
            </a:r>
            <a:r>
              <a:rPr lang="en-US" sz="3400" dirty="0"/>
              <a:t> and              </a:t>
            </a:r>
            <a:r>
              <a:rPr lang="en-US" sz="3400" b="1" dirty="0">
                <a:solidFill>
                  <a:schemeClr val="bg1"/>
                </a:solidFill>
              </a:rPr>
              <a:t>reversed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Process Odd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30051" y="1157140"/>
            <a:ext cx="710246" cy="16622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15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257647" y="1715312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50 30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7"/>
          <p:cNvSpPr/>
          <p:nvPr/>
        </p:nvSpPr>
        <p:spPr>
          <a:xfrm>
            <a:off x="9716305" y="1815180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848109" y="2996929"/>
            <a:ext cx="7516017" cy="32162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solve(arr)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= arr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.filter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((num, i) =&gt; i % 2 == 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.map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(x =&gt; 2*x)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.reverse()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return result.join(' 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830051" y="3364147"/>
            <a:ext cx="710246" cy="24818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257646" y="4332104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6 8 0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7"/>
          <p:cNvSpPr/>
          <p:nvPr/>
        </p:nvSpPr>
        <p:spPr>
          <a:xfrm>
            <a:off x="9716305" y="4431972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3839504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0" grpId="0" animBg="1"/>
      <p:bldP spid="22" grpId="0" animBg="1"/>
      <p:bldP spid="23" grpId="0" animBg="1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5278821" y="1485158"/>
            <a:ext cx="2129709" cy="23347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Arrange Elements in Increasing Order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745917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97536" cy="527604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sorts the items of an array</a:t>
            </a:r>
          </a:p>
          <a:p>
            <a:r>
              <a:rPr lang="en-US" dirty="0"/>
              <a:t>The sort order can be either </a:t>
            </a:r>
            <a:r>
              <a:rPr lang="en-US" b="1" dirty="0">
                <a:solidFill>
                  <a:schemeClr val="bg1"/>
                </a:solidFill>
              </a:rPr>
              <a:t>alphabetic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numeric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and either </a:t>
            </a:r>
            <a:r>
              <a:rPr lang="en-US" b="1" dirty="0">
                <a:solidFill>
                  <a:schemeClr val="bg1"/>
                </a:solidFill>
              </a:rPr>
              <a:t>ascending (up)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descending (down)</a:t>
            </a:r>
          </a:p>
          <a:p>
            <a:r>
              <a:rPr lang="en-US" dirty="0"/>
              <a:t>By default,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sorts the values as        strings in </a:t>
            </a:r>
            <a:r>
              <a:rPr lang="en-US" b="1" dirty="0">
                <a:solidFill>
                  <a:schemeClr val="bg1"/>
                </a:solidFill>
              </a:rPr>
              <a:t>alphabetical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ascending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order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will produce an </a:t>
            </a:r>
            <a:r>
              <a:rPr lang="en-US" b="1" dirty="0">
                <a:solidFill>
                  <a:schemeClr val="bg1"/>
                </a:solidFill>
              </a:rPr>
              <a:t>incorrect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result   when sorting numbers. You can fix this by providing a </a:t>
            </a:r>
            <a:r>
              <a:rPr lang="en-US" b="1" dirty="0">
                <a:solidFill>
                  <a:schemeClr val="bg1"/>
                </a:solidFill>
              </a:rPr>
              <a:t>compare function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3694760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18637" y="1348136"/>
            <a:ext cx="10761404" cy="9848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[20, 40, 10, 30, 100,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20|40|10|30|100|5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18637" y="2825116"/>
            <a:ext cx="10761404" cy="9848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900" i="1" noProof="1">
                <a:solidFill>
                  <a:schemeClr val="accent2"/>
                </a:solidFill>
                <a:effectLst/>
                <a:cs typeface="Consolas" pitchFamily="49" charset="0"/>
              </a:rPr>
              <a:t>// Works incorrectly on arrays of numbers !!!</a:t>
            </a:r>
            <a:endParaRPr lang="en-US" sz="2900" i="1" noProof="1">
              <a:solidFill>
                <a:schemeClr val="accent2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10|100|20|30|40|5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18637" y="4349116"/>
            <a:ext cx="10761404" cy="9848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sort((a, b) =&gt; a-b);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i="1" noProof="1">
                <a:solidFill>
                  <a:schemeClr val="accent2"/>
                </a:solidFill>
                <a:effectLst/>
                <a:cs typeface="Consolas" pitchFamily="49" charset="0"/>
              </a:rPr>
              <a:t>// Compare elements as numbers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5|10|20|30|40|100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6964936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96130"/>
            <a:ext cx="11818096" cy="5201066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localeCompare() </a:t>
            </a:r>
            <a:r>
              <a:rPr lang="en-GB" dirty="0"/>
              <a:t>method is used to compare any two </a:t>
            </a:r>
            <a:br>
              <a:rPr lang="en-GB" dirty="0"/>
            </a:br>
            <a:r>
              <a:rPr lang="en-GB" dirty="0"/>
              <a:t>characters without regard for the case used</a:t>
            </a:r>
          </a:p>
          <a:p>
            <a:pPr lvl="1"/>
            <a:r>
              <a:rPr lang="en-GB" dirty="0"/>
              <a:t>It's a string method so it can't be used directly on an array</a:t>
            </a:r>
          </a:p>
          <a:p>
            <a:pPr lvl="1"/>
            <a:r>
              <a:rPr lang="en-GB" dirty="0"/>
              <a:t>Pass localeCompare() as the comparison function: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String Arrays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05008" y="4058367"/>
            <a:ext cx="10761404" cy="1431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words = ['nest', 'Eggs', 'bite', 'Grip', 'jAw'];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words.sort((a, b) =&gt;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 a.localeCompare(b))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['bite', 'Eggs', 'Grip', 'jAw', 'nest']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3300909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35246"/>
            <a:ext cx="849701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are given an </a:t>
            </a:r>
            <a:r>
              <a:rPr lang="en-US" b="1" dirty="0">
                <a:solidFill>
                  <a:schemeClr val="bg1"/>
                </a:solidFill>
              </a:rPr>
              <a:t>array of numbers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Print the </a:t>
            </a:r>
            <a:r>
              <a:rPr lang="en-US" sz="3400" b="1" dirty="0">
                <a:solidFill>
                  <a:schemeClr val="bg1"/>
                </a:solidFill>
              </a:rPr>
              <a:t>smallest</a:t>
            </a:r>
            <a:r>
              <a:rPr lang="en-US" sz="3400" dirty="0"/>
              <a:t> two numbers</a:t>
            </a: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Smallest 2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46767" y="1339758"/>
            <a:ext cx="710246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15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243244" y="1888402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5 15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7"/>
          <p:cNvSpPr/>
          <p:nvPr/>
        </p:nvSpPr>
        <p:spPr>
          <a:xfrm>
            <a:off x="9716305" y="208813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790358" y="2704743"/>
            <a:ext cx="7516017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smallestTwoNumbers(arr)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arr.</a:t>
            </a:r>
            <a:r>
              <a:rPr lang="en-US" sz="30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</a:t>
            </a: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((a, b) =&gt; a-b);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let result = arr.</a:t>
            </a:r>
            <a:r>
              <a:rPr lang="en-US" sz="30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</a:t>
            </a: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(0, 2);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return result.</a:t>
            </a:r>
            <a:r>
              <a:rPr lang="en-US" sz="30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join</a:t>
            </a: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(' ');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830051" y="3364147"/>
            <a:ext cx="710246" cy="24818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257647" y="4332104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0 3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7"/>
          <p:cNvSpPr/>
          <p:nvPr/>
        </p:nvSpPr>
        <p:spPr>
          <a:xfrm>
            <a:off x="9716305" y="4431972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1202703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0" grpId="0" animBg="1"/>
      <p:bldP spid="22" grpId="0" animBg="1"/>
      <p:bldP spid="23" grpId="0" animBg="1"/>
      <p:bldP spid="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=""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6724" y="807603"/>
            <a:ext cx="3658553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163" y="394225"/>
            <a:ext cx="3125015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454523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5447" y="2004291"/>
            <a:ext cx="8281864" cy="46607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Arrays in JavaScript aren't </a:t>
            </a:r>
            <a:r>
              <a:rPr lang="en-US" sz="3200" b="1" dirty="0">
                <a:solidFill>
                  <a:schemeClr val="bg1"/>
                </a:solidFill>
              </a:rPr>
              <a:t>fixed</a:t>
            </a:r>
            <a:endParaRPr lang="en-US" sz="3200" b="1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400" b="1" dirty="0">
                <a:solidFill>
                  <a:schemeClr val="bg2"/>
                </a:solidFill>
              </a:rPr>
              <a:t>Can </a:t>
            </a:r>
            <a:r>
              <a:rPr lang="en-US" sz="3400" b="1" dirty="0">
                <a:solidFill>
                  <a:schemeClr val="bg1"/>
                </a:solidFill>
              </a:rPr>
              <a:t>add</a:t>
            </a:r>
            <a:r>
              <a:rPr lang="en-US" sz="3400" b="1" dirty="0">
                <a:solidFill>
                  <a:schemeClr val="bg2"/>
                </a:solidFill>
              </a:rPr>
              <a:t> / </a:t>
            </a:r>
            <a:r>
              <a:rPr lang="en-US" sz="3400" b="1" dirty="0">
                <a:solidFill>
                  <a:schemeClr val="bg1"/>
                </a:solidFill>
              </a:rPr>
              <a:t>remove</a:t>
            </a:r>
            <a:r>
              <a:rPr lang="en-US" sz="3400" b="1" dirty="0">
                <a:solidFill>
                  <a:schemeClr val="bg2"/>
                </a:solidFill>
              </a:rPr>
              <a:t> / </a:t>
            </a:r>
            <a:r>
              <a:rPr lang="en-US" sz="3400" b="1" dirty="0">
                <a:solidFill>
                  <a:schemeClr val="bg1"/>
                </a:solidFill>
              </a:rPr>
              <a:t>insert</a:t>
            </a:r>
            <a:r>
              <a:rPr lang="en-US" sz="3400" b="1" dirty="0">
                <a:solidFill>
                  <a:schemeClr val="bg2"/>
                </a:solidFill>
              </a:rPr>
              <a:t> elements</a:t>
            </a:r>
            <a:br>
              <a:rPr lang="en-US" sz="3400" b="1" dirty="0">
                <a:solidFill>
                  <a:schemeClr val="bg2"/>
                </a:solidFill>
              </a:rPr>
            </a:br>
            <a:r>
              <a:rPr lang="en-US" sz="3400" b="1" dirty="0">
                <a:solidFill>
                  <a:schemeClr val="bg2"/>
                </a:solidFill>
              </a:rPr>
              <a:t>at runtime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Sorting arrays can be done with and without</a:t>
            </a: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</a:rPr>
              <a:t>a </a:t>
            </a:r>
            <a:r>
              <a:rPr lang="en-US" sz="3200" b="1" dirty="0">
                <a:solidFill>
                  <a:schemeClr val="bg1"/>
                </a:solidFill>
              </a:rPr>
              <a:t>compare function</a:t>
            </a:r>
            <a:endParaRPr lang="en-US" sz="3200" b="1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7364445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</a:t>
            </a:r>
            <a:r>
              <a:rPr lang="en-GB" sz="11500" b="1" dirty="0"/>
              <a:t>-</a:t>
            </a:r>
            <a:r>
              <a:rPr lang="en-US" sz="11500" b="1" dirty="0" err="1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6698028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=""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 smtClean="0">
                <a:hlinkClick r:id="rId3"/>
              </a:rPr>
              <a:t>softuni.bg</a:t>
            </a:r>
            <a:endParaRPr lang="bg-BG" sz="3000" noProof="1" smtClean="0"/>
          </a:p>
          <a:p>
            <a:pPr lvl="1"/>
            <a:r>
              <a:rPr lang="en-US" sz="3200" dirty="0" smtClean="0"/>
              <a:t>Software </a:t>
            </a:r>
            <a:r>
              <a:rPr lang="en-US" sz="3200" dirty="0"/>
              <a:t>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718" y="1148864"/>
            <a:ext cx="2640990" cy="288280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Additional Array Functionality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Inserting at Start, Removing at End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035575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3200" dirty="0"/>
              <a:t>Advanced functionality of the array consists of the               following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functions</a:t>
            </a:r>
            <a:r>
              <a:rPr lang="en-US" sz="32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push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sz="3000" dirty="0"/>
              <a:t>– add to the end</a:t>
            </a:r>
            <a:endParaRPr lang="en-US" sz="30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remove from the end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unshift()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add to the beginning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remove from the beginning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slice()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</a:t>
            </a:r>
            <a:r>
              <a:rPr lang="en-US" sz="3000" dirty="0" smtClean="0"/>
              <a:t>copy </a:t>
            </a:r>
            <a:r>
              <a:rPr lang="en-US" sz="3000" dirty="0"/>
              <a:t>a range of elements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splice()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insert at position/delete from position</a:t>
            </a:r>
          </a:p>
          <a:p>
            <a:pPr lvl="1">
              <a:buClr>
                <a:schemeClr val="tx1"/>
              </a:buClr>
            </a:pPr>
            <a:endParaRPr lang="en-US" sz="28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Overview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3004810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614" y="1718265"/>
            <a:ext cx="4160208" cy="144914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Push, Pop ,Shift, Unshift, Slice, … 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819491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push()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adds at the end of the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removes from the end of the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at the End, Remove from the End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4458832" y="2792362"/>
            <a:ext cx="2042004" cy="31258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4565434" y="28784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endParaRPr lang="en-US" sz="2400" b="1" noProof="1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2304970" y="279236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301767" y="343689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301766" y="409312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30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7049440" y="3069361"/>
            <a:ext cx="4580612" cy="852033"/>
          </a:xfrm>
          <a:prstGeom prst="wedgeRoundRectCallout">
            <a:avLst>
              <a:gd name="adj1" fmla="val -62571"/>
              <a:gd name="adj2" fmla="val 452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push()</a:t>
            </a:r>
            <a:r>
              <a:rPr lang="en-US" sz="2800" b="1" noProof="1">
                <a:solidFill>
                  <a:srgbClr val="FFFFFF"/>
                </a:solidFill>
              </a:rPr>
              <a:t> to add at the end.</a:t>
            </a: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7049440" y="4500817"/>
            <a:ext cx="4701375" cy="772520"/>
          </a:xfrm>
          <a:prstGeom prst="wedgeRoundRectCallout">
            <a:avLst>
              <a:gd name="adj1" fmla="val -62571"/>
              <a:gd name="adj2" fmla="val 184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sz="2800" b="1" noProof="1">
                <a:solidFill>
                  <a:srgbClr val="FFFFFF"/>
                </a:solidFill>
              </a:rPr>
              <a:t> to remove from the end.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0117327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44444E-6 L 0.09323 -4.44444E-6 C 0.13437 -4.44444E-6 0.18711 0.03959 0.18711 0.07269 L 0.18711 0.14769 " pathEditMode="relative" rAng="0" ptsTypes="AAAA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738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07407E-6 L 0.09323 4.07407E-6 C 0.13437 4.07407E-6 0.18711 0.03958 0.18711 0.07268 L 0.18711 0.14768 " pathEditMode="relative" rAng="0" ptsTypes="AAAA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22222E-6 L 0.09323 2.22222E-6 C 0.13437 2.22222E-6 0.18711 0.03958 0.18711 0.07268 L 0.18711 0.14768 " pathEditMode="relative" rAng="0" ptsTypes="AAAA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38931" y="1121144"/>
            <a:ext cx="10041699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unshift()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adds at the start of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removes from the start of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at the Start, Remove from the Start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4135500" y="2819388"/>
            <a:ext cx="183200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4241893" y="342245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4241047" y="413589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4241047" y="482763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30</a:t>
            </a:r>
            <a:r>
              <a:rPr lang="bg-BG" noProof="1"/>
              <a:t>    </a:t>
            </a:r>
            <a:endParaRPr lang="en-US" noProof="1"/>
          </a:p>
        </p:txBody>
      </p:sp>
      <p:sp>
        <p:nvSpPr>
          <p:cNvPr id="9" name="TextBox 8"/>
          <p:cNvSpPr txBox="1"/>
          <p:nvPr/>
        </p:nvSpPr>
        <p:spPr>
          <a:xfrm>
            <a:off x="4135500" y="281748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endParaRPr lang="en-US" sz="2400" b="1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038932" y="342245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6451266" y="2870901"/>
            <a:ext cx="4918573" cy="852033"/>
          </a:xfrm>
          <a:prstGeom prst="wedgeRoundRectCallout">
            <a:avLst>
              <a:gd name="adj1" fmla="val -49934"/>
              <a:gd name="adj2" fmla="val 156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sz="2800" b="1" noProof="1">
                <a:solidFill>
                  <a:srgbClr val="FFFFFF"/>
                </a:solidFill>
              </a:rPr>
              <a:t> to remove from the start</a:t>
            </a:r>
            <a:r>
              <a:rPr lang="en-US" sz="2400" b="1" noProof="1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6451265" y="4503008"/>
            <a:ext cx="4918573" cy="852033"/>
          </a:xfrm>
          <a:prstGeom prst="wedgeRoundRectCallout">
            <a:avLst>
              <a:gd name="adj1" fmla="val -49109"/>
              <a:gd name="adj2" fmla="val -219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unshift(20)</a:t>
            </a:r>
            <a:r>
              <a:rPr lang="en-US" sz="2800" b="1" noProof="1">
                <a:solidFill>
                  <a:srgbClr val="FFFFFF"/>
                </a:solidFill>
              </a:rPr>
              <a:t> to add at the start</a:t>
            </a:r>
            <a:r>
              <a:rPr lang="en-US" sz="2400" b="1" noProof="1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2765828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2.96296E-6 L 0.00013 -0.10417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96296E-6 L -2.29167E-6 -0.10092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10092 L 0.00013 -0.20509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64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13 -0.00069 L 0.18034 -0.00024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9" y="20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20509 L -0.00039 -0.10092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5208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8" grpId="3" animBg="1"/>
      <p:bldP spid="8" grpId="4" animBg="1"/>
      <p:bldP spid="9" grpId="0"/>
      <p:bldP spid="12" grpId="0" animBg="1"/>
      <p:bldP spid="12" grpId="1" animBg="1"/>
      <p:bldP spid="12" grpId="2" animBg="1"/>
      <p:bldP spid="12" grpId="3" animBg="1"/>
      <p:bldP spid="11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Pop() – Removes the Last Element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107" y="36547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4212" y="1225027"/>
            <a:ext cx="10681780" cy="220802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pop</a:t>
            </a:r>
            <a:r>
              <a:rPr lang="en-US" dirty="0"/>
              <a:t> method removes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element from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that value to the caller</a:t>
            </a:r>
          </a:p>
          <a:p>
            <a:pPr>
              <a:buClr>
                <a:schemeClr val="tx1"/>
              </a:buClr>
            </a:pPr>
            <a:r>
              <a:rPr lang="en-US" dirty="0"/>
              <a:t>If you call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b="1" dirty="0">
                <a:solidFill>
                  <a:schemeClr val="bg1"/>
                </a:solidFill>
              </a:rPr>
              <a:t> </a:t>
            </a:r>
            <a:r>
              <a:rPr lang="en-US" dirty="0"/>
              <a:t>on an empty array, it returns </a:t>
            </a:r>
            <a:r>
              <a:rPr lang="en-US" b="1" dirty="0">
                <a:solidFill>
                  <a:schemeClr val="bg1"/>
                </a:solidFill>
              </a:rPr>
              <a:t>undefined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3816" y="3624470"/>
            <a:ext cx="10597896" cy="2114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myArray</a:t>
            </a:r>
            <a:r>
              <a:rPr lang="bg-BG" sz="2800" b="1" dirty="0">
                <a:latin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</a:rPr>
              <a:t>=</a:t>
            </a:r>
            <a:r>
              <a:rPr lang="bg-BG" sz="2800" b="1" dirty="0">
                <a:latin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</a:rPr>
              <a:t>["</a:t>
            </a:r>
            <a:r>
              <a:rPr lang="en-US" sz="2800" b="1" dirty="0" err="1">
                <a:latin typeface="Consolas" pitchFamily="49" charset="0"/>
              </a:rPr>
              <a:t>one","two","three","four","five</a:t>
            </a:r>
            <a:r>
              <a:rPr lang="en-US" sz="2800" b="1" dirty="0">
                <a:latin typeface="Consolas" pitchFamily="49" charset="0"/>
              </a:rPr>
              <a:t>"]</a:t>
            </a:r>
            <a:r>
              <a:rPr lang="bg-BG" sz="2800" b="1" dirty="0">
                <a:latin typeface="Consolas" pitchFamily="49" charset="0"/>
              </a:rPr>
              <a:t>;</a:t>
            </a:r>
            <a:endParaRPr lang="en-US" sz="28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popped</a:t>
            </a:r>
            <a:r>
              <a:rPr lang="bg-BG" sz="2800" b="1" dirty="0">
                <a:latin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</a:rPr>
              <a:t>=</a:t>
            </a:r>
            <a:r>
              <a:rPr lang="bg-BG" sz="2800" b="1" dirty="0">
                <a:latin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pop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bg-BG" sz="2800" b="1" dirty="0">
                <a:solidFill>
                  <a:schemeClr val="bg1"/>
                </a:solidFill>
                <a:latin typeface="Consolas" pitchFamily="49" charset="0"/>
              </a:rPr>
              <a:t>;</a:t>
            </a:r>
            <a:endParaRPr lang="en-US" sz="28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console.log(</a:t>
            </a:r>
            <a:r>
              <a:rPr lang="en-US" sz="2800" b="1" dirty="0" err="1">
                <a:latin typeface="Consolas" pitchFamily="49" charset="0"/>
              </a:rPr>
              <a:t>myArray</a:t>
            </a:r>
            <a:r>
              <a:rPr lang="en-US" sz="2800" b="1" dirty="0">
                <a:latin typeface="Consolas" pitchFamily="49" charset="0"/>
              </a:rPr>
              <a:t>)</a:t>
            </a:r>
            <a:r>
              <a:rPr lang="bg-BG" sz="2800" b="1" dirty="0">
                <a:latin typeface="Consolas" pitchFamily="49" charset="0"/>
              </a:rPr>
              <a:t>;</a:t>
            </a:r>
            <a:r>
              <a:rPr lang="en-US" sz="2800" b="1" dirty="0">
                <a:latin typeface="Consolas" pitchFamily="49" charset="0"/>
              </a:rPr>
              <a:t>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//["</a:t>
            </a:r>
            <a:r>
              <a:rPr lang="en-US" sz="2800" b="1" i="1" dirty="0" err="1">
                <a:solidFill>
                  <a:schemeClr val="accent2"/>
                </a:solidFill>
                <a:latin typeface="Consolas" pitchFamily="49" charset="0"/>
              </a:rPr>
              <a:t>one","two","three","four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"]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console.log(popped)</a:t>
            </a:r>
            <a:r>
              <a:rPr lang="bg-BG" sz="2800" b="1" dirty="0">
                <a:latin typeface="Consolas" pitchFamily="49" charset="0"/>
              </a:rPr>
              <a:t>;</a:t>
            </a:r>
            <a:r>
              <a:rPr lang="en-US" sz="2800" b="1" dirty="0">
                <a:latin typeface="Consolas" pitchFamily="49" charset="0"/>
              </a:rPr>
              <a:t>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//"five"</a:t>
            </a:r>
            <a:endParaRPr lang="en-US" sz="2800" b="1" i="1" dirty="0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0337679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3730</TotalTime>
  <Words>1636</Words>
  <Application>Microsoft Office PowerPoint</Application>
  <PresentationFormat>По избор</PresentationFormat>
  <Paragraphs>353</Paragraphs>
  <Slides>32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32</vt:i4>
      </vt:variant>
    </vt:vector>
  </HeadingPairs>
  <TitlesOfParts>
    <vt:vector size="34" baseType="lpstr">
      <vt:lpstr>SoftUni</vt:lpstr>
      <vt:lpstr>1_SoftUni</vt:lpstr>
      <vt:lpstr>Arrays Advanced</vt:lpstr>
      <vt:lpstr>Table of Contents</vt:lpstr>
      <vt:lpstr>Have a Question?</vt:lpstr>
      <vt:lpstr>Additional Array Functionality</vt:lpstr>
      <vt:lpstr>Advanced Overview</vt:lpstr>
      <vt:lpstr>Push, Pop ,Shift, Unshift, Slice, … </vt:lpstr>
      <vt:lpstr>Add at the End, Remove from the End</vt:lpstr>
      <vt:lpstr>Add at the Start, Remove from the Start</vt:lpstr>
      <vt:lpstr>Pop() – Removes the Last Element</vt:lpstr>
      <vt:lpstr>Problem: Sum First Last</vt:lpstr>
      <vt:lpstr>Pushing into Array</vt:lpstr>
      <vt:lpstr>Shifting and Unshifting</vt:lpstr>
      <vt:lpstr>Problem: Negative / Positive Numbers</vt:lpstr>
      <vt:lpstr>Solution: Negative / Positive Numbers</vt:lpstr>
      <vt:lpstr>Deleting Elements</vt:lpstr>
      <vt:lpstr>Slicing Arrays</vt:lpstr>
      <vt:lpstr>Splice: Cut and Insert Array Elements</vt:lpstr>
      <vt:lpstr>Problem: First and Last K Numbers</vt:lpstr>
      <vt:lpstr>Problem: Sum Last K Numbers Sequence</vt:lpstr>
      <vt:lpstr>Solution: Sum Last K Numbers Sequence</vt:lpstr>
      <vt:lpstr>Filtering and Transforming Elements</vt:lpstr>
      <vt:lpstr>Problem: Process Odd Numbers</vt:lpstr>
      <vt:lpstr>Arrange Elements in Increasing Order</vt:lpstr>
      <vt:lpstr>Sorting Arrays</vt:lpstr>
      <vt:lpstr>Sorting Arrays</vt:lpstr>
      <vt:lpstr>Sorting String Arrays</vt:lpstr>
      <vt:lpstr>Problem: Smallest 2 Numbers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Array Advanced - PHP</dc:title>
  <dc:subject>Technology Fundamentals  – Practical Training Course @ SoftUni</dc:subject>
  <dc:creator>Software University</dc:creator>
  <cp:keywords>Technology Fundamentals; js; programming; Software University; SoftUni; programming; coding; software development; education; training; course; array</cp:keywords>
  <dc:description>© SoftUni – https://softuni.org_x000d_
© Software University – https://softuni.bg_x000d_
_x000d_
Copyrighted document. Unauthorized copy, reproduction or use is not permitted.</dc:description>
  <cp:lastModifiedBy>Bozhidar</cp:lastModifiedBy>
  <cp:revision>14</cp:revision>
  <dcterms:created xsi:type="dcterms:W3CDTF">2018-05-23T13:08:44Z</dcterms:created>
  <dcterms:modified xsi:type="dcterms:W3CDTF">2020-09-29T08:22:41Z</dcterms:modified>
  <cp:category>Technology fundamentals;computer programming;software development;web development</cp:category>
</cp:coreProperties>
</file>