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2"/>
  </p:notesMasterIdLst>
  <p:handoutMasterIdLst>
    <p:handoutMasterId r:id="rId33"/>
  </p:handoutMasterIdLst>
  <p:sldIdLst>
    <p:sldId id="256" r:id="rId3"/>
    <p:sldId id="29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90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7" r:id="rId29"/>
    <p:sldId id="289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Intro" id="{7EDDE89A-9ACB-491C-8031-C7A510719F4B}">
          <p14:sldIdLst>
            <p14:sldId id="256"/>
            <p14:sldId id="257"/>
            <p14:sldId id="258"/>
          </p14:sldIdLst>
        </p14:section>
        <p14:section name="Associative Arrays" id="{CEB1405E-1271-4D65-9C59-76535824EE0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Maps" id="{5FB24B78-1982-4827-9C07-A200A2B65AB8}">
          <p14:sldIdLst>
            <p14:sldId id="267"/>
            <p14:sldId id="268"/>
            <p14:sldId id="290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Set" id="{FC61511E-255B-4E4D-93CE-547157651A00}">
          <p14:sldIdLst>
            <p14:sldId id="279"/>
            <p14:sldId id="280"/>
          </p14:sldIdLst>
        </p14:section>
        <p14:section name="Conclusion" id="{6F65DAE3-374F-4666-AEBA-68EAC1563F6C}">
          <p14:sldIdLst>
            <p14:sldId id="281"/>
            <p14:sldId id="287"/>
            <p14:sldId id="289"/>
            <p14:sldId id="28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3" d="100"/>
          <a:sy n="63" d="100"/>
        </p:scale>
        <p:origin x="-108" y="-1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29.9.2020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2020-09-29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022705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4072121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3858192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3026191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821919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3422110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432406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4017119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917527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551199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417190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434717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658938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629469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106713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3080329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3107298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341721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980668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3548561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=""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=""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=""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=""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492982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Associative Arrays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98912"/>
            <a:ext cx="2951518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82709" y="1375636"/>
            <a:ext cx="46846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 Key-Value Pair Structure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94" y="3674666"/>
            <a:ext cx="2512569" cy="12021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404404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Phone Book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Write a function that reads </a:t>
            </a:r>
            <a:r>
              <a:rPr lang="en-US" sz="3200" b="1" dirty="0">
                <a:solidFill>
                  <a:schemeClr val="bg1"/>
                </a:solidFill>
              </a:rPr>
              <a:t>names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numbers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Store them in an associative array and print them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If same name occurs, safe the </a:t>
            </a:r>
            <a:r>
              <a:rPr lang="en-US" sz="3200" b="1" dirty="0">
                <a:solidFill>
                  <a:schemeClr val="bg1"/>
                </a:solidFill>
              </a:rPr>
              <a:t>latest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number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F24D07BC-B321-48DA-9DA6-5A58BD7403BD}"/>
              </a:ext>
            </a:extLst>
          </p:cNvPr>
          <p:cNvGrpSpPr/>
          <p:nvPr/>
        </p:nvGrpSpPr>
        <p:grpSpPr>
          <a:xfrm>
            <a:off x="486858" y="3610781"/>
            <a:ext cx="8857680" cy="1852764"/>
            <a:chOff x="2064343" y="3296512"/>
            <a:chExt cx="8562445" cy="1603290"/>
          </a:xfrm>
        </p:grpSpPr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2064343" y="3296928"/>
              <a:ext cx="3745129" cy="16028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Tim 0834212554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Peter 0877547887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Bill 0896543112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Tim 0876566344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Text Placeholder 3"/>
            <p:cNvSpPr txBox="1">
              <a:spLocks/>
            </p:cNvSpPr>
            <p:nvPr/>
          </p:nvSpPr>
          <p:spPr>
            <a:xfrm>
              <a:off x="6881659" y="3296512"/>
              <a:ext cx="3745129" cy="160315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Tim -&gt; 0876566344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Peter -&gt; 0877547887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Bill -&gt; 0896543112</a:t>
              </a: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="" xmlns:a16="http://schemas.microsoft.com/office/drawing/2014/main" id="{C3872FE9-FACC-41D1-AE50-BDDDF732C90B}"/>
              </a:ext>
            </a:extLst>
          </p:cNvPr>
          <p:cNvSpPr/>
          <p:nvPr/>
        </p:nvSpPr>
        <p:spPr bwMode="auto">
          <a:xfrm>
            <a:off x="4592676" y="4354203"/>
            <a:ext cx="646043" cy="36576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8217972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Phone Book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512304" y="1238636"/>
            <a:ext cx="8939947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lang="en-US" altLang="bg-BG" sz="2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{}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for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(let string of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let tokens = string.split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(' '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name = tokens[0];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number = tokens[1];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phonebook</a:t>
            </a:r>
            <a:r>
              <a:rPr lang="bg-BG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[name] = number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for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(let key </a:t>
            </a:r>
            <a:r>
              <a:rPr lang="bg-BG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console.log(`${key} -&gt; ${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[key]}`);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600" b="1" dirty="0"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8575869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8BF08D4-9120-4CE2-8490-5920648034B4}"/>
              </a:ext>
            </a:extLst>
          </p:cNvPr>
          <p:cNvSpPr/>
          <p:nvPr/>
        </p:nvSpPr>
        <p:spPr>
          <a:xfrm>
            <a:off x="4550279" y="1921533"/>
            <a:ext cx="329769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Map</a:t>
            </a:r>
            <a:r>
              <a:rPr lang="en-US" sz="8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Maps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Storing Key-Value Pairs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89150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Map?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A</a:t>
            </a:r>
            <a:r>
              <a:rPr lang="bg-BG" altLang="bg-BG" sz="3200" dirty="0"/>
              <a:t> </a:t>
            </a:r>
            <a:r>
              <a:rPr lang="en-US" alt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bg-BG" altLang="bg-BG" sz="3200" b="1" dirty="0">
                <a:solidFill>
                  <a:schemeClr val="bg1"/>
                </a:solidFill>
              </a:rPr>
              <a:t>ap</a:t>
            </a:r>
            <a:r>
              <a:rPr lang="bg-BG" altLang="bg-BG" sz="3200" dirty="0"/>
              <a:t> object </a:t>
            </a:r>
            <a:r>
              <a:rPr lang="en-US" altLang="bg-BG" sz="3200" dirty="0"/>
              <a:t>stores</a:t>
            </a:r>
            <a:r>
              <a:rPr lang="bg-BG" altLang="bg-BG" sz="3200" dirty="0"/>
              <a:t> its elements in </a:t>
            </a:r>
            <a:r>
              <a:rPr lang="bg-BG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b="1" dirty="0">
                <a:solidFill>
                  <a:schemeClr val="bg1"/>
                </a:solidFill>
              </a:rPr>
              <a:t> </a:t>
            </a:r>
            <a:r>
              <a:rPr lang="bg-BG" altLang="bg-BG" sz="3200" b="1" dirty="0">
                <a:solidFill>
                  <a:schemeClr val="bg1"/>
                </a:solidFill>
              </a:rPr>
              <a:t>order  </a:t>
            </a:r>
            <a:endParaRPr lang="en-US" altLang="bg-BG" sz="3200" b="1" dirty="0">
              <a:solidFill>
                <a:schemeClr val="bg1"/>
              </a:solidFill>
            </a:endParaRPr>
          </a:p>
          <a:p>
            <a:r>
              <a:rPr lang="en-US" altLang="bg-BG" sz="3200" dirty="0"/>
              <a:t>A</a:t>
            </a:r>
            <a:r>
              <a:rPr lang="bg-BG" altLang="bg-BG" sz="3200" dirty="0"/>
              <a:t> </a:t>
            </a:r>
            <a:r>
              <a:rPr lang="en-US" altLang="bg-BG" sz="3200" dirty="0"/>
              <a:t>for-of</a:t>
            </a:r>
            <a:r>
              <a:rPr lang="bg-BG" altLang="bg-BG" sz="3200" dirty="0"/>
              <a:t> loop returns an array of </a:t>
            </a:r>
            <a:r>
              <a:rPr lang="bg-BG" altLang="bg-BG" sz="3200" b="1" dirty="0">
                <a:solidFill>
                  <a:schemeClr val="bg1"/>
                </a:solidFill>
              </a:rPr>
              <a:t>[key, value]</a:t>
            </a:r>
            <a:r>
              <a:rPr lang="bg-BG" altLang="bg-BG" sz="3200" dirty="0"/>
              <a:t> for</a:t>
            </a:r>
            <a:r>
              <a:rPr lang="en-US" altLang="bg-BG" sz="3200" dirty="0"/>
              <a:t> </a:t>
            </a:r>
            <a:r>
              <a:rPr lang="bg-BG" altLang="bg-BG" sz="3200" dirty="0"/>
              <a:t>each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bg-BG" altLang="bg-BG" sz="3200" dirty="0"/>
              <a:t>iteration</a:t>
            </a:r>
          </a:p>
          <a:p>
            <a:pPr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200" dirty="0"/>
              <a:t>Pure </a:t>
            </a:r>
            <a:r>
              <a:rPr lang="en-US" altLang="bg-BG" sz="3200" b="1" dirty="0">
                <a:solidFill>
                  <a:schemeClr val="bg1"/>
                </a:solidFill>
              </a:rPr>
              <a:t>JavaScript objects </a:t>
            </a:r>
            <a:r>
              <a:rPr lang="en-US" altLang="bg-BG" sz="3200" dirty="0"/>
              <a:t>are like </a:t>
            </a:r>
            <a:r>
              <a:rPr lang="en-US" altLang="bg-BG" sz="3200" b="1" dirty="0">
                <a:solidFill>
                  <a:schemeClr val="bg1"/>
                </a:solidFill>
              </a:rPr>
              <a:t>Maps</a:t>
            </a:r>
            <a:r>
              <a:rPr lang="en-US" altLang="bg-BG" sz="3200" dirty="0">
                <a:solidFill>
                  <a:schemeClr val="bg1"/>
                </a:solidFill>
              </a:rPr>
              <a:t> </a:t>
            </a:r>
            <a:r>
              <a:rPr lang="en-US" altLang="bg-BG" sz="3200" dirty="0"/>
              <a:t>in that both</a:t>
            </a:r>
            <a:br>
              <a:rPr lang="en-US" altLang="bg-BG" sz="3200" dirty="0"/>
            </a:br>
            <a:r>
              <a:rPr lang="en-US" altLang="bg-BG" sz="3200" dirty="0"/>
              <a:t>let you:</a:t>
            </a:r>
          </a:p>
          <a:p>
            <a:pPr lvl="1"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Set </a:t>
            </a:r>
            <a:r>
              <a:rPr lang="en-US" altLang="bg-BG" sz="3000" b="1" dirty="0">
                <a:solidFill>
                  <a:schemeClr val="bg1"/>
                </a:solidFill>
              </a:rPr>
              <a:t>keys</a:t>
            </a:r>
            <a:r>
              <a:rPr lang="en-US" altLang="bg-BG" sz="3000" dirty="0"/>
              <a:t> to </a:t>
            </a:r>
            <a:r>
              <a:rPr lang="en-US" altLang="bg-BG" sz="3000" b="1" dirty="0">
                <a:solidFill>
                  <a:schemeClr val="bg1"/>
                </a:solidFill>
              </a:rPr>
              <a:t>values</a:t>
            </a:r>
            <a:r>
              <a:rPr lang="en-US" altLang="bg-BG" sz="3000" dirty="0"/>
              <a:t> </a:t>
            </a:r>
          </a:p>
          <a:p>
            <a:pPr lvl="1"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Delete keys</a:t>
            </a:r>
          </a:p>
          <a:p>
            <a:pPr lvl="1"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Detect whether something is stored in a key</a:t>
            </a:r>
            <a:br>
              <a:rPr lang="en-US" altLang="bg-BG" sz="3000" dirty="0"/>
            </a:br>
            <a:endParaRPr lang="bg-BG" altLang="bg-BG" sz="3000" b="1" dirty="0">
              <a:solidFill>
                <a:schemeClr val="bg1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4101902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51" y="1211571"/>
            <a:ext cx="11811097" cy="5185625"/>
          </a:xfrm>
        </p:spPr>
        <p:txBody>
          <a:bodyPr/>
          <a:lstStyle/>
          <a:p>
            <a:pPr marL="457200" indent="-457200">
              <a:spcAft>
                <a:spcPts val="15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.set</a:t>
            </a:r>
            <a:r>
              <a:rPr lang="en-US" sz="3600" dirty="0"/>
              <a:t>(key, value) </a:t>
            </a:r>
            <a:r>
              <a:rPr lang="bg-BG" sz="3600" dirty="0"/>
              <a:t>-</a:t>
            </a:r>
            <a:r>
              <a:rPr lang="en-US" sz="3600" dirty="0"/>
              <a:t> adds a new key-value pair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.get</a:t>
            </a:r>
            <a:r>
              <a:rPr lang="en-US" sz="3600" dirty="0"/>
              <a:t>(key) </a:t>
            </a:r>
            <a:r>
              <a:rPr lang="bg-BG" sz="3600" dirty="0"/>
              <a:t>-</a:t>
            </a:r>
            <a:r>
              <a:rPr lang="en-US" sz="3600" dirty="0"/>
              <a:t> returns the value of the given key 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6539" y="1943393"/>
            <a:ext cx="8061205" cy="1672956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let map = new Map()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map.set(1,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one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1,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one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map.set(2,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two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2,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two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Adding/Accessing Elements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76539" y="4574035"/>
            <a:ext cx="806120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map.get(2)</a:t>
            </a:r>
            <a:r>
              <a:rPr lang="bg-BG" sz="2400" dirty="0"/>
              <a:t>;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two</a:t>
            </a:r>
          </a:p>
          <a:p>
            <a:r>
              <a:rPr lang="en-US" sz="2400" dirty="0"/>
              <a:t>map.get(1)</a:t>
            </a:r>
            <a:r>
              <a:rPr lang="bg-BG" sz="2400" dirty="0"/>
              <a:t>;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one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036054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2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.has(key)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checks if the map has the given key</a:t>
            </a:r>
          </a:p>
          <a:p>
            <a:pPr>
              <a:lnSpc>
                <a:spcPct val="100000"/>
              </a:lnSpc>
              <a:spcAft>
                <a:spcPts val="10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.delete(key)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removes a key-value pair</a:t>
            </a:r>
          </a:p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.clear()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-</a:t>
            </a:r>
            <a:r>
              <a:rPr lang="en-US" sz="3600" dirty="0"/>
              <a:t> removes all key-value pairs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</a:t>
            </a:r>
            <a:r>
              <a:rPr lang="bg-BG" dirty="0"/>
              <a:t> </a:t>
            </a:r>
            <a:r>
              <a:rPr lang="en-US" dirty="0"/>
              <a:t>/</a:t>
            </a:r>
            <a:r>
              <a:rPr lang="bg-BG" dirty="0"/>
              <a:t> </a:t>
            </a:r>
            <a:r>
              <a:rPr lang="en-US" dirty="0"/>
              <a:t>Delete</a:t>
            </a:r>
            <a:endParaRPr lang="bg-BG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860738" y="1981309"/>
            <a:ext cx="796562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map.has(2)</a:t>
            </a:r>
            <a:r>
              <a:rPr lang="bg-BG" dirty="0"/>
              <a:t>;</a:t>
            </a:r>
            <a:r>
              <a:rPr lang="en-GB" dirty="0"/>
              <a:t> </a:t>
            </a:r>
            <a:r>
              <a:rPr lang="en-GB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dirty="0"/>
              <a:t>map.has(4)</a:t>
            </a:r>
            <a:r>
              <a:rPr lang="bg-BG" dirty="0"/>
              <a:t>;</a:t>
            </a:r>
            <a:r>
              <a:rPr lang="en-GB" dirty="0"/>
              <a:t> </a:t>
            </a:r>
            <a:r>
              <a:rPr lang="en-GB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60738" y="4289579"/>
            <a:ext cx="7965628" cy="6330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map.delete(1)</a:t>
            </a:r>
            <a:r>
              <a:rPr lang="bg-BG" sz="2400" dirty="0"/>
              <a:t>;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Removes 1 from the map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144102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.entries()</a:t>
            </a:r>
            <a:r>
              <a:rPr lang="en-US" sz="3600" dirty="0"/>
              <a:t> - returns Iterator - array of </a:t>
            </a:r>
            <a:r>
              <a:rPr lang="en-US" sz="3600" b="1" dirty="0">
                <a:solidFill>
                  <a:schemeClr val="bg1"/>
                </a:solidFill>
              </a:rPr>
              <a:t>[key, value]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.keys()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- returns Iterator with all the </a:t>
            </a:r>
            <a:r>
              <a:rPr lang="en-US" sz="3600" b="1" dirty="0">
                <a:solidFill>
                  <a:schemeClr val="bg1"/>
                </a:solidFill>
              </a:rPr>
              <a:t>keys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.values()</a:t>
            </a:r>
            <a:r>
              <a:rPr lang="en-US" sz="3600" dirty="0"/>
              <a:t> - returns Iterator with all the </a:t>
            </a:r>
            <a:r>
              <a:rPr lang="en-US" sz="3600" b="1" dirty="0">
                <a:solidFill>
                  <a:schemeClr val="bg1"/>
                </a:solidFill>
              </a:rPr>
              <a:t>values</a:t>
            </a:r>
            <a:endParaRPr lang="bg-BG" sz="3600" b="1" dirty="0">
              <a:solidFill>
                <a:schemeClr val="bg1"/>
              </a:solidFill>
            </a:endParaRPr>
          </a:p>
          <a:p>
            <a:endParaRPr lang="en-US" sz="3600" dirty="0"/>
          </a:p>
          <a:p>
            <a:endParaRPr lang="en-US" sz="3600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3714D8F-0B6A-4843-BE68-072A554D525F}"/>
              </a:ext>
            </a:extLst>
          </p:cNvPr>
          <p:cNvSpPr txBox="1"/>
          <p:nvPr/>
        </p:nvSpPr>
        <p:spPr>
          <a:xfrm>
            <a:off x="857739" y="3429000"/>
            <a:ext cx="10121936" cy="18696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entries = Array.from(map.entries());     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 [2, 'two'], [3, 'three'] 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keys = Array.from(</a:t>
            </a:r>
            <a:r>
              <a:rPr lang="en-US" sz="2400" b="1" dirty="0" err="1">
                <a:latin typeface="Consolas" pitchFamily="49" charset="0"/>
              </a:rPr>
              <a:t>map.keys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[2, 3]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values = Array.from(</a:t>
            </a:r>
            <a:r>
              <a:rPr lang="en-US" sz="2400" b="1" dirty="0" err="1">
                <a:latin typeface="Consolas" pitchFamily="49" charset="0"/>
              </a:rPr>
              <a:t>map.values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['two', 'three']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Rectangle: Rounded Corners 13">
            <a:extLst>
              <a:ext uri="{FF2B5EF4-FFF2-40B4-BE49-F238E27FC236}">
                <a16:creationId xmlns=""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857739" y="5431328"/>
            <a:ext cx="4998490" cy="1178584"/>
          </a:xfrm>
          <a:prstGeom prst="roundRect">
            <a:avLst>
              <a:gd name="adj" fmla="val 18391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methods return an 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Iterator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transform it into an 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Array</a:t>
            </a:r>
            <a:endParaRPr lang="bg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6893294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print a map simply use one of the </a:t>
            </a:r>
            <a:r>
              <a:rPr lang="en-US" b="1" dirty="0">
                <a:solidFill>
                  <a:schemeClr val="bg1"/>
                </a:solidFill>
              </a:rPr>
              <a:t>iterators</a:t>
            </a:r>
            <a:r>
              <a:rPr lang="en-US" dirty="0"/>
              <a:t> inside a </a:t>
            </a:r>
            <a:r>
              <a:rPr lang="en-US" b="1" dirty="0">
                <a:solidFill>
                  <a:schemeClr val="bg1"/>
                </a:solidFill>
              </a:rPr>
              <a:t>for-of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19388" y="1995479"/>
            <a:ext cx="10366543" cy="32947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iterable</a:t>
            </a:r>
            <a:r>
              <a:rPr lang="en-US" dirty="0"/>
              <a:t> = </a:t>
            </a:r>
            <a:r>
              <a:rPr lang="en-US" dirty="0" err="1">
                <a:solidFill>
                  <a:schemeClr val="bg1"/>
                </a:solidFill>
              </a:rPr>
              <a:t>Array.from</a:t>
            </a:r>
            <a:r>
              <a:rPr lang="en-US" dirty="0"/>
              <a:t>(</a:t>
            </a:r>
            <a:r>
              <a:rPr lang="en-US" dirty="0" err="1"/>
              <a:t>phonebookMap.entries</a:t>
            </a:r>
            <a:r>
              <a:rPr lang="en-US" dirty="0"/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for(let </a:t>
            </a:r>
            <a:r>
              <a:rPr lang="en-US" dirty="0" err="1"/>
              <a:t>kvp</a:t>
            </a:r>
            <a:r>
              <a:rPr lang="en-US" dirty="0"/>
              <a:t> of </a:t>
            </a:r>
            <a:r>
              <a:rPr lang="en-US" dirty="0" err="1"/>
              <a:t>iterable</a:t>
            </a:r>
            <a:r>
              <a:rPr lang="en-US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let name = </a:t>
            </a:r>
            <a:r>
              <a:rPr lang="en-US" dirty="0" err="1"/>
              <a:t>kvp</a:t>
            </a:r>
            <a:r>
              <a:rPr lang="en-US" dirty="0"/>
              <a:t>[0];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let number = </a:t>
            </a:r>
            <a:r>
              <a:rPr lang="en-US" dirty="0" err="1"/>
              <a:t>kvp</a:t>
            </a:r>
            <a:r>
              <a:rPr lang="en-US" dirty="0"/>
              <a:t>[1];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console.log(`${name} =&gt; ${number}`);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a Map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571757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4612"/>
            <a:ext cx="11903050" cy="264861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Write a function that </a:t>
            </a:r>
            <a:r>
              <a:rPr lang="en-US" sz="3200" b="1" dirty="0">
                <a:solidFill>
                  <a:schemeClr val="bg1"/>
                </a:solidFill>
              </a:rPr>
              <a:t>stores products </a:t>
            </a:r>
            <a:r>
              <a:rPr lang="en-US" sz="3200" dirty="0"/>
              <a:t>and their </a:t>
            </a:r>
            <a:r>
              <a:rPr lang="en-US" sz="3200" b="1" dirty="0" smtClean="0">
                <a:solidFill>
                  <a:schemeClr val="bg1"/>
                </a:solidFill>
              </a:rPr>
              <a:t>quantity</a:t>
            </a:r>
            <a:r>
              <a:rPr lang="en-US" sz="3200" dirty="0" smtClean="0"/>
              <a:t> </a:t>
            </a:r>
            <a:endParaRPr lang="en-US" sz="32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If the same product appears </a:t>
            </a:r>
            <a:r>
              <a:rPr lang="en-US" sz="3200" b="1" dirty="0">
                <a:solidFill>
                  <a:schemeClr val="bg1"/>
                </a:solidFill>
              </a:rPr>
              <a:t>more than once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the new quantity</a:t>
            </a:r>
            <a:br>
              <a:rPr lang="en-US" sz="3200" dirty="0"/>
            </a:br>
            <a:r>
              <a:rPr lang="en-US" sz="3200" dirty="0"/>
              <a:t>to the old one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Storage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D78F88A2-A547-45EA-8F6B-E03B0F845550}"/>
              </a:ext>
            </a:extLst>
          </p:cNvPr>
          <p:cNvGrpSpPr/>
          <p:nvPr/>
        </p:nvGrpSpPr>
        <p:grpSpPr>
          <a:xfrm>
            <a:off x="800108" y="3429000"/>
            <a:ext cx="8272578" cy="1853566"/>
            <a:chOff x="2350920" y="3322935"/>
            <a:chExt cx="8272578" cy="1853566"/>
          </a:xfrm>
        </p:grpSpPr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2350920" y="3322935"/>
              <a:ext cx="3745129" cy="18535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dirty="0"/>
                <a:t>tomatoes </a:t>
              </a:r>
              <a:r>
                <a:rPr lang="bg-BG" dirty="0"/>
                <a:t>10</a:t>
              </a:r>
            </a:p>
            <a:p>
              <a:pPr fontAlgn="t"/>
              <a:r>
                <a:rPr lang="en-US" dirty="0"/>
                <a:t>coffee 5</a:t>
              </a:r>
              <a:endParaRPr lang="bg-BG" dirty="0"/>
            </a:p>
            <a:p>
              <a:pPr fontAlgn="t"/>
              <a:r>
                <a:rPr lang="en-US" dirty="0"/>
                <a:t>olives 100</a:t>
              </a:r>
              <a:endParaRPr lang="bg-BG" dirty="0"/>
            </a:p>
            <a:p>
              <a:pPr fontAlgn="t"/>
              <a:r>
                <a:rPr lang="en-US" dirty="0"/>
                <a:t>coffee 40</a:t>
              </a:r>
              <a:endParaRPr lang="bg-BG" dirty="0"/>
            </a:p>
          </p:txBody>
        </p:sp>
        <p:sp>
          <p:nvSpPr>
            <p:cNvPr id="12" name="Text Placeholder 3"/>
            <p:cNvSpPr txBox="1">
              <a:spLocks/>
            </p:cNvSpPr>
            <p:nvPr/>
          </p:nvSpPr>
          <p:spPr>
            <a:xfrm>
              <a:off x="6878369" y="3322935"/>
              <a:ext cx="3745129" cy="185260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tomatoes -&gt; 10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coffee -&gt; 45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olives -&gt; 100</a:t>
              </a: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" name="Arrow: Right 5">
            <a:extLst>
              <a:ext uri="{FF2B5EF4-FFF2-40B4-BE49-F238E27FC236}">
                <a16:creationId xmlns="" xmlns:a16="http://schemas.microsoft.com/office/drawing/2014/main" id="{150DFB14-971D-439C-A83A-0E719CE3A9AB}"/>
              </a:ext>
            </a:extLst>
          </p:cNvPr>
          <p:cNvSpPr/>
          <p:nvPr/>
        </p:nvSpPr>
        <p:spPr bwMode="auto">
          <a:xfrm>
            <a:off x="4683760" y="4206240"/>
            <a:ext cx="508000" cy="34544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7657786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Storage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560267" y="1240644"/>
            <a:ext cx="9071467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map = new 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Map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for(let string of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tokens = string.split(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' '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product = tokens[0];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quantity = Number(tokens[1]);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if(!map.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(product))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(product, quantity);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currQuantity = 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newQuantity = currQuantity += quantity;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(product, newQuantity);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TODO: Print Map</a:t>
            </a:r>
            <a:endParaRPr lang="bg-BG" altLang="bg-BG" sz="2400" b="1" dirty="0"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6508802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US" sz="3200" dirty="0" smtClean="0"/>
              <a:t>Associative Arrays</a:t>
            </a:r>
            <a:endParaRPr lang="en-GB" sz="3200" dirty="0" smtClean="0"/>
          </a:p>
          <a:p>
            <a:pPr lvl="1"/>
            <a:r>
              <a:rPr lang="en-GB" sz="3000" dirty="0" smtClean="0"/>
              <a:t>Definition</a:t>
            </a:r>
          </a:p>
          <a:p>
            <a:pPr lvl="1"/>
            <a:r>
              <a:rPr lang="en-GB" sz="3000" dirty="0" smtClean="0"/>
              <a:t>Attributes</a:t>
            </a:r>
          </a:p>
          <a:p>
            <a:pPr lvl="1"/>
            <a:r>
              <a:rPr lang="en-GB" sz="3000" dirty="0" smtClean="0"/>
              <a:t>Iteration</a:t>
            </a:r>
          </a:p>
          <a:p>
            <a:pPr marL="514350" indent="-514350"/>
            <a:r>
              <a:rPr lang="en-GB" sz="3200" dirty="0" smtClean="0"/>
              <a:t>Map</a:t>
            </a:r>
          </a:p>
          <a:p>
            <a:pPr lvl="1"/>
            <a:r>
              <a:rPr lang="en-GB" sz="3000" dirty="0" smtClean="0"/>
              <a:t>Methods</a:t>
            </a:r>
          </a:p>
          <a:p>
            <a:pPr lvl="1"/>
            <a:r>
              <a:rPr lang="en-GB" sz="3000" dirty="0" smtClean="0"/>
              <a:t>Sorting</a:t>
            </a:r>
          </a:p>
          <a:p>
            <a:pPr marL="514350" indent="-514350"/>
            <a:r>
              <a:rPr lang="en-GB" sz="3200" dirty="0" smtClean="0"/>
              <a:t>Set</a:t>
            </a:r>
          </a:p>
          <a:p>
            <a:endParaRPr lang="en-US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828096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4611"/>
            <a:ext cx="11904185" cy="55109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sort</a:t>
            </a:r>
            <a:r>
              <a:rPr lang="en-US" sz="3200" dirty="0"/>
              <a:t> a Map, firstly transform it into an </a:t>
            </a:r>
            <a:r>
              <a:rPr lang="en-US" sz="3200" b="1" dirty="0">
                <a:solidFill>
                  <a:schemeClr val="bg1"/>
                </a:solidFill>
              </a:rPr>
              <a:t>array</a:t>
            </a:r>
            <a:r>
              <a:rPr lang="en-US" sz="3200" dirty="0"/>
              <a:t>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Then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200" dirty="0"/>
              <a:t> 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Sorting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6999685-5B25-4FAE-8A9E-A8255A161C2E}"/>
              </a:ext>
            </a:extLst>
          </p:cNvPr>
          <p:cNvSpPr txBox="1"/>
          <p:nvPr/>
        </p:nvSpPr>
        <p:spPr>
          <a:xfrm>
            <a:off x="837464" y="2578724"/>
            <a:ext cx="8440762" cy="387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map = new Map();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map.set("one", 1);    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map.set("eight", 8);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map.set("two", 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sorted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Array.from(map.entries())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	.sort((a, b) =&gt; a[1] - b[1]);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for (let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kvp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of sorted)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console.log(`${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[0]} -&gt; 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[1]}`);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3">
            <a:extLst>
              <a:ext uri="{FF2B5EF4-FFF2-40B4-BE49-F238E27FC236}">
                <a16:creationId xmlns=""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5057845" y="2578723"/>
            <a:ext cx="4217205" cy="8178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chemeClr val="bg2"/>
                </a:solidFill>
                <a:latin typeface="Calibri (Body)"/>
              </a:rPr>
              <a:t>Sort </a:t>
            </a:r>
            <a:r>
              <a:rPr lang="en-US" sz="2600" b="1" dirty="0">
                <a:solidFill>
                  <a:schemeClr val="bg2"/>
                </a:solidFill>
                <a:latin typeface="Calibri (Body)"/>
              </a:rPr>
              <a:t>ascending</a:t>
            </a:r>
            <a:r>
              <a:rPr lang="en-US" sz="2600" dirty="0">
                <a:solidFill>
                  <a:schemeClr val="bg2"/>
                </a:solidFill>
                <a:latin typeface="Calibri (Body)"/>
              </a:rPr>
              <a:t> by value</a:t>
            </a:r>
            <a:endParaRPr lang="bg-BG" sz="2600" dirty="0">
              <a:solidFill>
                <a:schemeClr val="bg2"/>
              </a:solidFill>
              <a:latin typeface="Calibri (Body)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8373519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4612"/>
            <a:ext cx="11904185" cy="38105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function to </a:t>
            </a:r>
            <a:r>
              <a:rPr lang="en-US" b="1" dirty="0">
                <a:solidFill>
                  <a:schemeClr val="bg1"/>
                </a:solidFill>
              </a:rPr>
              <a:t>store students </a:t>
            </a:r>
            <a:r>
              <a:rPr lang="en-US" dirty="0"/>
              <a:t>with all their </a:t>
            </a:r>
            <a:r>
              <a:rPr lang="en-US" b="1" dirty="0">
                <a:solidFill>
                  <a:schemeClr val="bg1"/>
                </a:solidFill>
              </a:rPr>
              <a:t>grades</a:t>
            </a:r>
            <a:r>
              <a:rPr lang="en-US" dirty="0"/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a student appears </a:t>
            </a:r>
            <a:r>
              <a:rPr lang="en-US" b="1" dirty="0">
                <a:solidFill>
                  <a:schemeClr val="bg1"/>
                </a:solidFill>
              </a:rPr>
              <a:t>more than once</a:t>
            </a:r>
            <a:r>
              <a:rPr lang="en-US" dirty="0"/>
              <a:t> add the </a:t>
            </a:r>
            <a:r>
              <a:rPr lang="en-US" b="1" dirty="0">
                <a:solidFill>
                  <a:schemeClr val="bg1"/>
                </a:solidFill>
              </a:rPr>
              <a:t>new grades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At the end print the students sorted by </a:t>
            </a:r>
            <a:r>
              <a:rPr lang="en-US" b="1" dirty="0">
                <a:solidFill>
                  <a:schemeClr val="bg1"/>
                </a:solidFill>
              </a:rPr>
              <a:t>average grade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School Grades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8A69A34D-E779-498A-8801-95E4A58B71AE}"/>
              </a:ext>
            </a:extLst>
          </p:cNvPr>
          <p:cNvGrpSpPr/>
          <p:nvPr/>
        </p:nvGrpSpPr>
        <p:grpSpPr>
          <a:xfrm>
            <a:off x="600705" y="3624296"/>
            <a:ext cx="8472947" cy="1860682"/>
            <a:chOff x="2066877" y="3688241"/>
            <a:chExt cx="8472947" cy="1860682"/>
          </a:xfrm>
        </p:grpSpPr>
        <p:sp>
          <p:nvSpPr>
            <p:cNvPr id="6" name="Text Placeholder 3"/>
            <p:cNvSpPr txBox="1">
              <a:spLocks/>
            </p:cNvSpPr>
            <p:nvPr/>
          </p:nvSpPr>
          <p:spPr>
            <a:xfrm>
              <a:off x="2066877" y="3688241"/>
              <a:ext cx="3745129" cy="18535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Lilly 4 6 6 5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Tim 5 6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Tammy 2 4 3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Tim 6 6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Text Placeholder 3"/>
            <p:cNvSpPr txBox="1">
              <a:spLocks/>
            </p:cNvSpPr>
            <p:nvPr/>
          </p:nvSpPr>
          <p:spPr>
            <a:xfrm>
              <a:off x="6794695" y="3688241"/>
              <a:ext cx="3745129" cy="186068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Tammy: 2, 4, 3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Lilly: 4, 6, 6, 5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Tim: 5, 6, 6, 6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Arrow: Right 10">
            <a:extLst>
              <a:ext uri="{FF2B5EF4-FFF2-40B4-BE49-F238E27FC236}">
                <a16:creationId xmlns="" xmlns:a16="http://schemas.microsoft.com/office/drawing/2014/main" id="{E5BC5EA8-6404-4C13-8E9F-8561BEFC01E7}"/>
              </a:ext>
            </a:extLst>
          </p:cNvPr>
          <p:cNvSpPr/>
          <p:nvPr/>
        </p:nvSpPr>
        <p:spPr bwMode="auto">
          <a:xfrm>
            <a:off x="4583178" y="4378359"/>
            <a:ext cx="508000" cy="34544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0112394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School Grades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154857" y="1282396"/>
            <a:ext cx="10132946" cy="46577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function solve(input)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let map = new Map();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for(let string of input)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   let tokens = string.split(' ');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   let name = tokens[0];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   let grades = tokens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		.splice(1, tokens.length).map(Number);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   </a:t>
            </a:r>
            <a:r>
              <a:rPr lang="en-US" altLang="bg-BG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TODO: Fill the map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let sorted = Array.from(map)</a:t>
            </a:r>
            <a:r>
              <a:rPr lang="en-US" altLang="bg-BG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.sort</a:t>
            </a:r>
            <a:r>
              <a:rPr lang="en-US" altLang="bg-BG" sz="2200" b="1" dirty="0">
                <a:latin typeface="Consolas" panose="020B0609020204030204" pitchFamily="49" charset="0"/>
              </a:rPr>
              <a:t>((a, b) =&gt; average(a, b));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</a:t>
            </a:r>
            <a:r>
              <a:rPr lang="en-US" altLang="bg-BG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TODO: Print each key and joined values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TODO: Implement the average function</a:t>
            </a:r>
            <a:r>
              <a:rPr lang="en-US" altLang="bg-BG" sz="2200" b="1" dirty="0">
                <a:latin typeface="Consolas" panose="020B0609020204030204" pitchFamily="49" charset="0"/>
              </a:rPr>
              <a:t>				</a:t>
            </a:r>
            <a:endParaRPr lang="bg-BG" altLang="bg-BG" sz="22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8336582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00481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8BF08D4-9120-4CE2-8490-5920648034B4}"/>
              </a:ext>
            </a:extLst>
          </p:cNvPr>
          <p:cNvSpPr/>
          <p:nvPr/>
        </p:nvSpPr>
        <p:spPr>
          <a:xfrm>
            <a:off x="4748003" y="1942159"/>
            <a:ext cx="269599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Set</a:t>
            </a:r>
            <a:r>
              <a:rPr lang="en-US" sz="8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Sets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Storing Unique Elements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66295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Set?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Store </a:t>
            </a:r>
            <a:r>
              <a:rPr lang="en-US" altLang="bg-BG" sz="3200" b="1" dirty="0">
                <a:solidFill>
                  <a:schemeClr val="bg1"/>
                </a:solidFill>
              </a:rPr>
              <a:t>unique values </a:t>
            </a:r>
            <a:r>
              <a:rPr lang="en-US" altLang="bg-BG" sz="3200" dirty="0"/>
              <a:t>of any type, whether </a:t>
            </a:r>
            <a:r>
              <a:rPr lang="en-US" altLang="bg-BG" sz="3200" b="1" dirty="0">
                <a:solidFill>
                  <a:schemeClr val="bg1"/>
                </a:solidFill>
              </a:rPr>
              <a:t>primitive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en-US" altLang="bg-BG" sz="3200" dirty="0"/>
              <a:t>values or </a:t>
            </a:r>
            <a:r>
              <a:rPr lang="en-US" altLang="bg-BG" sz="3200" b="1" dirty="0">
                <a:solidFill>
                  <a:schemeClr val="bg1"/>
                </a:solidFill>
              </a:rPr>
              <a:t>object</a:t>
            </a:r>
            <a:r>
              <a:rPr lang="en-US" altLang="bg-BG" sz="3200" dirty="0"/>
              <a:t> references</a:t>
            </a:r>
          </a:p>
          <a:p>
            <a:r>
              <a:rPr lang="en-US" altLang="bg-BG" sz="3200" dirty="0"/>
              <a:t>Set objects are </a:t>
            </a:r>
            <a:r>
              <a:rPr lang="en-US" altLang="bg-BG" sz="3200" b="1" dirty="0">
                <a:solidFill>
                  <a:schemeClr val="bg1"/>
                </a:solidFill>
              </a:rPr>
              <a:t>collections</a:t>
            </a:r>
            <a:r>
              <a:rPr lang="en-US" altLang="bg-BG" sz="3200" dirty="0"/>
              <a:t> of values</a:t>
            </a:r>
          </a:p>
          <a:p>
            <a:r>
              <a:rPr lang="en-US" altLang="bg-BG" sz="3200" dirty="0"/>
              <a:t>Can </a:t>
            </a:r>
            <a:r>
              <a:rPr lang="en-US" altLang="bg-BG" sz="3200" b="1" dirty="0">
                <a:solidFill>
                  <a:schemeClr val="bg1"/>
                </a:solidFill>
              </a:rPr>
              <a:t>iterate</a:t>
            </a:r>
            <a:r>
              <a:rPr lang="en-US" altLang="bg-BG" sz="3200" dirty="0"/>
              <a:t> through the elements of a set in </a:t>
            </a:r>
            <a:br>
              <a:rPr lang="en-US" altLang="bg-BG" sz="3200" dirty="0"/>
            </a:br>
            <a:r>
              <a:rPr lang="en-US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dirty="0"/>
              <a:t> order</a:t>
            </a:r>
            <a:br>
              <a:rPr lang="en-US" altLang="bg-BG" sz="3200" dirty="0"/>
            </a:br>
            <a:endParaRPr lang="bg-BG" altLang="bg-BG" sz="3200" b="1" dirty="0">
              <a:solidFill>
                <a:schemeClr val="bg1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2524919" y="4207661"/>
            <a:ext cx="6742835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</a:rPr>
              <a:t>let set = new Set([1, 2, 2, 4, 5]);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altLang="bg-BG" sz="2600" b="1" i="1" dirty="0">
                <a:latin typeface="Consolas" panose="020B0609020204030204" pitchFamily="49" charset="0"/>
              </a:rPr>
              <a:t> </a:t>
            </a: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Set(4) { 1, 2, 4, 5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</a:rPr>
              <a:t>console.log(</a:t>
            </a:r>
            <a:r>
              <a:rPr lang="en-US" altLang="bg-BG" sz="2600" b="1" dirty="0" err="1">
                <a:latin typeface="Consolas" panose="020B0609020204030204" pitchFamily="49" charset="0"/>
              </a:rPr>
              <a:t>set.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has</a:t>
            </a:r>
            <a:r>
              <a:rPr lang="en-US" altLang="bg-BG" sz="2600" b="1" dirty="0">
                <a:latin typeface="Consolas" panose="020B0609020204030204" pitchFamily="49" charset="0"/>
              </a:rPr>
              <a:t>(1));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Expected output: true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0319735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716562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We can use both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Arrays 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and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Maps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to store </a:t>
            </a:r>
            <a:br>
              <a:rPr lang="en-US" sz="2800" dirty="0">
                <a:solidFill>
                  <a:schemeClr val="bg2"/>
                </a:solidFill>
                <a:latin typeface="Calibri (Body)"/>
              </a:rPr>
            </a:b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key-value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pairs</a:t>
            </a:r>
            <a:r>
              <a:rPr lang="en-US" sz="2800" dirty="0">
                <a:solidFill>
                  <a:schemeClr val="bg1"/>
                </a:solidFill>
                <a:latin typeface="Calibri (Body)"/>
              </a:rPr>
              <a:t> 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Maps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are a better way to do it because: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They are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iterable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They have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size property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They are better for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adding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and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deleting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  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many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key-value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pairs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endParaRPr lang="en-US" sz="2800" dirty="0">
              <a:solidFill>
                <a:schemeClr val="bg2"/>
              </a:solidFill>
              <a:latin typeface="Calibri (Body)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8236308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=""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1339813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8E2F589-69BC-4997-B294-E786F8716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harpenSoften amount="39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254" y="1437241"/>
            <a:ext cx="2373492" cy="237349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Associative Arrays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Storing Key-Value Pairs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27570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Arrays indexed by </a:t>
            </a:r>
            <a:r>
              <a:rPr lang="en-US" sz="3400" b="1" dirty="0">
                <a:solidFill>
                  <a:schemeClr val="bg1"/>
                </a:solidFill>
              </a:rPr>
              <a:t>string keys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Hold a set of pairs </a:t>
            </a:r>
            <a:r>
              <a:rPr lang="en-US" sz="3400" b="1" dirty="0">
                <a:solidFill>
                  <a:schemeClr val="bg1"/>
                </a:solidFill>
              </a:rPr>
              <a:t>[key </a:t>
            </a:r>
            <a:r>
              <a:rPr lang="en-US" sz="3400" b="1" dirty="0">
                <a:solidFill>
                  <a:schemeClr val="bg1"/>
                </a:solidFill>
                <a:sym typeface="Wingdings" panose="05000000000000000000" pitchFamily="2" charset="2"/>
              </a:rPr>
              <a:t>=&gt;</a:t>
            </a:r>
            <a:r>
              <a:rPr lang="en-US" sz="3400" b="1" dirty="0">
                <a:solidFill>
                  <a:schemeClr val="bg1"/>
                </a:solidFill>
              </a:rPr>
              <a:t> value]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key can either be an </a:t>
            </a:r>
            <a:r>
              <a:rPr lang="en-US" sz="3200" b="1" dirty="0">
                <a:solidFill>
                  <a:schemeClr val="bg1"/>
                </a:solidFill>
              </a:rPr>
              <a:t>integer</a:t>
            </a:r>
            <a:r>
              <a:rPr lang="en-US" sz="3200" dirty="0"/>
              <a:t> or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  <a:r>
              <a:rPr lang="en-US" sz="3200" dirty="0"/>
              <a:t> can be of </a:t>
            </a:r>
            <a:r>
              <a:rPr lang="en-US" sz="3200" b="1" dirty="0">
                <a:solidFill>
                  <a:schemeClr val="bg1"/>
                </a:solidFill>
              </a:rPr>
              <a:t>any</a:t>
            </a:r>
            <a:r>
              <a:rPr lang="en-US" sz="3200" dirty="0"/>
              <a:t>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Associative Array ?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110854" y="3928245"/>
            <a:ext cx="5486400" cy="2468947"/>
            <a:chOff x="6206471" y="3931801"/>
            <a:chExt cx="5486400" cy="2530476"/>
          </a:xfrm>
          <a:noFill/>
        </p:grpSpPr>
        <p:sp>
          <p:nvSpPr>
            <p:cNvPr id="31" name="Rounded Rectangle 3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32" name="Group 134"/>
            <p:cNvGraphicFramePr>
              <a:graphicFrameLocks/>
            </p:cNvGraphicFramePr>
            <p:nvPr/>
          </p:nvGraphicFramePr>
          <p:xfrm>
            <a:off x="6541712" y="4571554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=""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=""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1271183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661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An associative array in JavaScript is just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can declare it </a:t>
            </a:r>
            <a:r>
              <a:rPr lang="en-US" sz="3200" b="1" dirty="0">
                <a:solidFill>
                  <a:schemeClr val="bg1"/>
                </a:solidFill>
              </a:rPr>
              <a:t>dynamically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D651D25-0048-43C8-B0EE-2504CA8FDDDF}"/>
              </a:ext>
            </a:extLst>
          </p:cNvPr>
          <p:cNvSpPr txBox="1"/>
          <p:nvPr/>
        </p:nvSpPr>
        <p:spPr>
          <a:xfrm>
            <a:off x="808532" y="2636013"/>
            <a:ext cx="3639714" cy="24187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let assocArr</a:t>
            </a:r>
            <a:r>
              <a:rPr lang="bg-BG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=</a:t>
            </a:r>
            <a:r>
              <a:rPr lang="bg-BG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'one': 1,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'two': 2,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'three': 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2932298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The syntax for </a:t>
            </a:r>
            <a:r>
              <a:rPr lang="en-US" sz="3200" b="1" dirty="0">
                <a:solidFill>
                  <a:schemeClr val="bg1"/>
                </a:solidFill>
              </a:rPr>
              <a:t>accessing</a:t>
            </a:r>
            <a:r>
              <a:rPr lang="en-US" sz="3200" dirty="0"/>
              <a:t> the value of a key is</a:t>
            </a:r>
          </a:p>
          <a:p>
            <a:endParaRPr lang="en-US" sz="1800" dirty="0"/>
          </a:p>
          <a:p>
            <a:r>
              <a:rPr lang="en-US" sz="1200" dirty="0"/>
              <a:t>     </a:t>
            </a:r>
          </a:p>
          <a:p>
            <a:r>
              <a:rPr lang="en-US" sz="3200" dirty="0"/>
              <a:t>     or</a:t>
            </a:r>
          </a:p>
          <a:p>
            <a:endParaRPr lang="en-US" sz="500" dirty="0"/>
          </a:p>
          <a:p>
            <a:endParaRPr lang="en-US" sz="1100" dirty="0"/>
          </a:p>
          <a:p>
            <a:endParaRPr lang="en-US" sz="11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Assigning</a:t>
            </a:r>
            <a:r>
              <a:rPr lang="en-US" sz="3200" dirty="0"/>
              <a:t> a value to a variable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3BEB0D1-77DA-4266-8509-BA87A87B525B}"/>
              </a:ext>
            </a:extLst>
          </p:cNvPr>
          <p:cNvSpPr txBox="1"/>
          <p:nvPr/>
        </p:nvSpPr>
        <p:spPr>
          <a:xfrm>
            <a:off x="732948" y="1941634"/>
            <a:ext cx="8420959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assocArr['</a:t>
            </a:r>
            <a:r>
              <a:rPr lang="en-US" sz="2600" b="1" i="1" dirty="0"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'] </a:t>
            </a:r>
            <a:r>
              <a:rPr 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person['age']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B9432F1-AEB5-450D-8807-CC940FEC61EB}"/>
              </a:ext>
            </a:extLst>
          </p:cNvPr>
          <p:cNvSpPr txBox="1"/>
          <p:nvPr/>
        </p:nvSpPr>
        <p:spPr>
          <a:xfrm>
            <a:off x="732948" y="3305361"/>
            <a:ext cx="842095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assocArr[key] </a:t>
            </a:r>
            <a:r>
              <a:rPr 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key = "age"</a:t>
            </a:r>
            <a:r>
              <a:rPr 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;</a:t>
            </a:r>
            <a:r>
              <a:rPr 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person[key]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B9432F1-AEB5-450D-8807-CC940FEC61EB}"/>
              </a:ext>
            </a:extLst>
          </p:cNvPr>
          <p:cNvSpPr txBox="1"/>
          <p:nvPr/>
        </p:nvSpPr>
        <p:spPr>
          <a:xfrm>
            <a:off x="732948" y="5013733"/>
            <a:ext cx="842095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let age = assocArr[key];</a:t>
            </a:r>
            <a:endParaRPr lang="en-US" sz="2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2603917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for – 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can use </a:t>
            </a:r>
            <a:r>
              <a:rPr lang="en-US" sz="3200" b="1" dirty="0">
                <a:solidFill>
                  <a:schemeClr val="bg1"/>
                </a:solidFill>
              </a:rPr>
              <a:t>for-in</a:t>
            </a:r>
            <a:r>
              <a:rPr lang="en-US" sz="3200" dirty="0"/>
              <a:t> loop to iterate through the keys</a:t>
            </a:r>
          </a:p>
          <a:p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021A231-8EA2-48D4-B492-E04429258DFC}"/>
              </a:ext>
            </a:extLst>
          </p:cNvPr>
          <p:cNvSpPr txBox="1"/>
          <p:nvPr/>
        </p:nvSpPr>
        <p:spPr>
          <a:xfrm>
            <a:off x="748888" y="2060009"/>
            <a:ext cx="8252694" cy="37390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let assocArr =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['one'] </a:t>
            </a:r>
            <a:r>
              <a:rPr lang="en-US" sz="2600" b="1" dirty="0">
                <a:latin typeface="Consolas" panose="020B0609020204030204" pitchFamily="49" charset="0"/>
              </a:rPr>
              <a:t>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['two'] </a:t>
            </a:r>
            <a:r>
              <a:rPr lang="en-US" sz="2600" b="1" dirty="0">
                <a:latin typeface="Consolas" panose="020B0609020204030204" pitchFamily="49" charset="0"/>
              </a:rPr>
              <a:t>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['three'] </a:t>
            </a:r>
            <a:r>
              <a:rPr lang="en-US" sz="2600" b="1" dirty="0">
                <a:latin typeface="Consolas" panose="020B0609020204030204" pitchFamily="49" charset="0"/>
              </a:rPr>
              <a:t>= 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for(let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 in assocArr)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console.log(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 + " = " + assocArr[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]);  </a:t>
            </a:r>
            <a:r>
              <a:rPr lang="en-US" sz="2600" b="1" i="1" dirty="0">
                <a:latin typeface="Consolas" panose="020B0609020204030204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021A231-8EA2-48D4-B492-E04429258DFC}"/>
              </a:ext>
            </a:extLst>
          </p:cNvPr>
          <p:cNvSpPr txBox="1"/>
          <p:nvPr/>
        </p:nvSpPr>
        <p:spPr>
          <a:xfrm>
            <a:off x="9083883" y="2060009"/>
            <a:ext cx="2897989" cy="1613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one =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two =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three = 3</a:t>
            </a:r>
            <a:endParaRPr 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Bent-Up Arrow 4"/>
          <p:cNvSpPr/>
          <p:nvPr/>
        </p:nvSpPr>
        <p:spPr bwMode="auto">
          <a:xfrm>
            <a:off x="9784888" y="3936074"/>
            <a:ext cx="1331376" cy="1110494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3243699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ForEach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can also 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3200" dirty="0"/>
              <a:t> loop to iterate through the </a:t>
            </a:r>
            <a:r>
              <a:rPr lang="en-US" sz="3200" b="1" dirty="0">
                <a:solidFill>
                  <a:schemeClr val="bg1"/>
                </a:solidFill>
              </a:rPr>
              <a:t>keys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021A231-8EA2-48D4-B492-E04429258DFC}"/>
              </a:ext>
            </a:extLst>
          </p:cNvPr>
          <p:cNvSpPr txBox="1"/>
          <p:nvPr/>
        </p:nvSpPr>
        <p:spPr>
          <a:xfrm>
            <a:off x="748888" y="2060008"/>
            <a:ext cx="7698681" cy="37390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let assocArr = {};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['one']</a:t>
            </a:r>
            <a:r>
              <a:rPr lang="en-US" sz="2600" b="1" dirty="0">
                <a:latin typeface="Consolas" panose="020B0609020204030204" pitchFamily="49" charset="0"/>
              </a:rPr>
              <a:t>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['two'] </a:t>
            </a:r>
            <a:r>
              <a:rPr lang="en-US" sz="2600" b="1" dirty="0">
                <a:latin typeface="Consolas" panose="020B0609020204030204" pitchFamily="49" charset="0"/>
              </a:rPr>
              <a:t>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['three'] </a:t>
            </a:r>
            <a:r>
              <a:rPr lang="en-US" sz="2600" b="1" dirty="0">
                <a:latin typeface="Consolas" panose="020B0609020204030204" pitchFamily="49" charset="0"/>
              </a:rPr>
              <a:t>= 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Object.keys(assocArr).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2600" b="1" dirty="0">
                <a:latin typeface="Consolas" panose="020B0609020204030204" pitchFamily="49" charset="0"/>
              </a:rPr>
              <a:t>((i)=&gt; {</a:t>
            </a:r>
            <a:br>
              <a:rPr lang="en-US" sz="2600" b="1" dirty="0">
                <a:latin typeface="Consolas" panose="020B0609020204030204" pitchFamily="49" charset="0"/>
              </a:rPr>
            </a:br>
            <a:r>
              <a:rPr lang="en-US" sz="2600" b="1" dirty="0">
                <a:latin typeface="Consolas" panose="020B0609020204030204" pitchFamily="49" charset="0"/>
              </a:rPr>
              <a:t>  console.log(`${i} = ${assocArr[i]}`));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021A231-8EA2-48D4-B492-E04429258DFC}"/>
              </a:ext>
            </a:extLst>
          </p:cNvPr>
          <p:cNvSpPr txBox="1"/>
          <p:nvPr/>
        </p:nvSpPr>
        <p:spPr>
          <a:xfrm>
            <a:off x="8687378" y="2060008"/>
            <a:ext cx="3074411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one =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two =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three = 3</a:t>
            </a:r>
            <a:endParaRPr 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Bent-Up Arrow 4"/>
          <p:cNvSpPr/>
          <p:nvPr/>
        </p:nvSpPr>
        <p:spPr bwMode="auto">
          <a:xfrm>
            <a:off x="9165657" y="4079224"/>
            <a:ext cx="1331376" cy="1110494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2068236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3719</TotalTime>
  <Words>1388</Words>
  <Application>Microsoft Office PowerPoint</Application>
  <PresentationFormat>По избор</PresentationFormat>
  <Paragraphs>287</Paragraphs>
  <Slides>29</Slides>
  <Notes>21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29</vt:i4>
      </vt:variant>
    </vt:vector>
  </HeadingPairs>
  <TitlesOfParts>
    <vt:vector size="31" baseType="lpstr">
      <vt:lpstr>SoftUni</vt:lpstr>
      <vt:lpstr>1_SoftUni</vt:lpstr>
      <vt:lpstr>Associative Arrays</vt:lpstr>
      <vt:lpstr>Table of Contents</vt:lpstr>
      <vt:lpstr>Have a Question?</vt:lpstr>
      <vt:lpstr>Associative Arrays</vt:lpstr>
      <vt:lpstr>What is an Associative Array ?</vt:lpstr>
      <vt:lpstr>Declaration</vt:lpstr>
      <vt:lpstr>Attributes</vt:lpstr>
      <vt:lpstr>Using for – in</vt:lpstr>
      <vt:lpstr>Using ForEach</vt:lpstr>
      <vt:lpstr>Problem: Phone Book</vt:lpstr>
      <vt:lpstr>Solution: Phone Book</vt:lpstr>
      <vt:lpstr>Maps</vt:lpstr>
      <vt:lpstr>What is a Map?</vt:lpstr>
      <vt:lpstr>Adding/Accessing Elements</vt:lpstr>
      <vt:lpstr>Contains / Delete</vt:lpstr>
      <vt:lpstr>Iterators</vt:lpstr>
      <vt:lpstr>Iterating a Map</vt:lpstr>
      <vt:lpstr>Problem: Storage</vt:lpstr>
      <vt:lpstr>Solution: Storage</vt:lpstr>
      <vt:lpstr>Map Sorting </vt:lpstr>
      <vt:lpstr>Problem: School Grades</vt:lpstr>
      <vt:lpstr>Solution: School Grades</vt:lpstr>
      <vt:lpstr>Live Exercises</vt:lpstr>
      <vt:lpstr>Sets</vt:lpstr>
      <vt:lpstr>What is a Set?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Associative Arrays and Maps 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13</cp:revision>
  <dcterms:created xsi:type="dcterms:W3CDTF">2018-05-23T13:08:44Z</dcterms:created>
  <dcterms:modified xsi:type="dcterms:W3CDTF">2020-09-29T08:25:43Z</dcterms:modified>
  <cp:category>programming;computer programming;software development;web development</cp:category>
</cp:coreProperties>
</file>