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6" r:id="rId3"/>
    <p:sldId id="492" r:id="rId4"/>
    <p:sldId id="259" r:id="rId5"/>
    <p:sldId id="261" r:id="rId6"/>
    <p:sldId id="272" r:id="rId7"/>
    <p:sldId id="273" r:id="rId8"/>
    <p:sldId id="275" r:id="rId9"/>
    <p:sldId id="49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601" r:id="rId19"/>
    <p:sldId id="495" r:id="rId20"/>
    <p:sldId id="308" r:id="rId21"/>
    <p:sldId id="260" r:id="rId22"/>
    <p:sldId id="496" r:id="rId23"/>
    <p:sldId id="497" r:id="rId24"/>
    <p:sldId id="498" r:id="rId25"/>
    <p:sldId id="264" r:id="rId26"/>
    <p:sldId id="291" r:id="rId27"/>
    <p:sldId id="290" r:id="rId28"/>
    <p:sldId id="293" r:id="rId29"/>
    <p:sldId id="499" r:id="rId30"/>
    <p:sldId id="500" r:id="rId31"/>
    <p:sldId id="501" r:id="rId32"/>
    <p:sldId id="502" r:id="rId33"/>
    <p:sldId id="503" r:id="rId34"/>
    <p:sldId id="515" r:id="rId35"/>
    <p:sldId id="271" r:id="rId36"/>
    <p:sldId id="265" r:id="rId37"/>
    <p:sldId id="268" r:id="rId38"/>
    <p:sldId id="595" r:id="rId39"/>
    <p:sldId id="556" r:id="rId40"/>
    <p:sldId id="266" r:id="rId41"/>
    <p:sldId id="600" r:id="rId42"/>
    <p:sldId id="269" r:id="rId43"/>
    <p:sldId id="504" r:id="rId44"/>
    <p:sldId id="401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Function Context" id="{54E1B417-9BFE-45F9-978D-F102982E74C9}">
          <p14:sldIdLst>
            <p14:sldId id="259"/>
            <p14:sldId id="261"/>
            <p14:sldId id="272"/>
            <p14:sldId id="273"/>
            <p14:sldId id="275"/>
            <p14:sldId id="49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601"/>
          </p14:sldIdLst>
        </p14:section>
        <p14:section name="Functional Programming" id="{E52E29F4-E3E4-4E2F-B29E-63E1466C4ABB}">
          <p14:sldIdLst>
            <p14:sldId id="495"/>
            <p14:sldId id="308"/>
            <p14:sldId id="260"/>
            <p14:sldId id="496"/>
            <p14:sldId id="497"/>
            <p14:sldId id="498"/>
            <p14:sldId id="264"/>
            <p14:sldId id="291"/>
            <p14:sldId id="290"/>
            <p14:sldId id="293"/>
          </p14:sldIdLst>
        </p14:section>
        <p14:section name="Closure" id="{B602E805-62E2-4BC0-BBEA-D956E8871A53}">
          <p14:sldIdLst>
            <p14:sldId id="499"/>
            <p14:sldId id="500"/>
            <p14:sldId id="501"/>
            <p14:sldId id="502"/>
            <p14:sldId id="503"/>
            <p14:sldId id="515"/>
            <p14:sldId id="271"/>
          </p14:sldIdLst>
        </p14:section>
        <p14:section name="Function Decoration" id="{D8EF6DB8-6174-45D5-8E16-00334AEDB757}">
          <p14:sldIdLst>
            <p14:sldId id="265"/>
            <p14:sldId id="268"/>
            <p14:sldId id="595"/>
            <p14:sldId id="556"/>
            <p14:sldId id="266"/>
            <p14:sldId id="600"/>
            <p14:sldId id="269"/>
          </p14:sldIdLst>
        </p14:section>
        <p14:section name="Conclusion" id="{E19D07F1-86E2-47E9-B2AB-7ADC4F89DC12}">
          <p14:sldIdLst>
            <p14:sldId id="50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00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476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0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517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482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1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644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89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161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75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338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0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580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5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5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2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29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08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62338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99" y="1175260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Context, First-Class Functions</a:t>
            </a:r>
            <a:r>
              <a:rPr lang="bg-BG" b="1" dirty="0"/>
              <a:t>,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Referential Transparency, Currying, IIFE, Closure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>
            <a:normAutofit/>
          </a:bodyPr>
          <a:lstStyle/>
          <a:p>
            <a:r>
              <a:rPr lang="en-US" dirty="0"/>
              <a:t>Advanced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31E2-4263-4512-94EB-12165A0DA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9" y="2774378"/>
            <a:ext cx="2102422" cy="2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F13C6-C732-4893-B2F4-A75A694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1567" y="1777930"/>
            <a:ext cx="10934845" cy="35410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firstPerson</a:t>
            </a:r>
            <a:r>
              <a:rPr lang="en-US" sz="2400" dirty="0">
                <a:solidFill>
                  <a:schemeClr val="tx1"/>
                </a:solidFill>
              </a:rPr>
              <a:t> = { name: "Peter", profession: "Fisherman" };</a:t>
            </a:r>
            <a:endParaRPr lang="en-US" b="0" dirty="0">
              <a:solidFill>
                <a:srgbClr val="267F99"/>
              </a:solidFill>
            </a:endParaRP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sharePersonalInfo.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firstPerson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'biking'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 err="1">
                <a:solidFill>
                  <a:schemeClr val="bg1"/>
                </a:solidFill>
              </a:rPr>
              <a:t>swimming'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chemeClr val="bg1"/>
                </a:solidFill>
              </a:rPr>
              <a:t>'football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my name is Peter.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I'm a Fisherman.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My hobbies are: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biking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swimming</a:t>
            </a:r>
          </a:p>
          <a:p>
            <a:pPr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--- football</a:t>
            </a:r>
          </a:p>
        </p:txBody>
      </p:sp>
    </p:spTree>
    <p:extLst>
      <p:ext uri="{BB962C8B-B14F-4D97-AF65-F5344CB8AC3E}">
        <p14:creationId xmlns:p14="http://schemas.microsoft.com/office/powerpoint/2010/main" val="232254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/>
              <a:t>Calls a function with a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  <a:r>
              <a:rPr lang="en-US" dirty="0"/>
              <a:t> provided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/>
              <a:t> accepts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arguments, while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 </a:t>
            </a:r>
            <a:r>
              <a:rPr lang="en-US" dirty="0"/>
              <a:t>accepts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</a:p>
          <a:p>
            <a:pPr latinLnBrk="0"/>
            <a:r>
              <a:rPr lang="en-US" dirty="0"/>
              <a:t>If the first argument is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a similar outcome can be achieved using the array </a:t>
            </a:r>
            <a:r>
              <a:rPr lang="en-US" b="1" dirty="0">
                <a:solidFill>
                  <a:schemeClr val="bg1"/>
                </a:solidFill>
              </a:rPr>
              <a:t>spread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Apply</a:t>
            </a:r>
          </a:p>
        </p:txBody>
      </p:sp>
    </p:spTree>
    <p:extLst>
      <p:ext uri="{BB962C8B-B14F-4D97-AF65-F5344CB8AC3E}">
        <p14:creationId xmlns:p14="http://schemas.microsoft.com/office/powerpoint/2010/main" val="12222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D141-DB92-419B-A1B6-EC66E2A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Apply()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1559" y="1339606"/>
            <a:ext cx="9922606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firstPerson = {</a:t>
            </a:r>
          </a:p>
          <a:p>
            <a:r>
              <a:rPr lang="en-US" dirty="0">
                <a:solidFill>
                  <a:schemeClr val="tx1"/>
                </a:solidFill>
              </a:rPr>
              <a:t>  name: "Peter", </a:t>
            </a:r>
          </a:p>
          <a:p>
            <a:r>
              <a:rPr lang="en-US" dirty="0">
                <a:solidFill>
                  <a:schemeClr val="tx1"/>
                </a:solidFill>
              </a:rPr>
              <a:t>  prof: "Fisherman", </a:t>
            </a:r>
          </a:p>
          <a:p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shareInfo</a:t>
            </a:r>
            <a:r>
              <a:rPr lang="en-US" dirty="0">
                <a:solidFill>
                  <a:schemeClr val="tx1"/>
                </a:solidFill>
              </a:rPr>
              <a:t>: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console.log(`${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} works as a ${</a:t>
            </a:r>
            <a:r>
              <a:rPr lang="en-US" dirty="0" err="1">
                <a:solidFill>
                  <a:schemeClr val="bg1"/>
                </a:solidFill>
              </a:rPr>
              <a:t>this.prof</a:t>
            </a:r>
            <a:r>
              <a:rPr lang="en-US" dirty="0">
                <a:solidFill>
                  <a:schemeClr val="tx1"/>
                </a:solidFill>
              </a:rPr>
              <a:t>}`);</a:t>
            </a:r>
          </a:p>
          <a:p>
            <a:r>
              <a:rPr lang="en-US" dirty="0">
                <a:solidFill>
                  <a:schemeClr val="tx1"/>
                </a:solidFill>
              </a:rPr>
              <a:t>  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r>
              <a:rPr lang="en-US" dirty="0">
                <a:solidFill>
                  <a:schemeClr val="tx1"/>
                </a:solidFill>
              </a:rPr>
              <a:t>const secondPerson = { name: "George", prof: "Manager" };</a:t>
            </a:r>
          </a:p>
          <a:p>
            <a:r>
              <a:rPr lang="en-US" dirty="0" err="1">
                <a:solidFill>
                  <a:schemeClr val="tx1"/>
                </a:solidFill>
              </a:rPr>
              <a:t>firstPerson.shareInfo</a:t>
            </a:r>
            <a:r>
              <a:rPr lang="en-US" dirty="0" err="1">
                <a:solidFill>
                  <a:schemeClr val="bg1"/>
                </a:solidFill>
              </a:rPr>
              <a:t>.apply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secondPerson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George works as a Manager</a:t>
            </a:r>
          </a:p>
        </p:txBody>
      </p:sp>
    </p:spTree>
    <p:extLst>
      <p:ext uri="{BB962C8B-B14F-4D97-AF65-F5344CB8AC3E}">
        <p14:creationId xmlns:p14="http://schemas.microsoft.com/office/powerpoint/2010/main" val="2125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method creates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</a:p>
          <a:p>
            <a:pPr latinLnBrk="0"/>
            <a:r>
              <a:rPr lang="en-US" dirty="0"/>
              <a:t>Has its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keyword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value, with a given sequence of arguments preceding any provided when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is called</a:t>
            </a:r>
          </a:p>
          <a:p>
            <a:pPr latinLnBrk="0"/>
            <a:r>
              <a:rPr lang="en-US" dirty="0"/>
              <a:t>Calling the bound function generally results in the </a:t>
            </a:r>
            <a:r>
              <a:rPr lang="en-US" b="1" dirty="0">
                <a:solidFill>
                  <a:schemeClr val="bg1"/>
                </a:solidFill>
              </a:rPr>
              <a:t>execution</a:t>
            </a:r>
            <a:r>
              <a:rPr lang="en-US" dirty="0"/>
              <a:t> of its </a:t>
            </a:r>
            <a:r>
              <a:rPr lang="en-US" b="1" dirty="0">
                <a:solidFill>
                  <a:schemeClr val="bg1"/>
                </a:solidFill>
              </a:rPr>
              <a:t>wrapped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Bind</a:t>
            </a:r>
          </a:p>
        </p:txBody>
      </p:sp>
    </p:spTree>
    <p:extLst>
      <p:ext uri="{BB962C8B-B14F-4D97-AF65-F5344CB8AC3E}">
        <p14:creationId xmlns:p14="http://schemas.microsoft.com/office/powerpoint/2010/main" val="398773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 –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31500" y="1508547"/>
            <a:ext cx="813160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/>
            <a:r>
              <a:rPr lang="en-US" dirty="0">
                <a:solidFill>
                  <a:schemeClr val="tx1"/>
                </a:solidFill>
              </a:rPr>
              <a:t>const x = 42;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const module = {x , </a:t>
            </a:r>
            <a:r>
              <a:rPr lang="en-US" dirty="0" err="1">
                <a:solidFill>
                  <a:schemeClr val="tx1"/>
                </a:solidFill>
              </a:rPr>
              <a:t>getX</a:t>
            </a:r>
            <a:r>
              <a:rPr lang="en-US" dirty="0">
                <a:solidFill>
                  <a:schemeClr val="tx1"/>
                </a:solidFill>
              </a:rPr>
              <a:t> };</a:t>
            </a: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tx1"/>
                </a:solidFill>
              </a:rPr>
              <a:t>module.getX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unboundGetX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undefined</a:t>
            </a:r>
            <a:endParaRPr lang="en-US" dirty="0">
              <a:solidFill>
                <a:schemeClr val="tx1"/>
              </a:solidFill>
            </a:endParaRPr>
          </a:p>
          <a:p>
            <a:pPr latinLnBrk="0"/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unboundGetX.bind</a:t>
            </a:r>
            <a:r>
              <a:rPr lang="en-US" dirty="0">
                <a:solidFill>
                  <a:schemeClr val="bg1"/>
                </a:solidFill>
              </a:rPr>
              <a:t>(module)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atinLnBrk="0"/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boundGetX</a:t>
            </a:r>
            <a:r>
              <a:rPr lang="en-US" dirty="0">
                <a:solidFill>
                  <a:schemeClr val="tx1"/>
                </a:solidFill>
              </a:rPr>
              <a:t>()); </a:t>
            </a:r>
            <a:r>
              <a:rPr lang="en-US" i="1" dirty="0">
                <a:solidFill>
                  <a:schemeClr val="accent2"/>
                </a:solidFill>
              </a:rPr>
              <a:t>// 42</a:t>
            </a:r>
          </a:p>
        </p:txBody>
      </p:sp>
    </p:spTree>
    <p:extLst>
      <p:ext uri="{BB962C8B-B14F-4D97-AF65-F5344CB8AC3E}">
        <p14:creationId xmlns:p14="http://schemas.microsoft.com/office/powerpoint/2010/main" val="8316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The functions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to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60279" y="2546022"/>
            <a:ext cx="6345238" cy="163292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this.x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this.y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60708" y="4445001"/>
            <a:ext cx="63448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</a:t>
            </a:r>
            <a:r>
              <a:rPr lang="en-US" dirty="0" err="1">
                <a:solidFill>
                  <a:schemeClr val="bg1"/>
                </a:solidFill>
              </a:rPr>
              <a:t>vol</a:t>
            </a:r>
            <a:r>
              <a:rPr lang="en-US" dirty="0"/>
              <a:t>() {</a:t>
            </a:r>
          </a:p>
          <a:p>
            <a:r>
              <a:rPr lang="en-US" dirty="0"/>
              <a:t>  return 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 * </a:t>
            </a:r>
            <a:r>
              <a:rPr lang="en-US" dirty="0" err="1">
                <a:solidFill>
                  <a:schemeClr val="bg1"/>
                </a:solidFill>
              </a:rPr>
              <a:t>this.z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81" y="2494583"/>
            <a:ext cx="3631794" cy="36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en-US" dirty="0"/>
              <a:t> of  figures, which are defined by their coordinates (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z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provided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Area and Volume Calculator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24788" y="3204000"/>
            <a:ext cx="4852988" cy="267871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'[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{"x":"1","y":"2","z":"10"},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{"x":"7","y":"7","z":"10"},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{"x":"5","y":"2","z":"10"}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]'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591000" y="3204000"/>
            <a:ext cx="505653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</a:p>
          <a:p>
            <a:r>
              <a:rPr lang="en-US" dirty="0"/>
              <a:t>  { area: 2, volume: 20 },</a:t>
            </a:r>
          </a:p>
          <a:p>
            <a:r>
              <a:rPr lang="en-US" dirty="0"/>
              <a:t>  { area: 49, volume: 490 },</a:t>
            </a:r>
          </a:p>
          <a:p>
            <a:r>
              <a:rPr lang="en-US" dirty="0"/>
              <a:t>  { area: 10, volume: 100 }</a:t>
            </a:r>
          </a:p>
          <a:p>
            <a:r>
              <a:rPr lang="en-US" dirty="0"/>
              <a:t>]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534892" y="4304195"/>
            <a:ext cx="798991" cy="47832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2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1000" y="1359000"/>
            <a:ext cx="8290598" cy="4770318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function solve(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input)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let objects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JSON.parse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(input);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function calc(obj) {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area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let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Math.abs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</a:rPr>
              <a:t>vol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.call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(obj));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return { area: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areaObj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, volume: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volumeObj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}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return </a:t>
            </a:r>
            <a:r>
              <a:rPr lang="en-US" sz="2398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objects.map</a:t>
            </a: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(calc);</a:t>
            </a: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2398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Area and Volume Calculator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047" y="3636848"/>
            <a:ext cx="2760777" cy="2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FA386-9048-4A8D-83C2-A6BD148B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A9683E-BC34-485A-8E99-59433BC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Methods as Browser 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276AF-9B32-4619-933C-8077E691C356}"/>
              </a:ext>
            </a:extLst>
          </p:cNvPr>
          <p:cNvSpPr txBox="1"/>
          <p:nvPr/>
        </p:nvSpPr>
        <p:spPr>
          <a:xfrm>
            <a:off x="561000" y="1453990"/>
            <a:ext cx="9135000" cy="45850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person =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name: "Peter",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alert(`${this.name} says hello!`);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(person);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person.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documet.getElementById('callBtn')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.addEventListener('click',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boundRespond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285BA-7A0B-45CC-A088-E4DB403A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700" y="1629000"/>
            <a:ext cx="5067300" cy="84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D427D33B-7513-4693-9D3A-9F7EB6A16F23}"/>
              </a:ext>
            </a:extLst>
          </p:cNvPr>
          <p:cNvSpPr/>
          <p:nvPr/>
        </p:nvSpPr>
        <p:spPr bwMode="auto">
          <a:xfrm>
            <a:off x="9114837" y="3538514"/>
            <a:ext cx="2222897" cy="847725"/>
          </a:xfrm>
          <a:prstGeom prst="wedgeRoundRectCallout">
            <a:avLst>
              <a:gd name="adj1" fmla="val -53732"/>
              <a:gd name="adj2" fmla="val 93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Unwanted result</a:t>
            </a:r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91A4D5D9-7235-415F-9F1C-225462B1D5EA}"/>
              </a:ext>
            </a:extLst>
          </p:cNvPr>
          <p:cNvSpPr/>
          <p:nvPr/>
        </p:nvSpPr>
        <p:spPr bwMode="auto">
          <a:xfrm>
            <a:off x="9114837" y="5024165"/>
            <a:ext cx="2222897" cy="847725"/>
          </a:xfrm>
          <a:prstGeom prst="wedgeRoundRectCallout">
            <a:avLst>
              <a:gd name="adj1" fmla="val -65314"/>
              <a:gd name="adj2" fmla="val 38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as intended</a:t>
            </a:r>
          </a:p>
        </p:txBody>
      </p:sp>
    </p:spTree>
    <p:extLst>
      <p:ext uri="{BB962C8B-B14F-4D97-AF65-F5344CB8AC3E}">
        <p14:creationId xmlns:p14="http://schemas.microsoft.com/office/powerpoint/2010/main" val="33408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4650689" y="1531257"/>
            <a:ext cx="2890621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alpha val="95000"/>
                  </a:schemeClr>
                </a:solidFill>
                <a:latin typeface="Harlow Solid Italic" pitchFamily="82" charset="0"/>
              </a:rPr>
              <a:t>f(x)</a:t>
            </a:r>
            <a:endParaRPr lang="bg-BG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2">
                  <a:alpha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First</a:t>
            </a:r>
            <a:r>
              <a:rPr lang="bg-BG" dirty="0"/>
              <a:t> </a:t>
            </a:r>
            <a:r>
              <a:rPr lang="en-US" dirty="0"/>
              <a:t>Class, Higher-Order, Pure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0348" y="324433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87564" y="13067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Functional Programming in JS</a:t>
            </a:r>
          </a:p>
          <a:p>
            <a:r>
              <a:rPr lang="en-US" dirty="0"/>
              <a:t>Closure</a:t>
            </a:r>
          </a:p>
          <a:p>
            <a:r>
              <a:rPr lang="en-US" dirty="0"/>
              <a:t>Function Decoration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 are treated like any other variable</a:t>
            </a:r>
          </a:p>
          <a:p>
            <a:r>
              <a:rPr lang="en-US" sz="3200" dirty="0"/>
              <a:t>Passed as an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Returned</a:t>
            </a:r>
            <a:r>
              <a:rPr lang="en-US" sz="3200" b="1" dirty="0"/>
              <a:t> </a:t>
            </a:r>
            <a:r>
              <a:rPr lang="en-US" sz="3200" dirty="0"/>
              <a:t>by another function</a:t>
            </a:r>
            <a:endParaRPr lang="bg-BG" sz="3200" dirty="0"/>
          </a:p>
          <a:p>
            <a:r>
              <a:rPr lang="en-US" sz="3200" dirty="0"/>
              <a:t>Assigned as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96000" y="4059000"/>
            <a:ext cx="9135000" cy="215112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bg-BG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The term "first-class" means that something is just a value. A first-class function is one that can go anywhere that any other value can go - there are few to no restrictions.</a:t>
            </a:r>
          </a:p>
          <a:p>
            <a:pPr algn="r"/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Fogus</a:t>
            </a:r>
            <a:r>
              <a:rPr lang="en-US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Functional </a:t>
            </a:r>
            <a:r>
              <a:rPr lang="en-US" sz="28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bg-BG" sz="28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passed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another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9343" y="1957451"/>
            <a:ext cx="8271656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"Hello, 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639343" y="3528664"/>
            <a:ext cx="8271657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 greeting(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tx1"/>
                </a:solidFill>
              </a:rPr>
              <a:t>, name)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helloMessage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 + 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   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639343" y="5172483"/>
            <a:ext cx="8271657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console.log(greeting(</a:t>
            </a:r>
            <a:r>
              <a:rPr lang="en-US" dirty="0" err="1">
                <a:solidFill>
                  <a:schemeClr val="bg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, "JavaScript!"));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 Hello, JavaScript!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by another function</a:t>
            </a:r>
          </a:p>
          <a:p>
            <a:pPr lvl="1"/>
            <a:r>
              <a:rPr lang="en-US" dirty="0"/>
              <a:t>We can do that, because we treated functions in JavaScript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First-Class Functions 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11000" y="3294000"/>
            <a:ext cx="5791622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sayHello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    console.log('Hello!');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0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Can be assigned as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to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First-Class Functions 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76000" y="2035283"/>
            <a:ext cx="594000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write = </a:t>
            </a:r>
            <a:r>
              <a:rPr lang="en-US" sz="2400" dirty="0">
                <a:solidFill>
                  <a:schemeClr val="bg1"/>
                </a:solidFill>
              </a:rPr>
              <a:t>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return "Hello, world!";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001" y="3970283"/>
            <a:ext cx="5940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console.log(write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// Hello, world!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5648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/>
              <a:t>Take other </a:t>
            </a:r>
            <a:r>
              <a:rPr lang="en-US" sz="3400" b="1">
                <a:solidFill>
                  <a:schemeClr val="bg1"/>
                </a:solidFill>
              </a:rPr>
              <a:t>functions </a:t>
            </a:r>
            <a:r>
              <a:rPr lang="en-US" sz="3400"/>
              <a:t>as an </a:t>
            </a:r>
            <a:r>
              <a:rPr lang="en-US" sz="3400" b="1">
                <a:solidFill>
                  <a:schemeClr val="bg1"/>
                </a:solidFill>
              </a:rPr>
              <a:t>argument </a:t>
            </a:r>
            <a:r>
              <a:rPr lang="en-US" sz="3400"/>
              <a:t>or </a:t>
            </a:r>
            <a:r>
              <a:rPr lang="en-US" sz="3400" b="1">
                <a:solidFill>
                  <a:schemeClr val="bg1"/>
                </a:solidFill>
              </a:rPr>
              <a:t>return a </a:t>
            </a:r>
            <a:br>
              <a:rPr lang="en-US" sz="3400" b="1">
                <a:solidFill>
                  <a:schemeClr val="bg1"/>
                </a:solidFill>
              </a:rPr>
            </a:br>
            <a:r>
              <a:rPr lang="en-US" sz="3400" b="1">
                <a:solidFill>
                  <a:schemeClr val="bg1"/>
                </a:solidFill>
              </a:rPr>
              <a:t>function </a:t>
            </a:r>
            <a:r>
              <a:rPr lang="en-US" sz="3400"/>
              <a:t>as a result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93994" y="4902483"/>
            <a:ext cx="7154094" cy="956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myFunc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</a:rPr>
              <a:t>myFunc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i="1" dirty="0">
                <a:solidFill>
                  <a:schemeClr val="accent2"/>
                </a:solidFill>
              </a:rPr>
              <a:t>// Hello!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93994" y="2519657"/>
            <a:ext cx="7154094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</a:t>
            </a:r>
            <a:r>
              <a:rPr lang="en-US" sz="2400" dirty="0" err="1">
                <a:solidFill>
                  <a:schemeClr val="tx1"/>
                </a:solidFill>
              </a:rPr>
              <a:t>sayHello</a:t>
            </a:r>
            <a:r>
              <a:rPr lang="en-US" sz="2400" dirty="0">
                <a:solidFill>
                  <a:schemeClr val="tx1"/>
                </a:solidFill>
              </a:rPr>
              <a:t> =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   console.log("Hello!");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bg-BG" sz="2400" i="1" dirty="0">
                <a:solidFill>
                  <a:schemeClr val="tx1"/>
                </a:solidFill>
                <a:sym typeface="Wingdings" pitchFamily="2" charset="2"/>
              </a:rPr>
              <a:t>		  </a:t>
            </a:r>
            <a:endParaRPr lang="en-US" sz="24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22858" cy="5276048"/>
          </a:xfrm>
        </p:spPr>
        <p:txBody>
          <a:bodyPr/>
          <a:lstStyle/>
          <a:p>
            <a:r>
              <a:rPr lang="en-US" dirty="0"/>
              <a:t>Any function that returns a </a:t>
            </a: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/>
              <a:t> on evaluation of the </a:t>
            </a:r>
            <a:r>
              <a:rPr lang="en-US" b="1" dirty="0">
                <a:solidFill>
                  <a:schemeClr val="bg1"/>
                </a:solidFill>
              </a:rPr>
              <a:t>truth</a:t>
            </a:r>
            <a:r>
              <a:rPr lang="en-US" dirty="0"/>
              <a:t> of an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/>
              <a:t> </a:t>
            </a:r>
          </a:p>
          <a:p>
            <a:r>
              <a:rPr lang="en-US" dirty="0"/>
              <a:t>Predicates are often found in the form of </a:t>
            </a:r>
            <a:r>
              <a:rPr lang="en-US" b="1" dirty="0">
                <a:solidFill>
                  <a:schemeClr val="bg1"/>
                </a:solidFill>
              </a:rPr>
              <a:t>callbacks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18203" y="3343267"/>
            <a:ext cx="7221325" cy="314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found = array1.find(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bg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(element)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element &gt; 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//True or false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console.log(found); </a:t>
            </a:r>
            <a:r>
              <a:rPr lang="en-US" i="1" dirty="0">
                <a:solidFill>
                  <a:schemeClr val="accent2"/>
                </a:solidFill>
              </a:rPr>
              <a:t>//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650224" y="3759168"/>
            <a:ext cx="2578608" cy="585216"/>
          </a:xfrm>
          <a:prstGeom prst="wedgeRoundRectCallout">
            <a:avLst>
              <a:gd name="adj1" fmla="val -74025"/>
              <a:gd name="adj2" fmla="val -48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418875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1" y="1108911"/>
            <a:ext cx="10129234" cy="5546589"/>
          </a:xfrm>
        </p:spPr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filter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latin typeface="Consolas" panose="020B0609020204030204" pitchFamily="49" charset="0"/>
              </a:rPr>
              <a:t>Array.prototype.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Higher Order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6001" y="3343267"/>
            <a:ext cx="952702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users = [ { name: 'Tim', age: 25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'Sam', age: 30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{ name: 'Bill', age: 20 } 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(user) =&gt; user.name;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usernames =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users.map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getName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console.log(usernames)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[“Tim", "Sam", "Bill"]</a:t>
            </a:r>
            <a:r>
              <a:rPr lang="bg-BG" sz="2400" i="1" dirty="0">
                <a:solidFill>
                  <a:schemeClr val="accent2"/>
                </a:solidFill>
                <a:sym typeface="Wingdings" pitchFamily="2" charset="2"/>
              </a:rPr>
              <a:t>	  </a:t>
            </a:r>
            <a:endParaRPr lang="en-US" sz="2400" i="1" dirty="0">
              <a:solidFill>
                <a:schemeClr val="accent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959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same result </a:t>
            </a:r>
            <a:r>
              <a:rPr lang="en-US" dirty="0"/>
              <a:t>given </a:t>
            </a:r>
            <a:r>
              <a:rPr lang="en-US" b="1" dirty="0">
                <a:solidFill>
                  <a:schemeClr val="bg1"/>
                </a:solidFill>
              </a:rPr>
              <a:t>same parameters</a:t>
            </a:r>
            <a:r>
              <a:rPr lang="en-US" dirty="0"/>
              <a:t> </a:t>
            </a:r>
          </a:p>
          <a:p>
            <a:r>
              <a:rPr lang="en-US" dirty="0"/>
              <a:t>Execution is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of the state of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76000" y="2844000"/>
            <a:ext cx="7221325" cy="3110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impure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number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const</a:t>
            </a:r>
            <a:r>
              <a:rPr lang="en-US" dirty="0">
                <a:solidFill>
                  <a:schemeClr val="tx1"/>
                </a:solidFill>
              </a:rPr>
              <a:t> increment = () =&gt; number +=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increment(); </a:t>
            </a:r>
            <a:r>
              <a:rPr lang="en-US" dirty="0">
                <a:solidFill>
                  <a:schemeClr val="accent2"/>
                </a:solidFill>
              </a:rPr>
              <a:t>// 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pure function: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  <a:sym typeface="Wingdings" pitchFamily="2" charset="2"/>
              </a:rPr>
              <a:t>const</a:t>
            </a: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 increment = n =&gt; n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  <a:sym typeface="Wingdings" pitchFamily="2" charset="2"/>
              </a:rPr>
              <a:t>increment(1); </a:t>
            </a:r>
            <a:r>
              <a:rPr lang="en-US" sz="2200" i="1" dirty="0">
                <a:solidFill>
                  <a:schemeClr val="accent2"/>
                </a:solidFill>
                <a:sym typeface="Wingdings" pitchFamily="2" charset="2"/>
              </a:rPr>
              <a:t>// 2</a:t>
            </a:r>
            <a:r>
              <a:rPr lang="bg-BG" sz="2200" i="1" dirty="0">
                <a:solidFill>
                  <a:schemeClr val="tx1"/>
                </a:solidFill>
                <a:sym typeface="Wingdings" pitchFamily="2" charset="2"/>
              </a:rPr>
              <a:t>	  </a:t>
            </a:r>
            <a:endParaRPr lang="en-US" sz="2200" i="1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18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 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that can be </a:t>
            </a:r>
            <a:r>
              <a:rPr lang="en-US" b="1">
                <a:solidFill>
                  <a:schemeClr val="bg1"/>
                </a:solidFill>
              </a:rPr>
              <a:t>replaced</a:t>
            </a:r>
            <a:r>
              <a:rPr lang="en-US"/>
              <a:t> with its corresponding </a:t>
            </a:r>
            <a:r>
              <a:rPr lang="en-US" b="1">
                <a:solidFill>
                  <a:schemeClr val="bg1"/>
                </a:solidFill>
              </a:rPr>
              <a:t>value</a:t>
            </a:r>
            <a:r>
              <a:rPr lang="en-US"/>
              <a:t> without </a:t>
            </a:r>
            <a:r>
              <a:rPr lang="en-US" b="1">
                <a:solidFill>
                  <a:schemeClr val="bg1"/>
                </a:solidFill>
              </a:rPr>
              <a:t>changing</a:t>
            </a:r>
            <a:r>
              <a:rPr lang="en-US"/>
              <a:t> the program's behavior</a:t>
            </a:r>
          </a:p>
          <a:p>
            <a:r>
              <a:rPr lang="en-US"/>
              <a:t>Expression is </a:t>
            </a:r>
            <a:r>
              <a:rPr lang="en-US" b="1">
                <a:solidFill>
                  <a:schemeClr val="bg1"/>
                </a:solidFill>
              </a:rPr>
              <a:t>pure </a:t>
            </a:r>
            <a:r>
              <a:rPr lang="en-US"/>
              <a:t>and its evaluation must have no </a:t>
            </a:r>
            <a:r>
              <a:rPr lang="en-US" b="1">
                <a:solidFill>
                  <a:schemeClr val="bg1"/>
                </a:solidFill>
              </a:rPr>
              <a:t>side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Referential Transparency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56173" y="4329000"/>
            <a:ext cx="7586570" cy="1694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add(a, b) { return a + b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(a, b) { return a * b};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x = add(2, </a:t>
            </a:r>
            <a:r>
              <a:rPr lang="en-US" dirty="0" err="1">
                <a:solidFill>
                  <a:schemeClr val="tx1"/>
                </a:solidFill>
              </a:rPr>
              <a:t>mult</a:t>
            </a:r>
            <a:r>
              <a:rPr lang="en-US" dirty="0">
                <a:solidFill>
                  <a:schemeClr val="tx1"/>
                </a:solidFill>
              </a:rPr>
              <a:t>(3, 4));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mult</a:t>
            </a:r>
            <a:r>
              <a:rPr lang="en-US" i="1" dirty="0">
                <a:solidFill>
                  <a:schemeClr val="accent2"/>
                </a:solidFill>
              </a:rPr>
              <a:t>(3, 4)) can be replaced with 12</a:t>
            </a:r>
          </a:p>
        </p:txBody>
      </p:sp>
    </p:spTree>
    <p:extLst>
      <p:ext uri="{BB962C8B-B14F-4D97-AF65-F5344CB8AC3E}">
        <p14:creationId xmlns:p14="http://schemas.microsoft.com/office/powerpoint/2010/main" val="1452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8" y="1325614"/>
            <a:ext cx="2586030" cy="258603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8F13B0-7EB7-4753-B72E-0D82DD5E99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 State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29584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most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 in JavaScript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scope</a:t>
            </a:r>
            <a:r>
              <a:rPr lang="en-US" dirty="0"/>
              <a:t> of an inner function </a:t>
            </a:r>
            <a:r>
              <a:rPr lang="en-US" b="1" dirty="0">
                <a:solidFill>
                  <a:schemeClr val="accent1"/>
                </a:solidFill>
              </a:rPr>
              <a:t>includes</a:t>
            </a:r>
            <a:r>
              <a:rPr lang="en-US" dirty="0"/>
              <a:t> the scope</a:t>
            </a:r>
            <a:br>
              <a:rPr lang="en-US" dirty="0"/>
            </a:br>
            <a:r>
              <a:rPr lang="en-US" dirty="0"/>
              <a:t>of the outer function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inner</a:t>
            </a:r>
            <a:r>
              <a:rPr lang="en-US" dirty="0"/>
              <a:t> function retains </a:t>
            </a:r>
            <a:r>
              <a:rPr lang="en-US" b="1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being used from the </a:t>
            </a:r>
            <a:r>
              <a:rPr lang="en-US" b="1" dirty="0">
                <a:solidFill>
                  <a:schemeClr val="accent1"/>
                </a:solidFill>
              </a:rPr>
              <a:t>outer</a:t>
            </a:r>
            <a:r>
              <a:rPr lang="en-US" dirty="0"/>
              <a:t> function scope even after the parent function has </a:t>
            </a:r>
            <a:r>
              <a:rPr lang="en-US" b="1" dirty="0">
                <a:solidFill>
                  <a:schemeClr val="accent1"/>
                </a:solidFill>
              </a:rPr>
              <a:t>returned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16226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37807" indent="-571500"/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is preserved in the outer function (</a:t>
            </a:r>
            <a:r>
              <a:rPr lang="en-US" sz="3600" b="1" dirty="0">
                <a:solidFill>
                  <a:schemeClr val="bg1"/>
                </a:solidFill>
              </a:rPr>
              <a:t>closure</a:t>
            </a:r>
            <a:r>
              <a:rPr lang="en-US" sz="3600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Returning Functions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72048" y="2205207"/>
            <a:ext cx="6633952" cy="2798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f = 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let counter = 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return function 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console.log(++counter);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})()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06000" y="2201465"/>
            <a:ext cx="2309455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f(); </a:t>
            </a:r>
            <a:r>
              <a:rPr lang="en-US" i="1" dirty="0">
                <a:solidFill>
                  <a:schemeClr val="accent2"/>
                </a:solidFill>
              </a:rPr>
              <a:t>// 7</a:t>
            </a:r>
          </a:p>
        </p:txBody>
      </p:sp>
    </p:spTree>
    <p:extLst>
      <p:ext uri="{BB962C8B-B14F-4D97-AF65-F5344CB8AC3E}">
        <p14:creationId xmlns:p14="http://schemas.microsoft.com/office/powerpoint/2010/main" val="8662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Keeps a string </a:t>
            </a:r>
            <a:r>
              <a:rPr lang="en-US" sz="3200" b="1" dirty="0">
                <a:solidFill>
                  <a:schemeClr val="bg1"/>
                </a:solidFill>
              </a:rPr>
              <a:t>inside its scope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Can execute different </a:t>
            </a:r>
            <a:r>
              <a:rPr lang="en-US" sz="3200" b="1" dirty="0">
                <a:solidFill>
                  <a:schemeClr val="bg1"/>
                </a:solidFill>
              </a:rPr>
              <a:t>commands</a:t>
            </a:r>
            <a:r>
              <a:rPr lang="en-US" sz="3200" dirty="0"/>
              <a:t> that modify a string: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sz="3000" dirty="0"/>
              <a:t> - add </a:t>
            </a:r>
            <a:r>
              <a:rPr lang="en-US" sz="3000" b="1" dirty="0">
                <a:solidFill>
                  <a:schemeClr val="bg1"/>
                </a:solidFill>
              </a:rPr>
              <a:t>str</a:t>
            </a:r>
            <a:r>
              <a:rPr lang="en-US" sz="3000" dirty="0"/>
              <a:t> to the end of the internal string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removeStart()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remove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removeEnd()</a:t>
            </a:r>
            <a:r>
              <a:rPr lang="en-US" sz="3000" dirty="0"/>
              <a:t> - remove the </a:t>
            </a:r>
            <a:r>
              <a:rPr lang="en-US" sz="3000" b="1" dirty="0">
                <a:solidFill>
                  <a:schemeClr val="bg1"/>
                </a:solidFill>
              </a:rPr>
              <a:t>last n</a:t>
            </a:r>
            <a:r>
              <a:rPr lang="en-US" sz="3000" dirty="0"/>
              <a:t> characters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000" dirty="0"/>
              <a:t> - print the stored string</a:t>
            </a:r>
            <a:br>
              <a:rPr lang="en-US" sz="2800" dirty="0"/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Command Processor</a:t>
            </a:r>
          </a:p>
        </p:txBody>
      </p:sp>
    </p:spTree>
    <p:extLst>
      <p:ext uri="{BB962C8B-B14F-4D97-AF65-F5344CB8AC3E}">
        <p14:creationId xmlns:p14="http://schemas.microsoft.com/office/powerpoint/2010/main" val="13793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669C1-3265-4707-B239-ADAEE52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Command Processor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1F033AD-B602-4A58-AF65-54BA0BFE5FA6}"/>
              </a:ext>
            </a:extLst>
          </p:cNvPr>
          <p:cNvSpPr txBox="1">
            <a:spLocks/>
          </p:cNvSpPr>
          <p:nvPr/>
        </p:nvSpPr>
        <p:spPr>
          <a:xfrm>
            <a:off x="1278587" y="1663125"/>
            <a:ext cx="9634827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function solution()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let str = 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append: (s) =&gt; str += s,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removeStart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removeEnd</a:t>
            </a:r>
            <a:r>
              <a:rPr lang="en-US" sz="2000" dirty="0">
                <a:solidFill>
                  <a:schemeClr val="tx1"/>
                </a:solidFill>
              </a:rPr>
              <a:t>: (n) =&gt; str = </a:t>
            </a:r>
            <a:r>
              <a:rPr lang="en-US" sz="2000" dirty="0" err="1">
                <a:solidFill>
                  <a:schemeClr val="tx1"/>
                </a:solidFill>
              </a:rPr>
              <a:t>str.substring</a:t>
            </a:r>
            <a:r>
              <a:rPr lang="en-US" sz="2000" dirty="0">
                <a:solidFill>
                  <a:schemeClr val="tx1"/>
                </a:solidFill>
              </a:rPr>
              <a:t>(0, </a:t>
            </a:r>
            <a:r>
              <a:rPr lang="en-US" sz="2000" dirty="0" err="1">
                <a:solidFill>
                  <a:schemeClr val="tx1"/>
                </a:solidFill>
              </a:rPr>
              <a:t>str.length</a:t>
            </a:r>
            <a:r>
              <a:rPr lang="en-US" sz="2000" dirty="0">
                <a:solidFill>
                  <a:schemeClr val="tx1"/>
                </a:solidFill>
              </a:rPr>
              <a:t> - n),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print: () =&gt; console.log(str)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			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problems </a:t>
            </a:r>
            <a:r>
              <a:rPr lang="en-US" b="1" dirty="0"/>
              <a:t>Sections</a:t>
            </a:r>
            <a:r>
              <a:rPr lang="en-US" dirty="0"/>
              <a:t>, </a:t>
            </a:r>
            <a:r>
              <a:rPr lang="en-US" b="1" dirty="0"/>
              <a:t>Locked Profile </a:t>
            </a:r>
            <a:r>
              <a:rPr lang="en-US" dirty="0"/>
              <a:t>and </a:t>
            </a:r>
            <a:r>
              <a:rPr lang="en-US" b="1" dirty="0"/>
              <a:t>Furniture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by using </a:t>
            </a:r>
            <a:r>
              <a:rPr lang="en-US" b="1" dirty="0">
                <a:solidFill>
                  <a:schemeClr val="bg1"/>
                </a:solidFill>
              </a:rPr>
              <a:t>closures</a:t>
            </a:r>
            <a:r>
              <a:rPr lang="en-US" dirty="0"/>
              <a:t> to store local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2912" lvl="1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Immediately-Invoked Function Expressions (IIFE)</a:t>
            </a:r>
            <a:endParaRPr lang="en-US" dirty="0"/>
          </a:p>
          <a:p>
            <a:pPr lvl="1"/>
            <a:r>
              <a:rPr lang="en-US" dirty="0"/>
              <a:t>Define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function expression</a:t>
            </a:r>
          </a:p>
          <a:p>
            <a:pPr lvl="1"/>
            <a:r>
              <a:rPr lang="en-US" dirty="0"/>
              <a:t>Invoke it </a:t>
            </a:r>
            <a:r>
              <a:rPr lang="en-US" b="1" dirty="0">
                <a:solidFill>
                  <a:schemeClr val="bg1"/>
                </a:solidFill>
              </a:rPr>
              <a:t>immediately</a:t>
            </a:r>
            <a:r>
              <a:rPr lang="en-US" dirty="0"/>
              <a:t> after declaration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IIFE?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5136" y="3024000"/>
            <a:ext cx="91405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(function () { </a:t>
            </a:r>
            <a:r>
              <a:rPr lang="en-US" sz="2200" dirty="0">
                <a:solidFill>
                  <a:schemeClr val="tx1"/>
                </a:solidFill>
              </a:rPr>
              <a:t>let name = "Peter"; </a:t>
            </a:r>
            <a:r>
              <a:rPr lang="en-US" sz="2200" dirty="0">
                <a:solidFill>
                  <a:schemeClr val="bg1"/>
                </a:solidFill>
              </a:rPr>
              <a:t>})();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Variable name is not accessible from the outside scope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console.log(name); </a:t>
            </a:r>
            <a:r>
              <a:rPr lang="en-US" sz="2200" i="1" dirty="0">
                <a:solidFill>
                  <a:schemeClr val="accent2"/>
                </a:solidFill>
              </a:rPr>
              <a:t>// </a:t>
            </a:r>
            <a:r>
              <a:rPr lang="en-US" sz="2200" i="1" dirty="0" err="1">
                <a:solidFill>
                  <a:schemeClr val="accent2"/>
                </a:solidFill>
              </a:rPr>
              <a:t>ReferenceError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136" y="4374000"/>
            <a:ext cx="9140556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result = 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tx1"/>
                </a:solidFill>
              </a:rPr>
              <a:t>function </a:t>
            </a:r>
            <a:r>
              <a:rPr lang="en-US" sz="2200" dirty="0">
                <a:solidFill>
                  <a:schemeClr val="bg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let name = "Peter";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return name;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})();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Immediately creates the output:</a:t>
            </a: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console.log(result); </a:t>
            </a:r>
            <a:r>
              <a:rPr lang="en-US" sz="2200" i="1" dirty="0">
                <a:solidFill>
                  <a:schemeClr val="accent2"/>
                </a:solidFill>
              </a:rPr>
              <a:t>// Peter</a:t>
            </a:r>
          </a:p>
        </p:txBody>
      </p:sp>
    </p:spTree>
    <p:extLst>
      <p:ext uri="{BB962C8B-B14F-4D97-AF65-F5344CB8AC3E}">
        <p14:creationId xmlns:p14="http://schemas.microsoft.com/office/powerpoint/2010/main" val="2294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12" y="1176527"/>
            <a:ext cx="2925775" cy="292577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B8920E4-284E-4B14-B929-EA629E541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Partial Application and Currying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 Decoration</a:t>
            </a:r>
          </a:p>
        </p:txBody>
      </p:sp>
    </p:spTree>
    <p:extLst>
      <p:ext uri="{BB962C8B-B14F-4D97-AF65-F5344CB8AC3E}">
        <p14:creationId xmlns:p14="http://schemas.microsoft.com/office/powerpoint/2010/main" val="395208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Set</a:t>
            </a:r>
            <a:r>
              <a:rPr lang="en-US" sz="3200" dirty="0"/>
              <a:t> some of the </a:t>
            </a:r>
            <a:r>
              <a:rPr lang="en-US" sz="3200" b="1" dirty="0">
                <a:solidFill>
                  <a:schemeClr val="bg1"/>
                </a:solidFill>
              </a:rPr>
              <a:t>arguments</a:t>
            </a:r>
            <a:r>
              <a:rPr lang="en-US" sz="3200" dirty="0"/>
              <a:t> of a function, </a:t>
            </a:r>
            <a:r>
              <a:rPr lang="en-US" sz="3200" b="1" dirty="0">
                <a:solidFill>
                  <a:schemeClr val="bg1"/>
                </a:solidFill>
              </a:rPr>
              <a:t>without executing </a:t>
            </a:r>
            <a:r>
              <a:rPr lang="en-US" sz="3200" dirty="0"/>
              <a:t>it</a:t>
            </a:r>
            <a:endParaRPr lang="bg-BG" sz="3200" dirty="0"/>
          </a:p>
          <a:p>
            <a:r>
              <a:rPr lang="en-US" sz="3200" dirty="0"/>
              <a:t>Pass the </a:t>
            </a:r>
            <a:r>
              <a:rPr lang="en-US" sz="3200" b="1" dirty="0">
                <a:solidFill>
                  <a:schemeClr val="bg1"/>
                </a:solidFill>
              </a:rPr>
              <a:t>remaining arguments </a:t>
            </a:r>
            <a:r>
              <a:rPr lang="en-US" sz="3200" dirty="0"/>
              <a:t>when a result is needed</a:t>
            </a:r>
          </a:p>
          <a:p>
            <a:pPr lvl="1"/>
            <a:r>
              <a:rPr lang="en-US" sz="3200" dirty="0"/>
              <a:t>The partially applied function can be </a:t>
            </a:r>
            <a:r>
              <a:rPr lang="en-US" sz="3200" b="1" dirty="0">
                <a:solidFill>
                  <a:schemeClr val="bg1"/>
                </a:solidFill>
              </a:rPr>
              <a:t>used multiple times</a:t>
            </a:r>
          </a:p>
          <a:p>
            <a:pPr lvl="1"/>
            <a:r>
              <a:rPr lang="en-US" dirty="0"/>
              <a:t>It will </a:t>
            </a:r>
            <a:r>
              <a:rPr lang="en-US" b="1" dirty="0">
                <a:solidFill>
                  <a:schemeClr val="bg1"/>
                </a:solidFill>
              </a:rPr>
              <a:t>retain</a:t>
            </a:r>
            <a:r>
              <a:rPr lang="en-US" dirty="0"/>
              <a:t> all fixed arguments, </a:t>
            </a:r>
            <a:r>
              <a:rPr lang="en-US" b="1" dirty="0">
                <a:solidFill>
                  <a:schemeClr val="bg1"/>
                </a:solidFill>
              </a:rPr>
              <a:t>regardless of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44048" y="4143438"/>
            <a:ext cx="393631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y) =&gt; x + y</a:t>
            </a:r>
          </a:p>
        </p:txBody>
      </p:sp>
      <p:sp>
        <p:nvSpPr>
          <p:cNvPr id="2" name="Стрелка надясно 1"/>
          <p:cNvSpPr/>
          <p:nvPr/>
        </p:nvSpPr>
        <p:spPr bwMode="auto">
          <a:xfrm>
            <a:off x="5133150" y="421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400365" y="415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g =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(x) =&gt; </a:t>
            </a:r>
            <a:r>
              <a:rPr lang="en-US" sz="2400" i="1" dirty="0">
                <a:solidFill>
                  <a:schemeClr val="tx1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(1, x)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44048" y="5313438"/>
            <a:ext cx="39363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13" name="Стрелка надясно 1"/>
          <p:cNvSpPr/>
          <p:nvPr/>
        </p:nvSpPr>
        <p:spPr bwMode="auto">
          <a:xfrm>
            <a:off x="5133150" y="5385063"/>
            <a:ext cx="914430" cy="4811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400365" y="5324626"/>
            <a:ext cx="4947587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sqr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 (x) =&gt;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Math.pow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(x,2)</a:t>
            </a:r>
          </a:p>
        </p:txBody>
      </p:sp>
    </p:spTree>
    <p:extLst>
      <p:ext uri="{BB962C8B-B14F-4D97-AF65-F5344CB8AC3E}">
        <p14:creationId xmlns:p14="http://schemas.microsoft.com/office/powerpoint/2010/main" val="420352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primitives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formatter</a:t>
            </a:r>
            <a:r>
              <a:rPr lang="en-US" dirty="0"/>
              <a:t> function takes </a:t>
            </a:r>
            <a:r>
              <a:rPr lang="en-US" b="1" dirty="0">
                <a:solidFill>
                  <a:schemeClr val="bg1"/>
                </a:solidFill>
              </a:rPr>
              <a:t>4 arguments</a:t>
            </a:r>
          </a:p>
          <a:p>
            <a:pPr lvl="1"/>
            <a:r>
              <a:rPr lang="en-US" dirty="0"/>
              <a:t>Use the first </a:t>
            </a:r>
            <a:r>
              <a:rPr lang="en-US" b="1" dirty="0">
                <a:solidFill>
                  <a:schemeClr val="bg1"/>
                </a:solidFill>
              </a:rPr>
              <a:t>three parameters </a:t>
            </a:r>
            <a:r>
              <a:rPr lang="en-US" dirty="0"/>
              <a:t>of your solution to create and return a </a:t>
            </a:r>
            <a:r>
              <a:rPr lang="en-US" b="1" dirty="0">
                <a:solidFill>
                  <a:schemeClr val="bg1"/>
                </a:solidFill>
              </a:rPr>
              <a:t>partially applied </a:t>
            </a:r>
            <a:r>
              <a:rPr lang="en-US" dirty="0"/>
              <a:t>function that only takes 1 parameter</a:t>
            </a:r>
          </a:p>
          <a:p>
            <a:r>
              <a:rPr lang="en-US" dirty="0"/>
              <a:t>Sample usage: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Problem: Currency Format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D47DAE-69E9-4966-A2F8-208C5D96FE16}"/>
              </a:ext>
            </a:extLst>
          </p:cNvPr>
          <p:cNvSpPr txBox="1">
            <a:spLocks/>
          </p:cNvSpPr>
          <p:nvPr/>
        </p:nvSpPr>
        <p:spPr>
          <a:xfrm>
            <a:off x="831000" y="4329000"/>
            <a:ext cx="1053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const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dollarFormatter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=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createFormatter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(',', '$', true, </a:t>
            </a:r>
            <a:r>
              <a:rPr lang="en-US" sz="2400" dirty="0" err="1">
                <a:solidFill>
                  <a:schemeClr val="bg1"/>
                </a:solidFill>
                <a:sym typeface="Wingdings" pitchFamily="2" charset="2"/>
              </a:rPr>
              <a:t>currencyFormatter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console.log(dollarFormatter(5345)); 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$ 5345,00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console.log(dollarFormatter(3.1429));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$ 3,14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console.log(dollarFormatter(2.709));  </a:t>
            </a:r>
            <a:r>
              <a:rPr lang="en-US" sz="2400" i="1" dirty="0">
                <a:solidFill>
                  <a:schemeClr val="accent2"/>
                </a:solidFill>
                <a:sym typeface="Wingdings" pitchFamily="2" charset="2"/>
              </a:rPr>
              <a:t>// $ 2,71</a:t>
            </a:r>
          </a:p>
        </p:txBody>
      </p:sp>
    </p:spTree>
    <p:extLst>
      <p:ext uri="{BB962C8B-B14F-4D97-AF65-F5344CB8AC3E}">
        <p14:creationId xmlns:p14="http://schemas.microsoft.com/office/powerpoint/2010/main" val="206197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Currency Format</a:t>
            </a:r>
            <a:endParaRPr lang="bg-BG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08246" y="1584000"/>
            <a:ext cx="8100000" cy="4004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createFormatter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                        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 {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return (value) =&gt;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formatter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(separator,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symbol,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symbolFirst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                          value);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5CE0DC-9489-4CAB-987F-BEBD5CBF1C21}"/>
              </a:ext>
            </a:extLst>
          </p:cNvPr>
          <p:cNvSpPr txBox="1">
            <a:spLocks/>
          </p:cNvSpPr>
          <p:nvPr/>
        </p:nvSpPr>
        <p:spPr>
          <a:xfrm>
            <a:off x="6411030" y="3405187"/>
            <a:ext cx="2050859" cy="1290547"/>
          </a:xfrm>
          <a:prstGeom prst="rect">
            <a:avLst/>
          </a:prstGeom>
          <a:solidFill>
            <a:srgbClr val="ADB4C3">
              <a:alpha val="50196"/>
            </a:srgbClr>
          </a:solidFill>
          <a:ln w="12700">
            <a:noFill/>
          </a:ln>
        </p:spPr>
        <p:txBody>
          <a:bodyPr vert="horz" wrap="none" lIns="90000" tIns="46800" rIns="90000" bIns="468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separator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symbolFirst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8283246" y="2105933"/>
            <a:ext cx="2600508" cy="877497"/>
          </a:xfrm>
          <a:prstGeom prst="wedgeRoundRectCallout">
            <a:avLst>
              <a:gd name="adj1" fmla="val -50619"/>
              <a:gd name="adj2" fmla="val 11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Partially applied arguments</a:t>
            </a:r>
          </a:p>
        </p:txBody>
      </p:sp>
    </p:spTree>
    <p:extLst>
      <p:ext uri="{BB962C8B-B14F-4D97-AF65-F5344CB8AC3E}">
        <p14:creationId xmlns:p14="http://schemas.microsoft.com/office/powerpoint/2010/main" val="321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Global, Methods, Events, Arrow Functions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600" y="1993808"/>
            <a:ext cx="1750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21737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121"/>
            <a:ext cx="9883234" cy="5546589"/>
          </a:xfrm>
        </p:spPr>
        <p:txBody>
          <a:bodyPr>
            <a:normAutofit/>
          </a:bodyPr>
          <a:lstStyle/>
          <a:p>
            <a:r>
              <a:rPr lang="en-US" dirty="0"/>
              <a:t>Currying is a technique for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decomposition</a:t>
            </a:r>
          </a:p>
          <a:p>
            <a:pPr>
              <a:spcBef>
                <a:spcPts val="22800"/>
              </a:spcBef>
            </a:pPr>
            <a:r>
              <a:rPr lang="en-US" dirty="0"/>
              <a:t>Supply arguments </a:t>
            </a:r>
            <a:r>
              <a:rPr lang="en-US" b="1" dirty="0">
                <a:solidFill>
                  <a:schemeClr val="bg1"/>
                </a:solidFill>
              </a:rPr>
              <a:t>one at a time</a:t>
            </a:r>
            <a:r>
              <a:rPr lang="en-US" dirty="0"/>
              <a:t>, instead of at once</a:t>
            </a:r>
          </a:p>
          <a:p>
            <a:pPr lvl="1"/>
            <a:r>
              <a:rPr lang="en-US" dirty="0"/>
              <a:t>They may come from </a:t>
            </a:r>
            <a:r>
              <a:rPr lang="en-US" b="1" dirty="0">
                <a:solidFill>
                  <a:schemeClr val="bg1"/>
                </a:solidFill>
              </a:rPr>
              <a:t>different sources</a:t>
            </a:r>
          </a:p>
          <a:p>
            <a:pPr lvl="1"/>
            <a:r>
              <a:rPr lang="en-US" dirty="0"/>
              <a:t>Execution can be </a:t>
            </a:r>
            <a:r>
              <a:rPr lang="en-US" b="1" dirty="0">
                <a:solidFill>
                  <a:schemeClr val="bg1"/>
                </a:solidFill>
              </a:rPr>
              <a:t>delayed</a:t>
            </a:r>
            <a:r>
              <a:rPr lang="en-US" dirty="0"/>
              <a:t> until it's needed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76581" y="1989000"/>
            <a:ext cx="60662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function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sum3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(a)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   return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(b)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(c) =&gt;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   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return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a + b + c;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   }</a:t>
            </a:r>
            <a:br>
              <a:rPr lang="en-US" sz="2000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console.log(sum3(5)(6)(8)); </a:t>
            </a:r>
            <a:r>
              <a:rPr lang="en-US" sz="2000" i="1" dirty="0">
                <a:solidFill>
                  <a:schemeClr val="accent2"/>
                </a:solidFill>
                <a:sym typeface="Wingdings" pitchFamily="2" charset="2"/>
              </a:rPr>
              <a:t>// 19</a:t>
            </a:r>
          </a:p>
        </p:txBody>
      </p:sp>
    </p:spTree>
    <p:extLst>
      <p:ext uri="{BB962C8B-B14F-4D97-AF65-F5344CB8AC3E}">
        <p14:creationId xmlns:p14="http://schemas.microsoft.com/office/powerpoint/2010/main" val="16404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BA02F-E59F-493E-889B-84D04711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Composition </a:t>
            </a:r>
            <a:r>
              <a:rPr lang="en-US" sz="3200" dirty="0"/>
              <a:t>- Building new function from old</a:t>
            </a:r>
            <a:br>
              <a:rPr lang="en-US" sz="3200" dirty="0"/>
            </a:br>
            <a:r>
              <a:rPr lang="en-US" sz="3200" dirty="0"/>
              <a:t>function by passing arguments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Memoization</a:t>
            </a:r>
            <a:r>
              <a:rPr lang="en-US" sz="3200" dirty="0"/>
              <a:t> - Functions that are called repeatedly with the</a:t>
            </a:r>
            <a:br>
              <a:rPr lang="en-US" sz="3200" dirty="0"/>
            </a:br>
            <a:r>
              <a:rPr lang="en-US" sz="3200" dirty="0"/>
              <a:t>same set of inputs but whose result is relatively expensive to</a:t>
            </a:r>
            <a:br>
              <a:rPr lang="en-US" sz="3200" dirty="0"/>
            </a:br>
            <a:r>
              <a:rPr lang="en-US" sz="3200" dirty="0"/>
              <a:t>produce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Handle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Throwing functions and exiting immediately</a:t>
            </a:r>
            <a:br>
              <a:rPr lang="en-US" sz="3200" dirty="0"/>
            </a:br>
            <a:r>
              <a:rPr lang="en-US" sz="3200" dirty="0"/>
              <a:t>after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0070E-1760-4EE2-9D4B-5E0675D2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Usage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FBED-5B1B-4AED-949D-AA26A8295A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94B99-A0EF-4292-807C-B475B0E7D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Currying</a:t>
            </a:r>
            <a:r>
              <a:rPr lang="en-US" sz="3400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always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produces nested unary functions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Partial</a:t>
            </a:r>
            <a:r>
              <a:rPr lang="en-US" sz="3400" dirty="0"/>
              <a:t> application produces functions of arbitrary number</a:t>
            </a:r>
            <a:br>
              <a:rPr lang="en-US" sz="3400" dirty="0"/>
            </a:br>
            <a:r>
              <a:rPr lang="en-US" sz="3400" dirty="0"/>
              <a:t>of arguments</a:t>
            </a:r>
          </a:p>
          <a:p>
            <a:r>
              <a:rPr lang="en-US" sz="3400" dirty="0"/>
              <a:t>Currying is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partial application</a:t>
            </a:r>
          </a:p>
          <a:p>
            <a:pPr lvl="1"/>
            <a:r>
              <a:rPr lang="en-US" sz="3200" dirty="0"/>
              <a:t>It </a:t>
            </a:r>
            <a:r>
              <a:rPr lang="en-US" sz="3200"/>
              <a:t>can beimplemented </a:t>
            </a:r>
            <a:r>
              <a:rPr lang="en-US" sz="3200" dirty="0"/>
              <a:t>using partial application</a:t>
            </a:r>
            <a:endParaRPr lang="en-US" sz="3600" dirty="0"/>
          </a:p>
          <a:p>
            <a:pPr>
              <a:buClr>
                <a:schemeClr val="tx1"/>
              </a:buClr>
            </a:pPr>
            <a:endParaRPr lang="en-US" sz="36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25FB8-BAEE-4B4B-B07D-96A41775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Currying vs Partial 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5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3754" y="15576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681871" y="1646897"/>
            <a:ext cx="7956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The execution context of a function can be changed using </a:t>
            </a:r>
            <a:r>
              <a:rPr lang="en-US" sz="3000" b="1" noProof="1">
                <a:solidFill>
                  <a:schemeClr val="bg1"/>
                </a:solidFill>
              </a:rPr>
              <a:t>bind</a:t>
            </a:r>
            <a:r>
              <a:rPr lang="en-US" sz="3000" noProof="1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</a:rPr>
              <a:t>apply</a:t>
            </a:r>
            <a:r>
              <a:rPr lang="en-US" sz="3000" noProof="1">
                <a:solidFill>
                  <a:schemeClr val="bg2"/>
                </a:solidFill>
              </a:rPr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call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noProof="1">
                <a:solidFill>
                  <a:schemeClr val="bg2"/>
                </a:solidFill>
              </a:rPr>
              <a:t>JavaScript supports many aspects of the </a:t>
            </a:r>
            <a:r>
              <a:rPr lang="en-US" sz="3000" b="1" noProof="1">
                <a:solidFill>
                  <a:schemeClr val="bg1"/>
                </a:solidFill>
              </a:rPr>
              <a:t>functional programming </a:t>
            </a:r>
            <a:r>
              <a:rPr lang="en-US" sz="3000" noProof="1">
                <a:solidFill>
                  <a:schemeClr val="bg2"/>
                </a:solidFill>
              </a:rPr>
              <a:t>paradigm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Closures</a:t>
            </a:r>
            <a:r>
              <a:rPr lang="en-US" sz="3000" dirty="0">
                <a:solidFill>
                  <a:schemeClr val="bg2"/>
                </a:solidFill>
              </a:rPr>
              <a:t> allow a function to maintain state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They are powerful and flexible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Partial application </a:t>
            </a:r>
            <a:r>
              <a:rPr lang="en-US" sz="3000" dirty="0">
                <a:solidFill>
                  <a:schemeClr val="bg2"/>
                </a:solidFill>
              </a:rPr>
              <a:t>can be used to </a:t>
            </a:r>
            <a:r>
              <a:rPr lang="en-US" sz="3000" b="1" dirty="0">
                <a:solidFill>
                  <a:schemeClr val="bg1"/>
                </a:solidFill>
              </a:rPr>
              <a:t>decorate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compose</a:t>
            </a:r>
            <a:r>
              <a:rPr lang="en-US" sz="3000" dirty="0">
                <a:solidFill>
                  <a:schemeClr val="bg2"/>
                </a:solidFill>
              </a:rPr>
              <a:t> functions and to </a:t>
            </a:r>
            <a:r>
              <a:rPr lang="en-US" sz="3000" b="1" dirty="0">
                <a:solidFill>
                  <a:schemeClr val="bg1"/>
                </a:solidFill>
              </a:rPr>
              <a:t>delay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108911"/>
            <a:ext cx="978185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rgbClr val="FFA000"/>
                </a:solidFill>
              </a:rPr>
              <a:t>function context </a:t>
            </a:r>
            <a:r>
              <a:rPr lang="en-US" sz="3400" dirty="0">
                <a:solidFill>
                  <a:srgbClr val="234465"/>
                </a:solidFill>
              </a:rPr>
              <a:t>is the object that </a:t>
            </a:r>
            <a:r>
              <a:rPr lang="en-US" sz="3400" b="1" dirty="0">
                <a:solidFill>
                  <a:srgbClr val="FFA000"/>
                </a:solidFill>
              </a:rPr>
              <a:t>owns</a:t>
            </a:r>
            <a:r>
              <a:rPr lang="en-US" sz="3400" dirty="0">
                <a:solidFill>
                  <a:srgbClr val="234465"/>
                </a:solidFill>
              </a:rPr>
              <a:t> the currently executed code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Function context ===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Depends on how the function is invoked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Global invoke: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func()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Object method: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object.function()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DOM Event: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element.addEventListener()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 Review</a:t>
            </a:r>
          </a:p>
        </p:txBody>
      </p:sp>
    </p:spTree>
    <p:extLst>
      <p:ext uri="{BB962C8B-B14F-4D97-AF65-F5344CB8AC3E}">
        <p14:creationId xmlns:p14="http://schemas.microsoft.com/office/powerpoint/2010/main" val="2174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variable is </a:t>
            </a:r>
            <a:r>
              <a:rPr lang="en-US" sz="3200" b="1" dirty="0">
                <a:solidFill>
                  <a:schemeClr val="bg1"/>
                </a:solidFill>
              </a:rPr>
              <a:t>accessible</a:t>
            </a:r>
            <a:r>
              <a:rPr lang="en-US" sz="3200" dirty="0"/>
              <a:t> only by the </a:t>
            </a:r>
            <a:r>
              <a:rPr lang="en-US" sz="3200" b="1" dirty="0">
                <a:solidFill>
                  <a:schemeClr val="bg1"/>
                </a:solidFill>
              </a:rPr>
              <a:t>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Method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F02F98B-E429-4AD6-9343-813CE4E79217}"/>
              </a:ext>
            </a:extLst>
          </p:cNvPr>
          <p:cNvSpPr txBox="1">
            <a:spLocks/>
          </p:cNvSpPr>
          <p:nvPr/>
        </p:nvSpPr>
        <p:spPr>
          <a:xfrm>
            <a:off x="2655971" y="1991393"/>
            <a:ext cx="879502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function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 {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bg1"/>
                </a:solidFill>
              </a:rPr>
              <a:t>(); </a:t>
            </a:r>
            <a:r>
              <a:rPr lang="en-US" i="1" dirty="0">
                <a:solidFill>
                  <a:schemeClr val="accent2"/>
                </a:solidFill>
              </a:rPr>
              <a:t>// Window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7440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</a:t>
            </a:r>
            <a:r>
              <a:rPr lang="en-US" sz="3200" dirty="0"/>
              <a:t>retains the value of the </a:t>
            </a:r>
            <a:r>
              <a:rPr lang="en-US" sz="3200" b="1" dirty="0">
                <a:solidFill>
                  <a:schemeClr val="bg1"/>
                </a:solidFill>
              </a:rPr>
              <a:t>enclosing lexical context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Arrow Function Context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E5D9235-52D2-4408-BBD7-581C2BC66484}"/>
              </a:ext>
            </a:extLst>
          </p:cNvPr>
          <p:cNvSpPr txBox="1">
            <a:spLocks/>
          </p:cNvSpPr>
          <p:nvPr/>
        </p:nvSpPr>
        <p:spPr>
          <a:xfrm>
            <a:off x="2658711" y="2079000"/>
            <a:ext cx="8882289" cy="4002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obj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name: 'Peter',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 </a:t>
            </a:r>
            <a:r>
              <a:rPr lang="en-US" dirty="0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  const </a:t>
            </a:r>
            <a:r>
              <a:rPr lang="en-US" dirty="0">
                <a:solidFill>
                  <a:schemeClr val="bg1"/>
                </a:solidFill>
              </a:rPr>
              <a:t>inner</a:t>
            </a:r>
            <a:r>
              <a:rPr lang="en-US" dirty="0">
                <a:solidFill>
                  <a:schemeClr val="tx1"/>
                </a:solidFill>
              </a:rPr>
              <a:t> = () =&gt; console.log(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inner();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obj.</a:t>
            </a:r>
            <a:r>
              <a:rPr lang="en-US" dirty="0" err="1">
                <a:solidFill>
                  <a:schemeClr val="bg1"/>
                </a:solidFill>
              </a:rPr>
              <a:t>outer</a:t>
            </a:r>
            <a:r>
              <a:rPr lang="en-US" dirty="0">
                <a:solidFill>
                  <a:schemeClr val="tx1"/>
                </a:solidFill>
              </a:rPr>
              <a:t>(); </a:t>
            </a:r>
            <a:r>
              <a:rPr lang="en-US" i="1" dirty="0">
                <a:solidFill>
                  <a:schemeClr val="accent2"/>
                </a:solidFill>
              </a:rPr>
              <a:t>// Object {name: "Peter"}</a:t>
            </a:r>
          </a:p>
        </p:txBody>
      </p:sp>
    </p:spTree>
    <p:extLst>
      <p:ext uri="{BB962C8B-B14F-4D97-AF65-F5344CB8AC3E}">
        <p14:creationId xmlns:p14="http://schemas.microsoft.com/office/powerpoint/2010/main" val="558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34345" y="1244136"/>
            <a:ext cx="9576780" cy="5546589"/>
          </a:xfrm>
        </p:spPr>
        <p:txBody>
          <a:bodyPr/>
          <a:lstStyle/>
          <a:p>
            <a:pPr latinLnBrk="0"/>
            <a:r>
              <a:rPr lang="en-US" dirty="0">
                <a:latin typeface="+mj-lt"/>
              </a:rPr>
              <a:t>Occurs when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call()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apply()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bind() </a:t>
            </a:r>
            <a:r>
              <a:rPr lang="en-US" dirty="0">
                <a:latin typeface="+mj-lt"/>
              </a:rPr>
              <a:t>are used on a function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Forces</a:t>
            </a:r>
            <a:r>
              <a:rPr lang="en-US" dirty="0">
                <a:latin typeface="+mj-lt"/>
              </a:rPr>
              <a:t>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 call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use</a:t>
            </a:r>
            <a:r>
              <a:rPr lang="en-US" dirty="0">
                <a:latin typeface="+mj-lt"/>
              </a:rPr>
              <a:t> a particular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dirty="0">
                <a:latin typeface="+mj-lt"/>
              </a:rPr>
              <a:t> for this binding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Binding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77481" y="3855251"/>
            <a:ext cx="8890509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>
                <a:solidFill>
                  <a:schemeClr val="bg1"/>
                </a:solidFill>
              </a:rPr>
              <a:t>this.name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 person = { </a:t>
            </a:r>
            <a:r>
              <a:rPr lang="en-US" dirty="0" err="1">
                <a:solidFill>
                  <a:schemeClr val="tx1"/>
                </a:solidFill>
              </a:rPr>
              <a:t>name:'Alex</a:t>
            </a:r>
            <a:r>
              <a:rPr lang="en-US" dirty="0">
                <a:solidFill>
                  <a:schemeClr val="tx1"/>
                </a:solidFill>
              </a:rPr>
              <a:t>' 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</a:rPr>
              <a:t>greet.</a:t>
            </a:r>
            <a:r>
              <a:rPr lang="en-US" dirty="0" err="1">
                <a:solidFill>
                  <a:schemeClr val="bg1"/>
                </a:solidFill>
              </a:rPr>
              <a:t>call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, arg1, arg2, arg3, ...); </a:t>
            </a:r>
            <a:r>
              <a:rPr lang="en-US" i="1" dirty="0">
                <a:solidFill>
                  <a:schemeClr val="accent2"/>
                </a:solidFill>
              </a:rPr>
              <a:t>// Alex</a:t>
            </a:r>
          </a:p>
        </p:txBody>
      </p:sp>
    </p:spTree>
    <p:extLst>
      <p:ext uri="{BB962C8B-B14F-4D97-AF65-F5344CB8AC3E}">
        <p14:creationId xmlns:p14="http://schemas.microsoft.com/office/powerpoint/2010/main" val="28903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0" y="1130139"/>
            <a:ext cx="11811097" cy="5185625"/>
          </a:xfrm>
        </p:spPr>
        <p:txBody>
          <a:bodyPr>
            <a:normAutofit/>
          </a:bodyPr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sz="3200" dirty="0"/>
              <a:t>Calls a function with a given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/>
              <a:t> value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  <a:r>
              <a:rPr lang="en-US" sz="3200" dirty="0"/>
              <a:t> provided individually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F414D-1BD8-47DC-8DA7-DEEBB77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Context: Call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4052" y="2480348"/>
            <a:ext cx="900399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const sharePersonalInfo = function (</a:t>
            </a:r>
            <a:r>
              <a:rPr lang="en-US" sz="2200" dirty="0">
                <a:solidFill>
                  <a:schemeClr val="bg1"/>
                </a:solidFill>
              </a:rPr>
              <a:t>...activities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let info = `Hello, my name is ${</a:t>
            </a:r>
            <a:r>
              <a:rPr lang="en-US" sz="2200" dirty="0">
                <a:solidFill>
                  <a:schemeClr val="bg1"/>
                </a:solidFill>
              </a:rPr>
              <a:t>this.name</a:t>
            </a:r>
            <a:r>
              <a:rPr lang="en-US" sz="2200" dirty="0">
                <a:solidFill>
                  <a:schemeClr val="tx1"/>
                </a:solidFill>
              </a:rPr>
              <a:t>} and`+      	   + `I'm a ${</a:t>
            </a:r>
            <a:r>
              <a:rPr lang="en-US" sz="2200" dirty="0">
                <a:solidFill>
                  <a:schemeClr val="bg1"/>
                </a:solidFill>
              </a:rPr>
              <a:t>this.profession</a:t>
            </a:r>
            <a:r>
              <a:rPr lang="en-US" sz="2200" dirty="0">
                <a:solidFill>
                  <a:schemeClr val="tx1"/>
                </a:solidFill>
              </a:rPr>
              <a:t>}.\n`;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info += </a:t>
            </a:r>
            <a:r>
              <a:rPr lang="en-US" sz="2200" dirty="0" err="1">
                <a:solidFill>
                  <a:schemeClr val="tx1"/>
                </a:solidFill>
              </a:rPr>
              <a:t>activities.reduce</a:t>
            </a:r>
            <a:r>
              <a:rPr lang="en-US" sz="2200" dirty="0">
                <a:solidFill>
                  <a:schemeClr val="tx1"/>
                </a:solidFill>
              </a:rPr>
              <a:t>((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, 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) =&gt; 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let el  = `--- ${</a:t>
            </a:r>
            <a:r>
              <a:rPr lang="en-US" sz="2200" dirty="0" err="1">
                <a:solidFill>
                  <a:schemeClr val="tx1"/>
                </a:solidFill>
              </a:rPr>
              <a:t>curr</a:t>
            </a:r>
            <a:r>
              <a:rPr lang="en-US" sz="2200" dirty="0">
                <a:solidFill>
                  <a:schemeClr val="tx1"/>
                </a:solidFill>
              </a:rPr>
              <a:t>}\n`;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return </a:t>
            </a:r>
            <a:r>
              <a:rPr lang="en-US" sz="2200" dirty="0" err="1">
                <a:solidFill>
                  <a:schemeClr val="tx1"/>
                </a:solidFill>
              </a:rPr>
              <a:t>acc</a:t>
            </a:r>
            <a:r>
              <a:rPr lang="en-US" sz="2200" dirty="0">
                <a:solidFill>
                  <a:schemeClr val="tx1"/>
                </a:solidFill>
              </a:rPr>
              <a:t> + el;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}, "My hobbies are:\n").trim();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return info;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// Continues on the next slide…</a:t>
            </a:r>
          </a:p>
        </p:txBody>
      </p:sp>
    </p:spTree>
    <p:extLst>
      <p:ext uri="{BB962C8B-B14F-4D97-AF65-F5344CB8AC3E}">
        <p14:creationId xmlns:p14="http://schemas.microsoft.com/office/powerpoint/2010/main" val="20631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4255</TotalTime>
  <Words>2983</Words>
  <Application>Microsoft Office PowerPoint</Application>
  <PresentationFormat>Widescreen</PresentationFormat>
  <Paragraphs>440</Paragraphs>
  <Slides>46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Comic Sans MS</vt:lpstr>
      <vt:lpstr>Consolas</vt:lpstr>
      <vt:lpstr>Harlow Solid Italic</vt:lpstr>
      <vt:lpstr>Malgun Gothic (Body)</vt:lpstr>
      <vt:lpstr>Wingdings</vt:lpstr>
      <vt:lpstr>Wingdings 2</vt:lpstr>
      <vt:lpstr>1_SoftUni</vt:lpstr>
      <vt:lpstr>Advanced Functions</vt:lpstr>
      <vt:lpstr>Table of Contents</vt:lpstr>
      <vt:lpstr>Have a Question?</vt:lpstr>
      <vt:lpstr>Execution Context</vt:lpstr>
      <vt:lpstr>Execution Context Review</vt:lpstr>
      <vt:lpstr>Inner Method Context</vt:lpstr>
      <vt:lpstr>Arrow Function Context</vt:lpstr>
      <vt:lpstr>Explicit Binding</vt:lpstr>
      <vt:lpstr>Changing the Context: Call</vt:lpstr>
      <vt:lpstr>Changing the Context: Call</vt:lpstr>
      <vt:lpstr>Changing the Context: Apply</vt:lpstr>
      <vt:lpstr>Apply() – Example</vt:lpstr>
      <vt:lpstr>Changing the Context: Bind</vt:lpstr>
      <vt:lpstr>Bind – Example</vt:lpstr>
      <vt:lpstr>Problem: Area and Volume Calculator</vt:lpstr>
      <vt:lpstr>Problem: Area and Volume Calculator</vt:lpstr>
      <vt:lpstr>Solution: Area and Volume Calculator</vt:lpstr>
      <vt:lpstr>Object Methods as Browser Event Handlers</vt:lpstr>
      <vt:lpstr>Functional Programming in JS</vt:lpstr>
      <vt:lpstr>First-Class Functions</vt:lpstr>
      <vt:lpstr>First-Class Functions</vt:lpstr>
      <vt:lpstr>First-Class Functions </vt:lpstr>
      <vt:lpstr>First-Class Functions </vt:lpstr>
      <vt:lpstr>Higher-Order Functions </vt:lpstr>
      <vt:lpstr>Predicates</vt:lpstr>
      <vt:lpstr>Built-in Higher Order Functions</vt:lpstr>
      <vt:lpstr>Pure Functions</vt:lpstr>
      <vt:lpstr>Referential Transparency</vt:lpstr>
      <vt:lpstr>Closure</vt:lpstr>
      <vt:lpstr>Closure</vt:lpstr>
      <vt:lpstr>Functions Returning Functions</vt:lpstr>
      <vt:lpstr>Problem: Command Processor</vt:lpstr>
      <vt:lpstr>Solution: Command Processor</vt:lpstr>
      <vt:lpstr>Review: DOM Problems</vt:lpstr>
      <vt:lpstr>What is IIFE?</vt:lpstr>
      <vt:lpstr>Function Decoration</vt:lpstr>
      <vt:lpstr>Partial Application</vt:lpstr>
      <vt:lpstr>Problem: Currency Format</vt:lpstr>
      <vt:lpstr>Solution: Currency Format</vt:lpstr>
      <vt:lpstr>Currying</vt:lpstr>
      <vt:lpstr>Currying Usage</vt:lpstr>
      <vt:lpstr>Currying vs Partial Application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47</cp:revision>
  <dcterms:created xsi:type="dcterms:W3CDTF">2018-05-23T13:08:44Z</dcterms:created>
  <dcterms:modified xsi:type="dcterms:W3CDTF">2021-01-17T18:25:52Z</dcterms:modified>
  <cp:category>computer programming;programming;software development;software engineering</cp:category>
</cp:coreProperties>
</file>