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6"/>
  </p:notesMasterIdLst>
  <p:handoutMasterIdLst>
    <p:handoutMasterId r:id="rId47"/>
  </p:handoutMasterIdLst>
  <p:sldIdLst>
    <p:sldId id="256" r:id="rId3"/>
    <p:sldId id="30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98" r:id="rId17"/>
    <p:sldId id="299" r:id="rId18"/>
    <p:sldId id="300" r:id="rId19"/>
    <p:sldId id="301" r:id="rId20"/>
    <p:sldId id="302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5" r:id="rId43"/>
    <p:sldId id="297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D47D306A-4A19-4313-9942-EB2F373925C4}">
          <p14:sldIdLst>
            <p14:sldId id="256"/>
            <p14:sldId id="257"/>
            <p14:sldId id="258"/>
          </p14:sldIdLst>
        </p14:section>
        <p14:section name="Objects" id="{2A5BA87E-3224-48AD-9700-1777C05DBD0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JSON" id="{7FB7F233-1FEF-4066-AAB6-0915D0B437CE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es" id="{23269AB0-08F4-4FAF-A023-231EDE3EC7B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D3CD2929-700F-4A29-A656-643818AB39F3}">
          <p14:sldIdLst>
            <p14:sldId id="289"/>
            <p14:sldId id="295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-108" y="-156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574286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02876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41992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448486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892083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505755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880039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913575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809238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3528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28853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46769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42682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324463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87680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805166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870655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443313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5316054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2533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4847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60184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4700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880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78218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3437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122219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3740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359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48639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4186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1150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2450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4762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132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9478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310486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 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788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200" dirty="0"/>
              <a:t>Use 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altLang="bg-BG" sz="32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351A0C-5528-48E1-8B6D-189FC77833D2}"/>
              </a:ext>
            </a:extLst>
          </p:cNvPr>
          <p:cNvSpPr txBox="1"/>
          <p:nvPr/>
        </p:nvSpPr>
        <p:spPr>
          <a:xfrm>
            <a:off x="940783" y="224208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xmlns="" id="{9BB60A49-917A-46DE-908A-DD6DD60CDF56}"/>
              </a:ext>
            </a:extLst>
          </p:cNvPr>
          <p:cNvSpPr/>
          <p:nvPr/>
        </p:nvSpPr>
        <p:spPr bwMode="auto">
          <a:xfrm>
            <a:off x="4111220" y="4696451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6422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that has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dirty="0"/>
              <a:t>Print the entries of a given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Peter</a:t>
            </a:r>
            <a:endParaRPr lang="bg-BG" sz="2800" dirty="0"/>
          </a:p>
          <a:p>
            <a:r>
              <a:rPr lang="en-US" sz="2800" dirty="0"/>
              <a:t>Pan</a:t>
            </a:r>
            <a:endParaRPr lang="bg-BG" sz="2800" dirty="0"/>
          </a:p>
          <a:p>
            <a:r>
              <a:rPr lang="en-US" sz="2800" dirty="0"/>
              <a:t>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83774" y="2924220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90470" y="4805232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4805234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sz="2800" dirty="0"/>
              <a:t>Jack</a:t>
            </a:r>
            <a:endParaRPr lang="bg-BG" sz="2800" dirty="0"/>
          </a:p>
          <a:p>
            <a:r>
              <a:rPr lang="en-US" sz="2800" dirty="0"/>
              <a:t>Sparrow</a:t>
            </a:r>
            <a:endParaRPr lang="bg-BG" sz="2800" dirty="0"/>
          </a:p>
          <a:p>
            <a:r>
              <a:rPr lang="en-US" sz="2800" dirty="0"/>
              <a:t>unknown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97161" y="346948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97161" y="5350489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4663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first name, last name and age</a:t>
            </a:r>
          </a:p>
          <a:p>
            <a:r>
              <a:rPr lang="en-US" sz="3200" dirty="0"/>
              <a:t>Loop through the object properties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for-in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keys and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648219" y="3966438"/>
            <a:ext cx="9933964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 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the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 object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set the properties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 in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console.log(`${key}: ${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person[key]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8919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961" y="1248573"/>
            <a:ext cx="11480484" cy="2055066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will holds </a:t>
            </a:r>
            <a:r>
              <a:rPr lang="en-US" sz="3200" dirty="0"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country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>
                <a:latin typeface="+mj-lt"/>
              </a:rPr>
              <a:t>post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code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1076485" y="3301378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173793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7476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6811A9B-A4DB-457F-8A17-D38BBDF388C7}"/>
              </a:ext>
            </a:extLst>
          </p:cNvPr>
          <p:cNvSpPr txBox="1"/>
          <p:nvPr/>
        </p:nvSpPr>
        <p:spPr>
          <a:xfrm>
            <a:off x="648219" y="3932312"/>
            <a:ext cx="993396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 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the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city object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set the properties</a:t>
            </a:r>
            <a: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 and set the properties</a:t>
            </a:r>
          </a:p>
          <a:p>
            <a:r>
              <a:rPr lang="en-US" sz="3200" dirty="0"/>
              <a:t>Get the object entries</a:t>
            </a:r>
          </a:p>
          <a:p>
            <a:r>
              <a:rPr lang="en-US" sz="3200" dirty="0"/>
              <a:t>Loop through the object entries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keys and values</a:t>
            </a:r>
            <a:endParaRPr lang="bg-BG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5757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Value vs. Reference Types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Memory Stack and Heap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</a:t>
            </a:r>
            <a:r>
              <a:rPr lang="en-GB" dirty="0" smtClean="0"/>
              <a:t>7 </a:t>
            </a:r>
            <a:r>
              <a:rPr lang="en-GB" dirty="0"/>
              <a:t>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 smtClean="0">
                <a:solidFill>
                  <a:schemeClr val="bg1"/>
                </a:solidFill>
              </a:rPr>
              <a:t>undefined</a:t>
            </a:r>
            <a:r>
              <a:rPr lang="en-GB" dirty="0" smtClean="0"/>
              <a:t>,</a:t>
            </a:r>
            <a:r>
              <a:rPr lang="en-GB" b="1" dirty="0" smtClean="0">
                <a:solidFill>
                  <a:schemeClr val="bg1"/>
                </a:solidFill>
              </a:rPr>
              <a:t> Symbol</a:t>
            </a:r>
            <a:r>
              <a:rPr lang="en-GB" dirty="0" smtClean="0"/>
              <a:t>,</a:t>
            </a:r>
            <a:r>
              <a:rPr lang="en-GB" b="1" dirty="0" smtClean="0">
                <a:solidFill>
                  <a:schemeClr val="bg1"/>
                </a:solidFill>
              </a:rPr>
              <a:t> </a:t>
            </a:r>
            <a:r>
              <a:rPr lang="en-GB" b="1" dirty="0" err="1" smtClean="0">
                <a:solidFill>
                  <a:schemeClr val="bg1"/>
                </a:solidFill>
              </a:rPr>
              <a:t>BigInt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/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</a:t>
            </a:r>
            <a:r>
              <a:rPr lang="en-GB" b="1" dirty="0">
                <a:solidFill>
                  <a:schemeClr val="bg1"/>
                </a:solidFill>
              </a:rPr>
              <a:t>points to a location </a:t>
            </a:r>
            <a:r>
              <a:rPr lang="en-GB" dirty="0"/>
              <a:t>in memory</a:t>
            </a: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don't actually contain the value but </a:t>
            </a:r>
            <a:r>
              <a:rPr lang="en-GB" b="1" dirty="0">
                <a:solidFill>
                  <a:schemeClr val="bg1"/>
                </a:solidFill>
              </a:rPr>
              <a:t>lead to the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 smtClean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 smtClean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 smtClean="0"/>
              <a:t>Object iteration</a:t>
            </a:r>
          </a:p>
          <a:p>
            <a:pPr marL="446088" lvl="1" indent="-446088">
              <a:lnSpc>
                <a:spcPts val="4000"/>
              </a:lnSpc>
              <a:buNone/>
            </a:pPr>
            <a:r>
              <a:rPr lang="en-US" sz="3600" dirty="0" smtClean="0"/>
              <a:t>2. Reference vs. Value Types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 smtClean="0"/>
              <a:t>3. JSON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 smtClean="0"/>
              <a:t>4. Classes</a:t>
            </a:r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2809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JavaScript Object Notation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888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8473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19525" y="1121143"/>
            <a:ext cx="10321675" cy="5546589"/>
          </a:xfrm>
        </p:spPr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 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62646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Brackets define a JSON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xmlns="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xmlns="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nested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xmlns="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0278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sz="3200" dirty="0">
                <a:latin typeface="Consolas" panose="020B0609020204030204" pitchFamily="49" charset="0"/>
              </a:rPr>
              <a:t>(text)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05079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r>
                <a:rPr lang="en-GB" altLang="bg-BG" sz="2800" dirty="0">
                  <a:cs typeface="Courier New" panose="02070309020205020404" pitchFamily="49" charset="0"/>
                </a:rPr>
                <a:t/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2825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Object.entries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get object's </a:t>
            </a:r>
            <a:r>
              <a:rPr lang="en-US" sz="3200" dirty="0" smtClean="0"/>
              <a:t>properties: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84902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58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first name, last name, </a:t>
            </a:r>
            <a:br>
              <a:rPr lang="en-US" sz="3200" dirty="0"/>
            </a:br>
            <a:r>
              <a:rPr lang="en-US" sz="3200" dirty="0"/>
              <a:t>hair color and sets them to an object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9878608-C377-4123-9548-0462AFE3A47F}"/>
              </a:ext>
            </a:extLst>
          </p:cNvPr>
          <p:cNvGrpSpPr/>
          <p:nvPr/>
        </p:nvGrpSpPr>
        <p:grpSpPr>
          <a:xfrm>
            <a:off x="440758" y="4339744"/>
            <a:ext cx="11322618" cy="1253402"/>
            <a:chOff x="689065" y="3737143"/>
            <a:chExt cx="8961340" cy="125340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5137702" y="3737143"/>
              <a:ext cx="4512703" cy="12534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 err="1">
                  <a:cs typeface="Courier New" panose="02070309020205020404" pitchFamily="49" charset="0"/>
                </a:rPr>
                <a:t>firstN</a:t>
              </a:r>
              <a:r>
                <a:rPr lang="bg-BG" altLang="bg-BG" dirty="0">
                  <a:cs typeface="Courier New" panose="02070309020205020404" pitchFamily="49" charset="0"/>
                </a:rPr>
                <a:t>ame":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256271" y="475075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9672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55766"/>
            <a:ext cx="11439818" cy="2512473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73245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sz="36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4810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4358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Object 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893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subroutine called to </a:t>
            </a:r>
            <a:br>
              <a:rPr lang="en-US" dirty="0"/>
            </a:br>
            <a:r>
              <a:rPr lang="en-US" dirty="0"/>
              <a:t>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2911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417306" y="1727520"/>
            <a:ext cx="7492621" cy="1055385"/>
          </a:xfrm>
          <a:prstGeom prst="wedgeRoundRectCallout">
            <a:avLst>
              <a:gd name="adj1" fmla="val -13146"/>
              <a:gd name="adj2" fmla="val 72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64568"/>
              <a:gd name="adj2" fmla="val -21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2296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is used to set a property of the objects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49931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7695" y="1801317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Woof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6562" y="4348494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3097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4190" cy="5661876"/>
          </a:xfrm>
        </p:spPr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function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7197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741064" cy="5472902"/>
          </a:xfrm>
        </p:spPr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function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8144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	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[name, age] = [catData[0],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[1]];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Cat(name, age)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8821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914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93197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346655" y="1571079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key-value</a:t>
            </a:r>
            <a:r>
              <a:rPr lang="en-US" b="1" dirty="0">
                <a:solidFill>
                  <a:schemeClr val="bg1"/>
                </a:solidFill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</a:t>
            </a:r>
            <a:r>
              <a:rPr lang="en-US" dirty="0" smtClean="0">
                <a:solidFill>
                  <a:schemeClr val="bg2"/>
                </a:solidFill>
              </a:rPr>
              <a:t>value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 smtClean="0"/>
              <a:t>Use Object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US" b="1" dirty="0" smtClean="0"/>
              <a:t> </a:t>
            </a:r>
          </a:p>
          <a:p>
            <a:pPr>
              <a:buClr>
                <a:schemeClr val="bg2"/>
              </a:buClr>
            </a:pPr>
            <a:r>
              <a:rPr lang="en-US" b="1" dirty="0" smtClean="0">
                <a:solidFill>
                  <a:schemeClr val="bg1"/>
                </a:solidFill>
              </a:rPr>
              <a:t>Value </a:t>
            </a:r>
            <a:r>
              <a:rPr lang="en-US" b="1" dirty="0" smtClean="0"/>
              <a:t>vs. </a:t>
            </a:r>
            <a:r>
              <a:rPr lang="en-US" b="1" dirty="0" smtClean="0">
                <a:solidFill>
                  <a:schemeClr val="bg1"/>
                </a:solidFill>
              </a:rPr>
              <a:t>Reference types</a:t>
            </a:r>
          </a:p>
          <a:p>
            <a:pPr>
              <a:buClr>
                <a:schemeClr val="bg2"/>
              </a:buClr>
            </a:pPr>
            <a:r>
              <a:rPr lang="en-US" b="1" dirty="0" smtClean="0">
                <a:solidFill>
                  <a:schemeClr val="bg1"/>
                </a:solidFill>
              </a:rPr>
              <a:t>Parse</a:t>
            </a:r>
            <a:r>
              <a:rPr lang="en-US" b="1" dirty="0" smtClean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</a:p>
          <a:p>
            <a:pPr>
              <a:buClr>
                <a:schemeClr val="bg2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Classes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3310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Definition, Properties and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049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Objects 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149" y="983404"/>
            <a:ext cx="10180085" cy="5593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Consists of several variables and functions 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In JavaScript, at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properties of any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149" y="4589061"/>
            <a:ext cx="8316993" cy="1126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let obj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console.log(obj.name); 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416845" y="3834581"/>
            <a:ext cx="2538316" cy="608925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9275595" y="5437443"/>
            <a:ext cx="2505228" cy="653642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17230" y="3834581"/>
            <a:ext cx="2397222" cy="625376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5784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3"/>
            <a:ext cx="12192000" cy="1029467"/>
          </a:xfrm>
        </p:spPr>
        <p:txBody>
          <a:bodyPr>
            <a:normAutofit fontScale="55000" lnSpcReduction="20000"/>
          </a:bodyPr>
          <a:lstStyle/>
          <a:p>
            <a:r>
              <a:rPr lang="bg-BG" sz="5800" dirty="0"/>
              <a:t> </a:t>
            </a:r>
            <a:r>
              <a:rPr lang="en-US" sz="5800" dirty="0"/>
              <a:t>We can create an object with an </a:t>
            </a:r>
            <a:r>
              <a:rPr lang="en-US" sz="5800" b="1" dirty="0">
                <a:solidFill>
                  <a:schemeClr val="bg1"/>
                </a:solidFill>
              </a:rPr>
              <a:t>object literal</a:t>
            </a:r>
            <a:r>
              <a:rPr lang="en-US" sz="5800" dirty="0"/>
              <a:t>, using the following</a:t>
            </a:r>
            <a:br>
              <a:rPr lang="en-US" sz="5800" dirty="0"/>
            </a:br>
            <a:r>
              <a:rPr lang="en-US" sz="5800" dirty="0"/>
              <a:t> syntax: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2313476"/>
            <a:ext cx="1134150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{name:'Peter', age: 20, hairColor: 'black'};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3044805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785015"/>
            <a:ext cx="6771049" cy="2333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person.age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person.hairColor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xmlns="" id="{9BB60A49-917A-46DE-908A-DD6DD60CDF56}"/>
              </a:ext>
            </a:extLst>
          </p:cNvPr>
          <p:cNvSpPr/>
          <p:nvPr/>
        </p:nvSpPr>
        <p:spPr bwMode="auto">
          <a:xfrm>
            <a:off x="7771416" y="4110165"/>
            <a:ext cx="3277773" cy="1390361"/>
          </a:xfrm>
          <a:prstGeom prst="wedgeRoundRectCallout">
            <a:avLst>
              <a:gd name="adj1" fmla="val -71565"/>
              <a:gd name="adj2" fmla="val -22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properties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3148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0771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2984214"/>
          </a:xfrm>
        </p:spPr>
        <p:txBody>
          <a:bodyPr>
            <a:normAutofit fontScale="85000" lnSpcReduction="20000"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2800" dirty="0"/>
              <a:t> </a:t>
            </a:r>
            <a:r>
              <a:rPr lang="en-US" altLang="bg-BG" sz="3800" dirty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.entries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</a:t>
            </a:r>
            <a:r>
              <a:rPr lang="en-US" altLang="bg-BG" sz="3800" dirty="0" smtClean="0"/>
              <a:t>of </a:t>
            </a:r>
            <a:r>
              <a:rPr lang="en-US" altLang="bg-BG" sz="3800" dirty="0" err="1" smtClean="0"/>
              <a:t>tuples</a:t>
            </a:r>
            <a:r>
              <a:rPr lang="en-US" altLang="bg-BG" sz="3800" dirty="0" smtClean="0"/>
              <a:t> </a:t>
            </a:r>
            <a:r>
              <a:rPr lang="en-US" altLang="bg-BG" sz="3800" dirty="0"/>
              <a:t>all properties and their values of an object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.keys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.values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values of the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B998A9-8D77-487C-8511-3BB5C1DF74A4}"/>
              </a:ext>
            </a:extLst>
          </p:cNvPr>
          <p:cNvSpPr txBox="1"/>
          <p:nvPr/>
        </p:nvSpPr>
        <p:spPr>
          <a:xfrm>
            <a:off x="791298" y="4232787"/>
            <a:ext cx="1068294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1FD2BC-D4B2-43F3-A59F-EA136DDD2294}"/>
              </a:ext>
            </a:extLst>
          </p:cNvPr>
          <p:cNvSpPr txBox="1"/>
          <p:nvPr/>
        </p:nvSpPr>
        <p:spPr>
          <a:xfrm>
            <a:off x="791298" y="5084985"/>
            <a:ext cx="779226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01DD2B-D730-4051-B74B-2677A492BBEB}"/>
              </a:ext>
            </a:extLst>
          </p:cNvPr>
          <p:cNvSpPr txBox="1"/>
          <p:nvPr/>
        </p:nvSpPr>
        <p:spPr>
          <a:xfrm>
            <a:off x="791298" y="5937183"/>
            <a:ext cx="779226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990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1878</Words>
  <Application>Microsoft Office PowerPoint</Application>
  <PresentationFormat>По избор</PresentationFormat>
  <Paragraphs>396</Paragraphs>
  <Slides>43</Slides>
  <Notes>30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43</vt:i4>
      </vt:variant>
    </vt:vector>
  </HeadingPairs>
  <TitlesOfParts>
    <vt:vector size="45" baseType="lpstr">
      <vt:lpstr>SoftUni</vt:lpstr>
      <vt:lpstr>1_SoftUni</vt:lpstr>
      <vt:lpstr>Objects and Classes</vt:lpstr>
      <vt:lpstr>Table of Contents</vt:lpstr>
      <vt:lpstr>Table of Contents</vt:lpstr>
      <vt:lpstr>Have a Question?</vt:lpstr>
      <vt:lpstr>Objects</vt:lpstr>
      <vt:lpstr>What Are Objects ?</vt:lpstr>
      <vt:lpstr>Object Definition </vt:lpstr>
      <vt:lpstr>Object Methods</vt:lpstr>
      <vt:lpstr>The Object Methods</vt:lpstr>
      <vt:lpstr>Iterate Through Keys</vt:lpstr>
      <vt:lpstr>Problem: Person Info</vt:lpstr>
      <vt:lpstr>Solution: Person Info</vt:lpstr>
      <vt:lpstr>Problem: City</vt:lpstr>
      <vt:lpstr>Solution: City</vt:lpstr>
      <vt:lpstr>Value vs. Reference Types</vt:lpstr>
      <vt:lpstr>Reference vs. Value Types</vt:lpstr>
      <vt:lpstr>Example: Reference vs. Value Types</vt:lpstr>
      <vt:lpstr>Value Types</vt:lpstr>
      <vt:lpstr>Reference Types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21</cp:revision>
  <dcterms:created xsi:type="dcterms:W3CDTF">2018-05-23T13:08:44Z</dcterms:created>
  <dcterms:modified xsi:type="dcterms:W3CDTF">2020-09-29T08:23:29Z</dcterms:modified>
  <cp:category>programming;computer programming;software development;web development</cp:category>
</cp:coreProperties>
</file>