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276"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578" r:id="rId40"/>
    <p:sldId id="576"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276"/>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578"/>
            <p14:sldId id="576"/>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64573" autoAdjust="0"/>
  </p:normalViewPr>
  <p:slideViewPr>
    <p:cSldViewPr showGuides="1">
      <p:cViewPr>
        <p:scale>
          <a:sx n="50" d="100"/>
          <a:sy n="50" d="100"/>
        </p:scale>
        <p:origin x="1810" y="8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26.10.2020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26-Oct-20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Today I will cover in my talk the following </a:t>
            </a:r>
            <a:r>
              <a:rPr lang="en-US" b="1" dirty="0"/>
              <a:t>topics</a:t>
            </a:r>
            <a:r>
              <a:rPr lang="en-US" dirty="0"/>
              <a:t>:</a:t>
            </a:r>
          </a:p>
          <a:p>
            <a:pPr marL="171450" lvl="0" indent="-171450">
              <a:buFont typeface="Arial" panose="020B0604020202020204" pitchFamily="34" charset="0"/>
              <a:buChar char="•"/>
            </a:pPr>
            <a:r>
              <a:rPr lang="en-US" dirty="0"/>
              <a:t>The </a:t>
            </a:r>
            <a:r>
              <a:rPr lang="en-US" b="1" dirty="0"/>
              <a:t>bits</a:t>
            </a:r>
            <a:r>
              <a:rPr lang="en-US" dirty="0"/>
              <a:t> (zero or one) and their fundamental importance in computer science</a:t>
            </a:r>
          </a:p>
          <a:p>
            <a:pPr marL="171450" lvl="0" indent="-171450">
              <a:buFont typeface="Arial" panose="020B0604020202020204" pitchFamily="34" charset="0"/>
              <a:buChar char="•"/>
            </a:pPr>
            <a:r>
              <a:rPr lang="en-US" dirty="0"/>
              <a:t>The </a:t>
            </a:r>
            <a:r>
              <a:rPr lang="en-US" b="1" dirty="0"/>
              <a:t>units of measuring data </a:t>
            </a:r>
            <a:r>
              <a:rPr lang="en-US" dirty="0"/>
              <a:t>(bit, byte, kilobyte, megabyte, gigabyte and so on) and their role in computing and in the digital world.</a:t>
            </a:r>
          </a:p>
          <a:p>
            <a:endParaRPr lang="en-US" dirty="0"/>
          </a:p>
          <a:p>
            <a:pPr marL="171450" lvl="0" indent="-171450">
              <a:buFont typeface="Arial" panose="020B0604020202020204" pitchFamily="34" charset="0"/>
              <a:buChar char="•"/>
            </a:pPr>
            <a:r>
              <a:rPr lang="en-US" b="1" dirty="0"/>
              <a:t>Numeral systems</a:t>
            </a:r>
            <a:r>
              <a:rPr lang="en-US" dirty="0"/>
              <a:t>, the </a:t>
            </a:r>
            <a:r>
              <a:rPr lang="en-US" b="1" dirty="0"/>
              <a:t>decimal system </a:t>
            </a:r>
            <a:r>
              <a:rPr lang="en-US" dirty="0"/>
              <a:t>that we use everyday, the </a:t>
            </a:r>
            <a:r>
              <a:rPr lang="en-US" b="1" dirty="0"/>
              <a:t>binary system </a:t>
            </a:r>
            <a:r>
              <a:rPr lang="en-US" dirty="0"/>
              <a:t>which is native to computer systems used to represent numbers and data with bits, the </a:t>
            </a:r>
            <a:r>
              <a:rPr lang="en-US" b="1" dirty="0"/>
              <a:t>hexadecimal numeral system </a:t>
            </a:r>
            <a:r>
              <a:rPr lang="en-US" dirty="0"/>
              <a:t>and its power </a:t>
            </a:r>
            <a:r>
              <a:rPr lang="en-US" sz="1200" b="0" i="0" kern="1200" dirty="0">
                <a:solidFill>
                  <a:schemeClr val="tx1"/>
                </a:solidFill>
                <a:effectLst/>
                <a:latin typeface="+mn-lt"/>
                <a:ea typeface="+mn-ea"/>
                <a:cs typeface="+mn-cs"/>
              </a:rPr>
              <a:t>to write large binary </a:t>
            </a:r>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in just a few digits.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will demonstrate also how to </a:t>
            </a:r>
            <a:r>
              <a:rPr lang="en-US" sz="1200" b="1" i="0" kern="1200" dirty="0">
                <a:solidFill>
                  <a:schemeClr val="tx1"/>
                </a:solidFill>
                <a:effectLst/>
                <a:latin typeface="+mn-lt"/>
                <a:ea typeface="+mn-ea"/>
                <a:cs typeface="+mn-cs"/>
              </a:rPr>
              <a:t>convert numbers</a:t>
            </a:r>
            <a:r>
              <a:rPr lang="en-US" sz="1200" b="0" i="0" kern="1200" dirty="0">
                <a:solidFill>
                  <a:schemeClr val="tx1"/>
                </a:solidFill>
                <a:effectLst/>
                <a:latin typeface="+mn-lt"/>
                <a:ea typeface="+mn-ea"/>
                <a:cs typeface="+mn-cs"/>
              </a:rPr>
              <a:t> from given numeral system to another.</a:t>
            </a:r>
          </a:p>
          <a:p>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 will later talk about </a:t>
            </a:r>
            <a:r>
              <a:rPr lang="en-US" sz="1200" b="1" i="0" kern="1200" dirty="0">
                <a:solidFill>
                  <a:schemeClr val="tx1"/>
                </a:solidFill>
                <a:effectLst/>
                <a:latin typeface="+mn-lt"/>
                <a:ea typeface="+mn-ea"/>
                <a:cs typeface="+mn-cs"/>
              </a:rPr>
              <a:t>data representation</a:t>
            </a:r>
            <a:r>
              <a:rPr lang="en-US" sz="1200" b="0" i="0" kern="1200" dirty="0">
                <a:solidFill>
                  <a:schemeClr val="tx1"/>
                </a:solidFill>
                <a:effectLst/>
                <a:latin typeface="+mn-lt"/>
                <a:ea typeface="+mn-ea"/>
                <a:cs typeface="+mn-cs"/>
              </a:rPr>
              <a:t> and will explain how integers, real numbers, text and other data are </a:t>
            </a:r>
            <a:r>
              <a:rPr lang="en-US" sz="1200" b="1" i="0" kern="1200" dirty="0">
                <a:solidFill>
                  <a:schemeClr val="tx1"/>
                </a:solidFill>
                <a:effectLst/>
                <a:latin typeface="+mn-lt"/>
                <a:ea typeface="+mn-ea"/>
                <a:cs typeface="+mn-cs"/>
              </a:rPr>
              <a:t>represented </a:t>
            </a:r>
            <a:r>
              <a:rPr lang="en-US" sz="1200" b="0" i="0" kern="1200" dirty="0">
                <a:solidFill>
                  <a:schemeClr val="tx1"/>
                </a:solidFill>
                <a:effectLst/>
                <a:latin typeface="+mn-lt"/>
                <a:ea typeface="+mn-ea"/>
                <a:cs typeface="+mn-cs"/>
              </a:rPr>
              <a:t>in the computer memory.</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Finally, I will talk about </a:t>
            </a:r>
            <a:r>
              <a:rPr lang="en-US" sz="1200" b="1" i="0" kern="1200" dirty="0">
                <a:solidFill>
                  <a:schemeClr val="tx1"/>
                </a:solidFill>
                <a:effectLst/>
                <a:latin typeface="+mn-lt"/>
                <a:ea typeface="+mn-ea"/>
                <a:cs typeface="+mn-cs"/>
              </a:rPr>
              <a:t>bitwise operators </a:t>
            </a:r>
            <a:r>
              <a:rPr lang="en-US" sz="1200" b="0" i="0" kern="1200" dirty="0">
                <a:solidFill>
                  <a:schemeClr val="tx1"/>
                </a:solidFill>
                <a:effectLst/>
                <a:latin typeface="+mn-lt"/>
                <a:ea typeface="+mn-ea"/>
                <a:cs typeface="+mn-cs"/>
              </a:rPr>
              <a:t>and their application in programming: the bitwise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XOR</a:t>
            </a:r>
            <a:r>
              <a:rPr lang="en-US" sz="1200" b="0" i="0" kern="1200" dirty="0">
                <a:solidFill>
                  <a:schemeClr val="tx1"/>
                </a:solidFill>
                <a:effectLst/>
                <a:latin typeface="+mn-lt"/>
                <a:ea typeface="+mn-ea"/>
                <a:cs typeface="+mn-cs"/>
              </a:rPr>
              <a:t> (exclusive OR) and the bitwise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operators. I will demonstrate how to </a:t>
            </a:r>
            <a:r>
              <a:rPr lang="en-US" sz="1200" b="1" i="0" kern="1200" dirty="0">
                <a:solidFill>
                  <a:schemeClr val="tx1"/>
                </a:solidFill>
                <a:effectLst/>
                <a:latin typeface="+mn-lt"/>
                <a:ea typeface="+mn-ea"/>
                <a:cs typeface="+mn-cs"/>
              </a:rPr>
              <a:t>read and write bits </a:t>
            </a:r>
            <a:r>
              <a:rPr lang="en-US" sz="1200" b="0" i="0" kern="1200" dirty="0">
                <a:solidFill>
                  <a:schemeClr val="tx1"/>
                </a:solidFill>
                <a:effectLst/>
                <a:latin typeface="+mn-lt"/>
                <a:ea typeface="+mn-ea"/>
                <a:cs typeface="+mn-cs"/>
              </a:rPr>
              <a:t>from given integer number using </a:t>
            </a:r>
            <a:r>
              <a:rPr lang="en-US" sz="1200" b="1" i="0" kern="1200" dirty="0">
                <a:solidFill>
                  <a:schemeClr val="tx1"/>
                </a:solidFill>
                <a:effectLst/>
                <a:latin typeface="+mn-lt"/>
                <a:ea typeface="+mn-ea"/>
                <a:cs typeface="+mn-cs"/>
              </a:rPr>
              <a:t>bit masks </a:t>
            </a:r>
            <a:r>
              <a:rPr lang="en-US" sz="1200" b="0" i="0" kern="1200" dirty="0">
                <a:solidFill>
                  <a:schemeClr val="tx1"/>
                </a:solidFill>
                <a:effectLst/>
                <a:latin typeface="+mn-lt"/>
                <a:ea typeface="+mn-ea"/>
                <a:cs typeface="+mn-cs"/>
              </a:rPr>
              <a:t>and bitwise operations.</a:t>
            </a:r>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392CC562-CB35-4E5F-B321-1E9DEB82F8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33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br>
              <a:rPr lang="en-US" dirty="0"/>
            </a:b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br>
              <a:rPr lang="bg-BG" dirty="0"/>
            </a:b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2C1D5B39-41F0-4229-8C8C-466A007506D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443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D0AD7510-561B-407F-B949-8031678543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24901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www.xs-software.com/" TargetMode="External"/><Relationship Id="rId18" Type="http://schemas.openxmlformats.org/officeDocument/2006/relationships/image" Target="../media/image33.png"/><Relationship Id="rId26" Type="http://schemas.openxmlformats.org/officeDocument/2006/relationships/image" Target="../media/image3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9.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http://www.telenor.bg/" TargetMode="External"/><Relationship Id="rId24" Type="http://schemas.openxmlformats.org/officeDocument/2006/relationships/image" Target="../media/image3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29.png"/><Relationship Id="rId19" Type="http://schemas.openxmlformats.org/officeDocument/2006/relationships/hyperlink" Target="http://smartit.bg/" TargetMode="External"/><Relationship Id="rId4" Type="http://schemas.openxmlformats.org/officeDocument/2006/relationships/image" Target="../media/image26.png"/><Relationship Id="rId9" Type="http://schemas.openxmlformats.org/officeDocument/2006/relationships/hyperlink" Target="https://www.softwaregroup.com/" TargetMode="External"/><Relationship Id="rId14" Type="http://schemas.openxmlformats.org/officeDocument/2006/relationships/image" Target="../media/image31.png"/><Relationship Id="rId22"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38.jpeg"/><Relationship Id="rId7"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39.png"/><Relationship Id="rId4" Type="http://schemas.openxmlformats.org/officeDocument/2006/relationships/hyperlink" Target="https://www.onebitsoftware.net/" TargetMode="External"/><Relationship Id="rId9" Type="http://schemas.openxmlformats.org/officeDocument/2006/relationships/image" Target="../media/image41.gif"/></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1010</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r>
              <a:rPr lang="en-GB" b="1" dirty="0"/>
              <a:t>Binary to decimal</a:t>
            </a:r>
          </a:p>
          <a:p>
            <a:pPr lvl="1"/>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r>
              <a:rPr lang="en-GB" b="1" dirty="0"/>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lumMod val="75000"/>
                  </a:schemeClr>
                </a:solidFill>
              </a:rPr>
              <a:t>1011</a:t>
            </a:r>
            <a:r>
              <a:rPr lang="en-GB" sz="2200" baseline="-25000" dirty="0">
                <a:solidFill>
                  <a:schemeClr val="tx1"/>
                </a:solidFill>
              </a:rPr>
              <a:t>b  </a:t>
            </a:r>
            <a:r>
              <a:rPr lang="en-GB" sz="2200" dirty="0">
                <a:solidFill>
                  <a:schemeClr val="tx1"/>
                </a:solidFill>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lumMod val="75000"/>
                  </a:schemeClr>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lumMod val="75000"/>
                  </a:schemeClr>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lumMod val="75000"/>
                  </a:schemeClr>
                </a:solidFill>
              </a:rPr>
              <a:t>1011</a:t>
            </a:r>
            <a:endParaRPr lang="en-GB" sz="2200" dirty="0">
              <a:solidFill>
                <a:schemeClr val="tx1"/>
              </a:solidFill>
            </a:endParaRP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a:p>
            <a:endParaRPr lang="en-GB" dirty="0"/>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Font typeface="+mj-lt"/>
              <a:buAutoNum type="arabicPeriod"/>
            </a:pPr>
            <a:r>
              <a:rPr lang="en-GB" b="1" dirty="0"/>
              <a:t>Read the input </a:t>
            </a:r>
            <a:r>
              <a:rPr lang="en-GB" dirty="0"/>
              <a:t>from the user: </a:t>
            </a:r>
            <a:r>
              <a:rPr lang="en-GB" b="1" dirty="0">
                <a:solidFill>
                  <a:schemeClr val="bg1"/>
                </a:solidFill>
              </a:rPr>
              <a:t>n</a:t>
            </a:r>
            <a:r>
              <a:rPr lang="en-GB" dirty="0"/>
              <a:t> and </a:t>
            </a:r>
            <a:r>
              <a:rPr lang="en-GB" b="1" dirty="0">
                <a:solidFill>
                  <a:schemeClr val="bg1"/>
                </a:solidFill>
              </a:rPr>
              <a:t>b</a:t>
            </a:r>
          </a:p>
          <a:p>
            <a:pPr marL="514350" indent="-514350">
              <a:buFont typeface="+mj-lt"/>
              <a:buAutoNum type="arabicPeriod"/>
            </a:pPr>
            <a:r>
              <a:rPr lang="en-GB" b="1" dirty="0"/>
              <a:t>Convert the input to binary </a:t>
            </a:r>
            <a:r>
              <a:rPr lang="en-GB" dirty="0"/>
              <a:t>system</a:t>
            </a:r>
            <a:br>
              <a:rPr lang="en-GB" dirty="0"/>
            </a:br>
            <a:r>
              <a:rPr lang="en-GB" dirty="0"/>
              <a:t>(collect the reminders of division by 2)</a:t>
            </a:r>
          </a:p>
          <a:p>
            <a:pPr marL="514350" indent="-514350">
              <a:buFont typeface="+mj-lt"/>
              <a:buAutoNum type="arabicPeriod"/>
            </a:pPr>
            <a:r>
              <a:rPr lang="en-GB" b="1" dirty="0"/>
              <a:t>Count the digits </a:t>
            </a:r>
            <a:r>
              <a:rPr lang="en-GB" b="1" dirty="0">
                <a:solidFill>
                  <a:schemeClr val="bg1"/>
                </a:solidFill>
              </a:rPr>
              <a:t>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t>count</a:t>
            </a:r>
          </a:p>
          <a:p>
            <a:endParaRPr lang="en-GB" dirty="0"/>
          </a:p>
          <a:p>
            <a:r>
              <a:rPr lang="en-GB" dirty="0"/>
              <a:t>Another solution is to use </a:t>
            </a:r>
            <a:r>
              <a:rPr lang="en-GB" b="1" dirty="0"/>
              <a:t>bitwise operations</a:t>
            </a:r>
            <a:br>
              <a:rPr lang="en-GB" dirty="0"/>
            </a:b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a:p>
            <a:pPr>
              <a:buClr>
                <a:schemeClr val="tx1"/>
              </a:buClr>
            </a:pPr>
            <a:endParaRPr lang="en-GB" dirty="0"/>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lumMod val="75000"/>
                  </a:schemeClr>
                </a:solidFill>
              </a:rPr>
              <a:t>B</a:t>
            </a:r>
            <a:r>
              <a:rPr lang="bg-BG" sz="2600" dirty="0">
                <a:solidFill>
                  <a:schemeClr val="bg1">
                    <a:lumMod val="75000"/>
                  </a:schemeClr>
                </a:solidFill>
              </a:rPr>
              <a:t>7</a:t>
            </a:r>
            <a:r>
              <a:rPr lang="en-US" sz="2600" dirty="0">
                <a:solidFill>
                  <a:schemeClr val="bg1">
                    <a:lumMod val="75000"/>
                  </a:schemeClr>
                </a:solidFill>
              </a:rPr>
              <a:t>F</a:t>
            </a:r>
            <a:r>
              <a:rPr lang="bg-BG" sz="2600" dirty="0">
                <a:solidFill>
                  <a:schemeClr val="bg1">
                    <a:lumMod val="75000"/>
                  </a:schemeClr>
                </a:solidFill>
              </a:rPr>
              <a:t>6</a:t>
            </a:r>
            <a:r>
              <a:rPr lang="en-US" sz="2600" dirty="0">
                <a:solidFill>
                  <a:schemeClr val="bg1">
                    <a:lumMod val="75000"/>
                  </a:schemeClr>
                </a:solidFill>
              </a:rPr>
              <a:t> </a:t>
            </a:r>
            <a:r>
              <a:rPr lang="en-GB" sz="2600" dirty="0">
                <a:solidFill>
                  <a:schemeClr val="tx1"/>
                </a:solidFill>
              </a:rPr>
              <a:t>= </a:t>
            </a:r>
            <a:r>
              <a:rPr lang="en-GB" sz="2600" dirty="0">
                <a:solidFill>
                  <a:schemeClr val="bg1">
                    <a:lumMod val="75000"/>
                  </a:schemeClr>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lumMod val="75000"/>
                  </a:schemeClr>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lumMod val="75000"/>
                  </a:schemeClr>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lumMod val="75000"/>
                  </a:schemeClr>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lumMod val="75000"/>
                  </a:schemeClr>
                </a:solidFill>
                <a:highlight>
                  <a:srgbClr val="C0C0C0"/>
                </a:highlight>
              </a:rPr>
              <a:t>11</a:t>
            </a:r>
            <a:r>
              <a:rPr lang="en-GB" sz="2600" dirty="0">
                <a:solidFill>
                  <a:schemeClr val="tx1"/>
                </a:solidFill>
              </a:rPr>
              <a:t>*4096 + </a:t>
            </a:r>
            <a:r>
              <a:rPr lang="en-GB" sz="2600" dirty="0">
                <a:solidFill>
                  <a:schemeClr val="bg1">
                    <a:lumMod val="75000"/>
                  </a:schemeClr>
                </a:solidFill>
                <a:highlight>
                  <a:srgbClr val="C0C0C0"/>
                </a:highlight>
              </a:rPr>
              <a:t>7</a:t>
            </a:r>
            <a:r>
              <a:rPr lang="en-GB" sz="2600" dirty="0">
                <a:solidFill>
                  <a:schemeClr val="tx1"/>
                </a:solidFill>
              </a:rPr>
              <a:t>*256 + </a:t>
            </a:r>
            <a:r>
              <a:rPr lang="en-GB" sz="2600" dirty="0">
                <a:solidFill>
                  <a:schemeClr val="bg1">
                    <a:lumMod val="75000"/>
                  </a:schemeClr>
                </a:solidFill>
                <a:highlight>
                  <a:srgbClr val="C0C0C0"/>
                </a:highlight>
              </a:rPr>
              <a:t>15</a:t>
            </a:r>
            <a:r>
              <a:rPr lang="en-GB" sz="2600" dirty="0">
                <a:solidFill>
                  <a:schemeClr val="tx1"/>
                </a:solidFill>
              </a:rPr>
              <a:t>*16 + </a:t>
            </a:r>
            <a:r>
              <a:rPr lang="en-GB" sz="2600" dirty="0">
                <a:solidFill>
                  <a:schemeClr val="bg1">
                    <a:lumMod val="75000"/>
                  </a:schemeClr>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b="1" dirty="0"/>
              <a:t>Hexadecimal to decimal</a:t>
            </a:r>
          </a:p>
          <a:p>
            <a:pPr lvl="1"/>
            <a:r>
              <a:rPr lang="en-GB" dirty="0"/>
              <a:t>Multiply each digit to its weight (power of 16)</a:t>
            </a:r>
          </a:p>
          <a:p>
            <a:endParaRPr lang="en-GB" dirty="0"/>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r>
              <a:rPr lang="en-GB" b="1" dirty="0"/>
              <a:t>Decimal to 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06000" y="3159000"/>
            <a:ext cx="521846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lumMod val="75000"/>
                  </a:schemeClr>
                </a:solidFill>
              </a:rPr>
              <a:t>1F4</a:t>
            </a:r>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lumMod val="75000"/>
                  </a:schemeClr>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lumMod val="75000"/>
                  </a:schemeClr>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highlight>
                  <a:srgbClr val="C0C0C0"/>
                </a:highlight>
              </a:rPr>
              <a:t>1</a:t>
            </a:r>
            <a:r>
              <a:rPr lang="en-GB" sz="2200" dirty="0">
                <a:solidFill>
                  <a:schemeClr val="tx1"/>
                </a:solidFill>
              </a:rPr>
              <a:t>*256 + </a:t>
            </a:r>
            <a:r>
              <a:rPr lang="en-GB" sz="2200" dirty="0">
                <a:solidFill>
                  <a:schemeClr val="bg1">
                    <a:lumMod val="75000"/>
                  </a:schemeClr>
                </a:solidFill>
                <a:highlight>
                  <a:srgbClr val="C0C0C0"/>
                </a:highlight>
              </a:rPr>
              <a:t>15</a:t>
            </a:r>
            <a:r>
              <a:rPr lang="en-GB" sz="2200" dirty="0">
                <a:solidFill>
                  <a:schemeClr val="tx1"/>
                </a:solidFill>
              </a:rPr>
              <a:t>*16 + </a:t>
            </a:r>
            <a:r>
              <a:rPr lang="en-GB" sz="2200" dirty="0">
                <a:solidFill>
                  <a:schemeClr val="bg1">
                    <a:lumMod val="75000"/>
                  </a:schemeClr>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7086000" y="315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lumMod val="75000"/>
                  </a:schemeClr>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lumMod val="75000"/>
                  </a:schemeClr>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lumMod val="75000"/>
                  </a:schemeClr>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pPr>
            <a:r>
              <a:rPr lang="en-GB" b="1" dirty="0"/>
              <a:t>Integer numbers </a:t>
            </a:r>
            <a:r>
              <a:rPr lang="en-GB" dirty="0"/>
              <a:t>are sequences of bits</a:t>
            </a:r>
          </a:p>
          <a:p>
            <a:pPr>
              <a:lnSpc>
                <a:spcPct val="100000"/>
              </a:lnSpc>
            </a:pPr>
            <a:r>
              <a:rPr lang="en-GB" dirty="0"/>
              <a:t>Can be </a:t>
            </a:r>
            <a:r>
              <a:rPr lang="en-GB" b="1" dirty="0"/>
              <a:t>signed</a:t>
            </a:r>
            <a:r>
              <a:rPr lang="en-GB" dirty="0"/>
              <a:t> (in most cases) or </a:t>
            </a:r>
            <a:r>
              <a:rPr lang="en-GB" b="1" dirty="0"/>
              <a:t>unsigned</a:t>
            </a:r>
          </a:p>
          <a:p>
            <a:pPr lvl="1">
              <a:lnSpc>
                <a:spcPct val="100000"/>
              </a:lnSpc>
            </a:pPr>
            <a:r>
              <a:rPr lang="en-GB" dirty="0"/>
              <a:t>The </a:t>
            </a:r>
            <a:r>
              <a:rPr lang="en-GB" b="1" dirty="0"/>
              <a:t>sign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r>
              <a:rPr lang="en-GB" b="1" dirty="0"/>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br>
              <a:rPr lang="en-GB" dirty="0"/>
            </a:b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r>
              <a:rPr lang="en-GB" b="1" dirty="0"/>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br>
              <a:rPr lang="en-GB" dirty="0"/>
            </a:b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95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6971491" y="387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44E0F45-B13A-47DD-B539-1D5676226E5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a:t>
            </a:fld>
            <a:endParaRPr lang="en-US" noProof="0" dirty="0"/>
          </a:p>
        </p:txBody>
      </p:sp>
      <p:sp>
        <p:nvSpPr>
          <p:cNvPr id="444419" name="Rectangle 3"/>
          <p:cNvSpPr>
            <a:spLocks noGrp="1" noChangeArrowheads="1"/>
          </p:cNvSpPr>
          <p:nvPr>
            <p:ph type="body" sz="quarter" idx="10"/>
          </p:nvPr>
        </p:nvSpPr>
        <p:spPr/>
        <p:txBody>
          <a:bodyPr/>
          <a:lstStyle/>
          <a:p>
            <a:pPr marL="514350" indent="-514350">
              <a:buFont typeface="+mj-lt"/>
              <a:buAutoNum type="arabicPeriod"/>
            </a:pPr>
            <a:r>
              <a:rPr lang="en-GB" dirty="0"/>
              <a:t>What is a </a:t>
            </a:r>
            <a:r>
              <a:rPr lang="en-GB" b="1" dirty="0"/>
              <a:t>Bit</a:t>
            </a:r>
            <a:r>
              <a:rPr lang="en-GB" dirty="0"/>
              <a:t>, </a:t>
            </a:r>
            <a:r>
              <a:rPr lang="en-GB" b="1" dirty="0"/>
              <a:t>Byte</a:t>
            </a:r>
            <a:r>
              <a:rPr lang="en-GB" dirty="0"/>
              <a:t>, </a:t>
            </a:r>
            <a:r>
              <a:rPr lang="en-GB" b="1" dirty="0"/>
              <a:t>KB</a:t>
            </a:r>
            <a:r>
              <a:rPr lang="en-GB" dirty="0"/>
              <a:t>, </a:t>
            </a:r>
            <a:r>
              <a:rPr lang="en-GB" b="1" dirty="0"/>
              <a:t>MB</a:t>
            </a:r>
            <a:r>
              <a:rPr lang="en-GB" dirty="0"/>
              <a:t>?</a:t>
            </a:r>
          </a:p>
          <a:p>
            <a:pPr marL="514350" indent="-514350">
              <a:buFont typeface="+mj-lt"/>
              <a:buAutoNum type="arabicPeriod"/>
            </a:pPr>
            <a:r>
              <a:rPr lang="en-GB" b="1" dirty="0"/>
              <a:t>Numerals Systems</a:t>
            </a:r>
          </a:p>
          <a:p>
            <a:pPr lvl="1"/>
            <a:r>
              <a:rPr lang="en-GB" dirty="0"/>
              <a:t>Decimal, Binary, Hexadecimal</a:t>
            </a:r>
          </a:p>
          <a:p>
            <a:pPr lvl="1"/>
            <a:r>
              <a:rPr lang="en-GB" dirty="0"/>
              <a:t>Conversion between Numeral Systems</a:t>
            </a:r>
            <a:endParaRPr lang="bg-BG" dirty="0"/>
          </a:p>
          <a:p>
            <a:pPr marL="514350" indent="-514350">
              <a:buFont typeface="+mj-lt"/>
              <a:buAutoNum type="arabicPeriod"/>
            </a:pPr>
            <a:r>
              <a:rPr lang="en-GB" b="1" dirty="0"/>
              <a:t>Representation of Data </a:t>
            </a:r>
            <a:r>
              <a:rPr lang="en-GB" dirty="0"/>
              <a:t>in </a:t>
            </a:r>
            <a:r>
              <a:rPr lang="en-US" dirty="0"/>
              <a:t>Computer </a:t>
            </a:r>
            <a:r>
              <a:rPr lang="en-GB" dirty="0"/>
              <a:t>Memory</a:t>
            </a:r>
          </a:p>
          <a:p>
            <a:pPr lvl="1"/>
            <a:r>
              <a:rPr lang="en-GB" dirty="0"/>
              <a:t>Representing Integers, Real Numbers and Text</a:t>
            </a:r>
          </a:p>
          <a:p>
            <a:pPr marL="514350" indent="-514350">
              <a:buFont typeface="+mj-lt"/>
              <a:buAutoNum type="arabicPeriod"/>
            </a:pPr>
            <a:r>
              <a:rPr lang="en-GB" b="1" dirty="0"/>
              <a:t>Bitwise Operations</a:t>
            </a:r>
            <a:r>
              <a:rPr lang="bg-BG" dirty="0"/>
              <a:t>: </a:t>
            </a:r>
            <a:r>
              <a:rPr lang="en-US" b="1" dirty="0"/>
              <a:t>&amp;</a:t>
            </a:r>
            <a:r>
              <a:rPr lang="en-US" dirty="0"/>
              <a:t>, </a:t>
            </a:r>
            <a:r>
              <a:rPr lang="en-US" b="1" dirty="0"/>
              <a:t>I</a:t>
            </a:r>
            <a:r>
              <a:rPr lang="en-US" dirty="0"/>
              <a:t>, </a:t>
            </a:r>
            <a:r>
              <a:rPr lang="en-US" b="1" dirty="0"/>
              <a:t>^</a:t>
            </a:r>
            <a:r>
              <a:rPr lang="en-US" dirty="0"/>
              <a:t>, </a:t>
            </a:r>
            <a:r>
              <a:rPr lang="en-US" b="1" dirty="0"/>
              <a:t>~</a:t>
            </a:r>
          </a:p>
          <a:p>
            <a:pPr lvl="1"/>
            <a:r>
              <a:rPr lang="en-GB" dirty="0"/>
              <a:t>Reading / Writing Bits from Integers</a:t>
            </a:r>
            <a:endParaRPr lang="en-US" b="1"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pic>
        <p:nvPicPr>
          <p:cNvPr id="11" name="Picture 10">
            <a:extLst>
              <a:ext uri="{FF2B5EF4-FFF2-40B4-BE49-F238E27FC236}">
                <a16:creationId xmlns:a16="http://schemas.microsoft.com/office/drawing/2014/main" id="{632F03A2-F902-4F3A-BE4B-54E9AB1E11E2}"/>
              </a:ext>
            </a:extLst>
          </p:cNvPr>
          <p:cNvPicPr>
            <a:picLocks noChangeAspect="1"/>
          </p:cNvPicPr>
          <p:nvPr/>
        </p:nvPicPr>
        <p:blipFill>
          <a:blip r:embed="rId3"/>
          <a:stretch>
            <a:fillRect/>
          </a:stretch>
        </p:blipFill>
        <p:spPr>
          <a:xfrm>
            <a:off x="6465832" y="1439754"/>
            <a:ext cx="5379440" cy="1571640"/>
          </a:xfrm>
          <a:prstGeom prst="roundRect">
            <a:avLst>
              <a:gd name="adj" fmla="val 6021"/>
            </a:avLst>
          </a:prstGeom>
          <a:ln>
            <a:solidFill>
              <a:schemeClr val="bg2">
                <a:lumMod val="95000"/>
              </a:schemeClr>
            </a:solidFill>
          </a:ln>
        </p:spPr>
      </p:pic>
    </p:spTree>
    <p:extLst>
      <p:ext uri="{BB962C8B-B14F-4D97-AF65-F5344CB8AC3E}">
        <p14:creationId xmlns:p14="http://schemas.microsoft.com/office/powerpoint/2010/main" val="137452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largest signed 8-bit integer is:</a:t>
            </a:r>
          </a:p>
          <a:p>
            <a:endParaRPr lang="en-GB" dirty="0"/>
          </a:p>
          <a:p>
            <a:r>
              <a:rPr lang="en-GB" dirty="0"/>
              <a:t>The smallest negative 8-bit integer is:</a:t>
            </a:r>
          </a:p>
          <a:p>
            <a:endParaRPr lang="en-GB" dirty="0"/>
          </a:p>
          <a:p>
            <a:r>
              <a:rPr lang="en-GB" dirty="0"/>
              <a:t>The largest signed 32-bit integer is:</a:t>
            </a:r>
          </a:p>
          <a:p>
            <a:endParaRPr lang="en-GB" dirty="0"/>
          </a:p>
          <a:p>
            <a:r>
              <a:rPr lang="en-GB" dirty="0"/>
              <a:t>The smallest negative 32-bit integer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t>floating-point number</a:t>
            </a:r>
            <a:r>
              <a:rPr lang="en-GB" dirty="0"/>
              <a:t> format, defined by the </a:t>
            </a:r>
            <a:r>
              <a:rPr lang="en-GB" b="1" dirty="0">
                <a:solidFill>
                  <a:schemeClr val="bg1"/>
                </a:solidFill>
              </a:rPr>
              <a:t>IEEE 754 technical standard</a:t>
            </a:r>
            <a:endParaRPr lang="en-GB" dirty="0"/>
          </a:p>
          <a:p>
            <a:pPr>
              <a:buClr>
                <a:schemeClr val="tx1"/>
              </a:buClr>
            </a:pPr>
            <a:r>
              <a:rPr lang="en-GB" dirty="0"/>
              <a:t>The </a:t>
            </a:r>
            <a:r>
              <a:rPr lang="en-GB" b="1" dirty="0"/>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t>infinity</a:t>
            </a:r>
            <a:r>
              <a:rPr lang="en-GB" dirty="0"/>
              <a:t> and </a:t>
            </a:r>
            <a:r>
              <a:rPr lang="en-GB" b="1" noProof="1"/>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a:t>
            </a:r>
            <a:r>
              <a:rPr lang="en-GB" sz="3200" b="1" dirty="0"/>
              <a:t>0.3</a:t>
            </a:r>
            <a:r>
              <a:rPr lang="en-GB" sz="3200" dirty="0"/>
              <a:t>)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t>text characters</a:t>
            </a:r>
            <a:r>
              <a:rPr lang="en-GB" dirty="0"/>
              <a:t> 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t>
            </a:r>
            <a:r>
              <a:rPr lang="en-US" b="1" dirty="0"/>
              <a:t>ASCII code </a:t>
            </a:r>
            <a:r>
              <a:rPr lang="en-US" dirty="0"/>
              <a:t>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pPr>
            <a:r>
              <a:rPr lang="en-GB" dirty="0"/>
              <a:t>Supports many alphabets, e.g. Latin, Cyrillic, Arabic</a:t>
            </a:r>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spcBef>
                <a:spcPts val="1200"/>
              </a:spcBef>
            </a:pPr>
            <a:r>
              <a:rPr lang="en-GB" b="1" dirty="0"/>
              <a:t>UTF-16</a:t>
            </a:r>
            <a:r>
              <a:rPr lang="en-GB" dirty="0"/>
              <a:t> uses 2 bytes (16 bits) for each char</a:t>
            </a:r>
          </a:p>
          <a:p>
            <a:pPr lvl="1">
              <a:lnSpc>
                <a:spcPct val="110000"/>
              </a:lnSpc>
            </a:pPr>
            <a:r>
              <a:rPr lang="en-GB" b="1" dirty="0"/>
              <a:t>UTF-8</a:t>
            </a:r>
            <a:r>
              <a:rPr lang="en-GB" dirty="0"/>
              <a:t> 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b="1" dirty="0">
                <a:solidFill>
                  <a:schemeClr val="bg1"/>
                </a:solidFill>
              </a:rPr>
              <a:t>Strings</a:t>
            </a:r>
            <a:r>
              <a:rPr lang="en-GB" dirty="0"/>
              <a:t> represent </a:t>
            </a:r>
            <a:r>
              <a:rPr lang="en-GB" b="1" dirty="0"/>
              <a:t>text data </a:t>
            </a:r>
            <a:r>
              <a:rPr lang="en-GB"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 </a:t>
            </a:r>
            <a:r>
              <a:rPr lang="en-GB" b="1" dirty="0"/>
              <a:t>size as prefix </a:t>
            </a:r>
            <a:r>
              <a:rPr lang="en-GB" dirty="0"/>
              <a:t>(used in most languages)</a:t>
            </a:r>
            <a:br>
              <a:rPr lang="en-GB" dirty="0"/>
            </a:br>
            <a:r>
              <a:rPr lang="en-GB" dirty="0"/>
              <a:t>or can end with </a:t>
            </a:r>
            <a:r>
              <a:rPr lang="en-GB" b="1" dirty="0"/>
              <a:t>\0</a:t>
            </a:r>
            <a:r>
              <a:rPr lang="en-GB" dirty="0"/>
              <a:t> (null-terminated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t>16-bit</a:t>
            </a:r>
            <a:r>
              <a:rPr lang="en-GB" dirty="0"/>
              <a:t> (</a:t>
            </a:r>
            <a:r>
              <a:rPr lang="en-GB" b="1" dirty="0"/>
              <a:t>UTF-16</a:t>
            </a:r>
            <a:r>
              <a:rPr lang="en-GB" dirty="0"/>
              <a:t>) – default in C#, Java, JS, Python</a:t>
            </a:r>
          </a:p>
          <a:p>
            <a:pPr lvl="2">
              <a:lnSpc>
                <a:spcPct val="110000"/>
              </a:lnSpc>
              <a:buClr>
                <a:schemeClr val="tx1"/>
              </a:buClr>
            </a:pPr>
            <a:r>
              <a:rPr lang="en-GB" b="1" dirty="0"/>
              <a:t>8-bit</a:t>
            </a:r>
            <a:r>
              <a:rPr lang="en-GB" dirty="0"/>
              <a:t> (</a:t>
            </a:r>
            <a:r>
              <a:rPr lang="en-GB" b="1" dirty="0"/>
              <a:t>ASCII</a:t>
            </a:r>
            <a:r>
              <a:rPr lang="en-GB" dirty="0"/>
              <a:t>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lstStyle/>
          <a:p>
            <a:pPr>
              <a:lnSpc>
                <a:spcPts val="3600"/>
              </a:lnSpc>
              <a:spcBef>
                <a:spcPts val="300"/>
              </a:spcBef>
            </a:pPr>
            <a:r>
              <a:rPr lang="en-US" sz="3000" b="1" dirty="0"/>
              <a:t>Bitwise operators</a:t>
            </a:r>
            <a:r>
              <a:rPr lang="en-US" sz="3000" dirty="0"/>
              <a:t> works with the binary representations of the numbers, applying </a:t>
            </a:r>
            <a:r>
              <a:rPr lang="en-US" sz="3000" b="1" dirty="0"/>
              <a:t>bit by bit</a:t>
            </a:r>
            <a:r>
              <a:rPr lang="en-US" sz="3000" dirty="0"/>
              <a:t> calculations</a:t>
            </a:r>
            <a:endParaRPr lang="en-US" sz="3000" b="1" dirty="0"/>
          </a:p>
          <a:p>
            <a:pPr>
              <a:lnSpc>
                <a:spcPts val="3600"/>
              </a:lnSpc>
              <a:spcBef>
                <a:spcPts val="300"/>
              </a:spcBef>
            </a:pPr>
            <a:r>
              <a:rPr lang="en-US" sz="3000" dirty="0"/>
              <a:t>The</a:t>
            </a:r>
            <a:r>
              <a:rPr lang="en-US" sz="3000" b="1" dirty="0"/>
              <a:t> operator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2800" dirty="0"/>
              <a:t>(like </a:t>
            </a:r>
            <a:r>
              <a:rPr lang="en-US" sz="2800" b="1" dirty="0">
                <a:solidFill>
                  <a:schemeClr val="bg1"/>
                </a:solidFill>
                <a:latin typeface="Consolas" pitchFamily="49" charset="0"/>
                <a:cs typeface="Consolas" pitchFamily="49" charset="0"/>
              </a:rPr>
              <a:t>!</a:t>
            </a:r>
            <a:r>
              <a:rPr lang="en-US" sz="2800" dirty="0">
                <a:solidFill>
                  <a:schemeClr val="tx2"/>
                </a:solidFill>
              </a:rPr>
              <a:t> </a:t>
            </a:r>
            <a:r>
              <a:rPr lang="en-US" sz="2800" dirty="0"/>
              <a:t>for boolean expressions but </a:t>
            </a:r>
            <a:r>
              <a:rPr lang="en-US" sz="2800" b="1" dirty="0"/>
              <a:t>bit by bit</a:t>
            </a:r>
            <a:r>
              <a:rPr lang="en-US" sz="2800" dirty="0"/>
              <a:t>)</a:t>
            </a:r>
            <a:endParaRPr lang="en-US" sz="28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The </a:t>
            </a:r>
            <a:r>
              <a:rPr lang="en-US" sz="3000" b="1" dirty="0"/>
              <a:t>operators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a:t>
            </a:r>
            <a:r>
              <a:rPr lang="en-US" sz="3000" b="1" dirty="0"/>
              <a:t>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184019"/>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dirty="0">
                <a:solidFill>
                  <a:schemeClr val="tx1"/>
                </a:solidFill>
              </a:rPr>
              <a:t>Bitwise</a:t>
            </a:r>
            <a:r>
              <a:rPr lang="en-GB" dirty="0"/>
              <a:t> </a:t>
            </a:r>
            <a:r>
              <a:rPr lang="en-GB" b="1" dirty="0">
                <a:solidFill>
                  <a:schemeClr val="bg1"/>
                </a:solidFill>
              </a:rPr>
              <a:t>NOT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t>Bitwise </a:t>
            </a:r>
            <a:r>
              <a:rPr lang="en-GB" b="1" dirty="0">
                <a:solidFill>
                  <a:schemeClr val="bg1"/>
                </a:solidFill>
              </a:rPr>
              <a:t>OR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lstStyle/>
          <a:p>
            <a:r>
              <a:rPr lang="en-US" b="1" dirty="0"/>
              <a:t>Bit shifts</a:t>
            </a:r>
            <a:r>
              <a:rPr lang="en-US" dirty="0"/>
              <a:t> are bitwise operations, where</a:t>
            </a:r>
            <a:endParaRPr lang="bg-BG" dirty="0"/>
          </a:p>
          <a:p>
            <a:pPr lvl="1"/>
            <a:r>
              <a:rPr lang="en-GB" b="1" dirty="0"/>
              <a:t>Bits are moved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a:p>
            <a:pPr>
              <a:buClr>
                <a:schemeClr val="tx1"/>
              </a:buClr>
            </a:pPr>
            <a:endParaRPr lang="en-GB" dirty="0"/>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a:p>
            <a:pPr>
              <a:buClr>
                <a:schemeClr val="tx1"/>
              </a:buClr>
            </a:pPr>
            <a:endParaRPr lang="en-GB" dirty="0"/>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last bit</a:t>
            </a:r>
            <a:r>
              <a:rPr lang="en-GB" dirty="0"/>
              <a:t> from a number </a:t>
            </a:r>
            <a:r>
              <a:rPr lang="en-GB" b="1" dirty="0">
                <a:solidFill>
                  <a:schemeClr val="bg1"/>
                </a:solidFill>
              </a:rPr>
              <a:t>n</a:t>
            </a:r>
            <a:r>
              <a:rPr lang="en-GB" dirty="0"/>
              <a:t>?</a:t>
            </a:r>
          </a:p>
          <a:p>
            <a:pPr lvl="1">
              <a:lnSpc>
                <a:spcPct val="100000"/>
              </a:lnSpc>
            </a:pPr>
            <a:r>
              <a:rPr lang="en-GB" dirty="0"/>
              <a:t>The bits are </a:t>
            </a:r>
            <a:r>
              <a:rPr lang="en-GB" b="1" dirty="0"/>
              <a:t>numbered from 0</a:t>
            </a:r>
            <a:r>
              <a:rPr lang="en-GB" dirty="0"/>
              <a:t>, from right to the left</a:t>
            </a:r>
          </a:p>
          <a:p>
            <a:pPr lvl="1">
              <a:lnSpc>
                <a:spcPct val="100000"/>
              </a:lnSpc>
            </a:pPr>
            <a:r>
              <a:rPr lang="en-GB" dirty="0"/>
              <a:t>The position of the last (</a:t>
            </a:r>
            <a:r>
              <a:rPr lang="en-GB" b="1" dirty="0"/>
              <a:t>rightmost</a:t>
            </a:r>
            <a:r>
              <a:rPr lang="en-GB" dirty="0"/>
              <a:t>) bit is </a:t>
            </a:r>
            <a:r>
              <a:rPr lang="en-GB" b="1" dirty="0"/>
              <a:t>0</a:t>
            </a: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bit at position </a:t>
            </a:r>
            <a:r>
              <a:rPr lang="en-GB" b="1" dirty="0">
                <a:solidFill>
                  <a:schemeClr val="bg1"/>
                </a:solidFill>
              </a:rPr>
              <a:t>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t>set the bit 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a:t>
            </a:r>
            <a:r>
              <a:rPr lang="en-GB" sz="3400" b="1" dirty="0"/>
              <a:t>0</a:t>
            </a:r>
            <a:r>
              <a:rPr lang="en-GB" sz="3400" dirty="0"/>
              <a:t> or </a:t>
            </a:r>
            <a:r>
              <a:rPr lang="en-GB" sz="3400" b="1" dirty="0"/>
              <a:t>1</a:t>
            </a:r>
            <a:r>
              <a:rPr lang="en-GB" sz="3400" dirty="0"/>
              <a:t>)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Clear</a:t>
            </a:r>
            <a:r>
              <a:rPr lang="en-GB" dirty="0"/>
              <a:t> a bit (0) at position </a:t>
            </a:r>
            <a:r>
              <a:rPr lang="en-GB" sz="3400" b="1" dirty="0">
                <a:solidFill>
                  <a:schemeClr val="bg1"/>
                </a:solidFill>
              </a:rPr>
              <a:t>p</a:t>
            </a:r>
            <a:endParaRPr lang="en-GB"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Set</a:t>
            </a:r>
            <a:r>
              <a:rPr lang="en-GB" dirty="0"/>
              <a:t> a bit (1) at position </a:t>
            </a:r>
            <a:r>
              <a:rPr lang="en-GB" sz="3400" b="1" dirty="0">
                <a:solidFill>
                  <a:schemeClr val="bg1"/>
                </a:solidFill>
              </a:rPr>
              <a:t>p</a:t>
            </a:r>
            <a:endParaRPr lang="en-GB"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r>
              <a:rPr lang="en-US" b="1" dirty="0"/>
              <a:t>Networking protocols</a:t>
            </a:r>
          </a:p>
          <a:p>
            <a:pPr lvl="1"/>
            <a:r>
              <a:rPr lang="en-US" dirty="0"/>
              <a:t>Many devices communicate using bit-level protocols</a:t>
            </a:r>
          </a:p>
          <a:p>
            <a:pPr lvl="1"/>
            <a:r>
              <a:rPr lang="en-US" dirty="0"/>
              <a:t>E.g. the SYN flag in the </a:t>
            </a:r>
            <a:r>
              <a:rPr lang="en-US" b="1" dirty="0"/>
              <a:t>TCP protocol </a:t>
            </a:r>
            <a:r>
              <a:rPr lang="en-US" dirty="0"/>
              <a:t>header is the bit #1 from the 14</a:t>
            </a:r>
            <a:r>
              <a:rPr lang="en-US" baseline="30000" dirty="0"/>
              <a:t>th</a:t>
            </a:r>
            <a:r>
              <a:rPr lang="en-US" dirty="0"/>
              <a:t> byte in the TCP packets</a:t>
            </a:r>
          </a:p>
          <a:p>
            <a:pPr lvl="2"/>
            <a:r>
              <a:rPr lang="en-US" dirty="0"/>
              <a:t>Web browsers use bitwise operations to connect to a Web site</a:t>
            </a:r>
          </a:p>
          <a:p>
            <a:r>
              <a:rPr lang="en-US" dirty="0"/>
              <a:t>Many </a:t>
            </a:r>
            <a:r>
              <a:rPr lang="en-US" b="1" dirty="0"/>
              <a:t>binary file formats </a:t>
            </a:r>
            <a:r>
              <a:rPr lang="en-US" dirty="0"/>
              <a:t>use bits to save space</a:t>
            </a:r>
          </a:p>
          <a:p>
            <a:pPr lvl="1"/>
            <a:r>
              <a:rPr lang="en-US" dirty="0"/>
              <a:t>E.g. PNG images use </a:t>
            </a:r>
            <a:r>
              <a:rPr lang="bg-BG" dirty="0"/>
              <a:t>3</a:t>
            </a:r>
            <a:r>
              <a:rPr lang="en-US" dirty="0"/>
              <a:t> bits to specify the color format used</a:t>
            </a:r>
          </a:p>
          <a:p>
            <a:r>
              <a:rPr lang="en-US" b="1" dirty="0"/>
              <a:t>Data compression </a:t>
            </a:r>
            <a:r>
              <a:rPr lang="en-US" dirty="0"/>
              <a:t>replaces byte sequences with bit sequences</a:t>
            </a:r>
          </a:p>
          <a:p>
            <a:pPr lvl="1"/>
            <a:r>
              <a:rPr lang="en-US" dirty="0"/>
              <a:t>E.g. the DEFLATE algorithm in </a:t>
            </a:r>
            <a:r>
              <a:rPr lang="en-US" b="1" dirty="0"/>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bit at position 1 of an 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400" dirty="0">
                <a:solidFill>
                  <a:schemeClr val="bg2"/>
                </a:solidFill>
              </a:rPr>
              <a:t>Computers store data using </a:t>
            </a:r>
            <a:r>
              <a:rPr lang="en-US" sz="3400" b="1" dirty="0">
                <a:solidFill>
                  <a:schemeClr val="bg1"/>
                </a:solidFill>
              </a:rPr>
              <a:t>bits</a:t>
            </a:r>
          </a:p>
          <a:p>
            <a:pPr lvl="1">
              <a:lnSpc>
                <a:spcPct val="100000"/>
              </a:lnSpc>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pPr>
            <a:r>
              <a:rPr lang="en-US" sz="3200" b="1" dirty="0">
                <a:solidFill>
                  <a:schemeClr val="bg1"/>
                </a:solidFill>
              </a:rPr>
              <a:t>IEEE-754</a:t>
            </a:r>
            <a:r>
              <a:rPr lang="en-US" sz="3200" dirty="0">
                <a:solidFill>
                  <a:schemeClr val="bg2"/>
                </a:solidFill>
              </a:rPr>
              <a:t> – floating point numbers</a:t>
            </a:r>
          </a:p>
          <a:p>
            <a:pPr lvl="1">
              <a:lnSpc>
                <a:spcPct val="100000"/>
              </a:lnSpc>
            </a:pPr>
            <a:r>
              <a:rPr lang="en-US" sz="3200" b="1" dirty="0">
                <a:solidFill>
                  <a:schemeClr val="bg1"/>
                </a:solidFill>
              </a:rPr>
              <a:t>Text</a:t>
            </a:r>
            <a:r>
              <a:rPr lang="en-US" sz="3200" dirty="0">
                <a:solidFill>
                  <a:schemeClr val="bg2"/>
                </a:solidFill>
              </a:rPr>
              <a:t> is stored using ASCII / Unicode / other</a:t>
            </a: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a:t>
            </a:r>
            <a:endParaRPr lang="en-US" sz="3400" b="1" dirty="0">
              <a:solidFill>
                <a:schemeClr val="bg1"/>
              </a:solidFill>
            </a:endParaRPr>
          </a:p>
          <a:p>
            <a:pPr>
              <a:lnSpc>
                <a:spcPct val="100000"/>
              </a:lnSpc>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7" name="Slide Number">
            <a:extLst>
              <a:ext uri="{FF2B5EF4-FFF2-40B4-BE49-F238E27FC236}">
                <a16:creationId xmlns:a16="http://schemas.microsoft.com/office/drawing/2014/main" id="{EDE3B5F3-EF07-4A47-A6D6-ACB7CE99433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7947650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10" name="Slide Number">
            <a:extLst>
              <a:ext uri="{FF2B5EF4-FFF2-40B4-BE49-F238E27FC236}">
                <a16:creationId xmlns:a16="http://schemas.microsoft.com/office/drawing/2014/main" id="{7E815A34-7086-42E1-97DE-E2F9EF5AFA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Tree>
    <p:extLst>
      <p:ext uri="{BB962C8B-B14F-4D97-AF65-F5344CB8AC3E}">
        <p14:creationId xmlns:p14="http://schemas.microsoft.com/office/powerpoint/2010/main" val="15254354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r>
              <a:rPr lang="en-GB" b="1" dirty="0"/>
              <a:t>Bit </a:t>
            </a:r>
            <a:r>
              <a:rPr lang="en-GB" dirty="0"/>
              <a:t>== the smallest </a:t>
            </a:r>
            <a:r>
              <a:rPr lang="en-GB" b="1" dirty="0">
                <a:solidFill>
                  <a:schemeClr val="bg1"/>
                </a:solidFill>
              </a:rPr>
              <a:t>unit of data used in computing</a:t>
            </a:r>
          </a:p>
          <a:p>
            <a:pPr lvl="1"/>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r>
              <a:rPr lang="en-GB" b="1" dirty="0"/>
              <a:t>1 bit </a:t>
            </a:r>
            <a:r>
              <a:rPr lang="en-GB" dirty="0"/>
              <a:t>can store anything with </a:t>
            </a:r>
            <a:r>
              <a:rPr lang="en-GB" b="1" dirty="0">
                <a:solidFill>
                  <a:schemeClr val="bg1"/>
                </a:solidFill>
              </a:rPr>
              <a:t>two separate states</a:t>
            </a:r>
            <a:endParaRPr lang="en-GB" dirty="0"/>
          </a:p>
          <a:p>
            <a:pPr lvl="1"/>
            <a:r>
              <a:rPr lang="en-GB" dirty="0"/>
              <a:t>Logical values (true / false)</a:t>
            </a:r>
          </a:p>
          <a:p>
            <a:pPr lvl="1"/>
            <a:r>
              <a:rPr lang="en-GB" dirty="0"/>
              <a:t>Algebraic signs (+ / -)</a:t>
            </a:r>
          </a:p>
          <a:p>
            <a:pPr lvl="1"/>
            <a:r>
              <a:rPr lang="en-GB" dirty="0"/>
              <a:t>Activation states (on / off)</a:t>
            </a:r>
          </a:p>
          <a:p>
            <a:r>
              <a:rPr lang="en-GB" dirty="0"/>
              <a:t>Bits are organized in computer memory in sequences of </a:t>
            </a:r>
            <a:r>
              <a:rPr lang="en-GB" b="1" dirty="0"/>
              <a:t>8 bits</a:t>
            </a:r>
            <a:r>
              <a:rPr lang="en-GB" dirty="0"/>
              <a:t>, called </a:t>
            </a:r>
            <a:r>
              <a:rPr lang="en-GB" b="1" dirty="0"/>
              <a:t>bytes</a:t>
            </a:r>
            <a:r>
              <a:rPr lang="en-GB" dirty="0"/>
              <a:t> (</a:t>
            </a:r>
            <a:r>
              <a:rPr lang="en-GB" b="1" dirty="0"/>
              <a:t>octets</a:t>
            </a:r>
            <a:r>
              <a:rPr lang="en-GB" dirty="0"/>
              <a:t>)</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r>
              <a:rPr lang="en-US" sz="3300" b="1" dirty="0"/>
              <a:t>Bit</a:t>
            </a:r>
            <a:r>
              <a:rPr lang="en-US" sz="3300" dirty="0"/>
              <a:t> – single </a:t>
            </a:r>
            <a:r>
              <a:rPr lang="en-US" sz="3300" b="1" dirty="0"/>
              <a:t>0</a:t>
            </a:r>
            <a:r>
              <a:rPr lang="en-US" sz="3300" dirty="0"/>
              <a:t> or </a:t>
            </a:r>
            <a:r>
              <a:rPr lang="en-US" sz="3300" b="1" dirty="0"/>
              <a:t>1</a:t>
            </a:r>
            <a:r>
              <a:rPr lang="en-US" sz="3300" dirty="0"/>
              <a:t>, representing a bit of data</a:t>
            </a:r>
          </a:p>
          <a:p>
            <a:r>
              <a:rPr lang="en-US" sz="3300" b="1" dirty="0"/>
              <a:t>Byte</a:t>
            </a:r>
            <a:r>
              <a:rPr lang="en-US" sz="3300" dirty="0"/>
              <a:t> (</a:t>
            </a:r>
            <a:r>
              <a:rPr lang="en-US" sz="3300" b="1" dirty="0"/>
              <a:t>octet</a:t>
            </a:r>
            <a:r>
              <a:rPr lang="en-US" sz="3300" dirty="0"/>
              <a:t>) == </a:t>
            </a:r>
            <a:r>
              <a:rPr lang="en-US" sz="3300" b="1" dirty="0"/>
              <a:t>8 bits</a:t>
            </a:r>
            <a:r>
              <a:rPr lang="en-US" sz="3300" dirty="0"/>
              <a:t> == the smallest addressable unit in the computer memory</a:t>
            </a:r>
          </a:p>
          <a:p>
            <a:r>
              <a:rPr lang="en-US" sz="3300" b="1" dirty="0"/>
              <a:t>KB</a:t>
            </a:r>
            <a:r>
              <a:rPr lang="en-US" sz="3300" dirty="0"/>
              <a:t> (kilobyte) == </a:t>
            </a:r>
            <a:r>
              <a:rPr lang="en-US" sz="3300" b="1" dirty="0"/>
              <a:t>1024 bytes</a:t>
            </a:r>
            <a:r>
              <a:rPr lang="en-US" sz="3300" dirty="0"/>
              <a:t> (sometimes 1000 bytes)</a:t>
            </a:r>
          </a:p>
          <a:p>
            <a:r>
              <a:rPr lang="en-US" sz="3300" b="1" dirty="0"/>
              <a:t>MB</a:t>
            </a:r>
            <a:r>
              <a:rPr lang="en-US" sz="3300" dirty="0"/>
              <a:t> (megabyte) == </a:t>
            </a:r>
            <a:r>
              <a:rPr lang="en-US" sz="3300" b="1" dirty="0"/>
              <a:t>1024 KB</a:t>
            </a:r>
            <a:r>
              <a:rPr lang="en-US" sz="3300" dirty="0"/>
              <a:t> == </a:t>
            </a:r>
            <a:r>
              <a:rPr lang="en-US" sz="3300" b="1" dirty="0"/>
              <a:t>1048576 bytes</a:t>
            </a:r>
          </a:p>
          <a:p>
            <a:r>
              <a:rPr lang="en-US" sz="3300" b="1" dirty="0"/>
              <a:t>GB</a:t>
            </a:r>
            <a:r>
              <a:rPr lang="en-US" sz="3300" dirty="0"/>
              <a:t> (gigabyte) == </a:t>
            </a:r>
            <a:r>
              <a:rPr lang="en-US" sz="3300" b="1" dirty="0"/>
              <a:t>1024 MB</a:t>
            </a:r>
            <a:r>
              <a:rPr lang="en-US" sz="3300" dirty="0"/>
              <a:t> == </a:t>
            </a:r>
            <a:r>
              <a:rPr lang="en-US" sz="3300" b="1" dirty="0"/>
              <a:t>1073741824 bytes</a:t>
            </a:r>
          </a:p>
          <a:p>
            <a:r>
              <a:rPr lang="en-US" sz="3300" b="1" dirty="0"/>
              <a:t>TB</a:t>
            </a:r>
            <a:r>
              <a:rPr lang="en-US" sz="3300" dirty="0"/>
              <a:t> (terabyte) == </a:t>
            </a:r>
            <a:r>
              <a:rPr lang="en-US" sz="3300" b="1" dirty="0"/>
              <a:t>1024 GB</a:t>
            </a:r>
            <a:r>
              <a:rPr lang="en-US" sz="3300" dirty="0"/>
              <a:t> == </a:t>
            </a:r>
            <a:r>
              <a:rPr lang="en-US" sz="3300" b="1" dirty="0"/>
              <a:t>1099511627776 bytes</a:t>
            </a:r>
          </a:p>
          <a:p>
            <a:r>
              <a:rPr lang="en-US" sz="3300" b="1" dirty="0"/>
              <a:t>PB</a:t>
            </a:r>
            <a:r>
              <a:rPr lang="en-US" sz="3300" dirty="0"/>
              <a:t> (petabyte) == </a:t>
            </a:r>
            <a:r>
              <a:rPr lang="en-US" sz="3300" b="1" dirty="0"/>
              <a:t>1024 TB</a:t>
            </a:r>
            <a:r>
              <a:rPr lang="en-US" sz="3300" dirty="0"/>
              <a:t> == </a:t>
            </a:r>
            <a:r>
              <a:rPr lang="en-US" sz="3300" b="1" dirty="0"/>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r>
              <a:rPr lang="en-GB" b="1" dirty="0"/>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r>
              <a:rPr lang="en-GB" b="1" dirty="0"/>
              <a:t>Positional numeral systems </a:t>
            </a:r>
            <a:r>
              <a:rPr lang="en-GB" dirty="0"/>
              <a:t>== the value of each digit depends on its position</a:t>
            </a:r>
            <a:endParaRPr lang="en-GB" b="1" dirty="0">
              <a:solidFill>
                <a:schemeClr val="bg1"/>
              </a:solidFill>
            </a:endParaRPr>
          </a:p>
          <a:p>
            <a:pPr lvl="1"/>
            <a:r>
              <a:rPr lang="en-GB" dirty="0"/>
              <a:t>These numeral systems has a </a:t>
            </a:r>
            <a:r>
              <a:rPr lang="en-GB" b="1" dirty="0">
                <a:solidFill>
                  <a:schemeClr val="bg1"/>
                </a:solidFill>
              </a:rPr>
              <a:t>base</a:t>
            </a:r>
            <a:r>
              <a:rPr lang="en-GB" dirty="0"/>
              <a:t> (e.g. 2, 10, 16)</a:t>
            </a:r>
          </a:p>
          <a:p>
            <a:endParaRPr lang="en-GB" dirty="0"/>
          </a:p>
          <a:p>
            <a:endParaRPr lang="en-GB" dirty="0"/>
          </a:p>
          <a:p>
            <a:endParaRPr lang="en-GB" dirty="0"/>
          </a:p>
          <a:p>
            <a:endParaRPr lang="en-GB" dirty="0"/>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a:t>
            </a:r>
            <a:r>
              <a:rPr lang="en-GB" b="1" dirty="0"/>
              <a:t>digits</a:t>
            </a:r>
            <a:r>
              <a:rPr lang="en-GB" dirty="0"/>
              <a:t>:</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lumMod val="75000"/>
                  </a:schemeClr>
                </a:solidFill>
              </a:rPr>
              <a:t>401</a:t>
            </a:r>
            <a:r>
              <a:rPr lang="en-GB" sz="3000" dirty="0">
                <a:solidFill>
                  <a:schemeClr val="tx1"/>
                </a:solidFill>
              </a:rPr>
              <a:t> = </a:t>
            </a:r>
            <a:r>
              <a:rPr lang="en-GB" sz="3000" dirty="0">
                <a:solidFill>
                  <a:schemeClr val="bg1">
                    <a:lumMod val="75000"/>
                  </a:schemeClr>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lumMod val="75000"/>
                  </a:schemeClr>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lumMod val="75000"/>
                  </a:schemeClr>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lumMod val="75000"/>
                  </a:schemeClr>
                </a:solidFill>
              </a:rPr>
              <a:t>4</a:t>
            </a:r>
            <a:r>
              <a:rPr lang="en-GB" sz="3000" dirty="0">
                <a:solidFill>
                  <a:schemeClr val="tx1"/>
                </a:solidFill>
              </a:rPr>
              <a:t>*100 + </a:t>
            </a:r>
            <a:r>
              <a:rPr lang="en-GB" sz="3000" dirty="0">
                <a:solidFill>
                  <a:schemeClr val="bg1">
                    <a:lumMod val="75000"/>
                  </a:schemeClr>
                </a:solidFill>
              </a:rPr>
              <a:t>0</a:t>
            </a:r>
            <a:r>
              <a:rPr lang="en-GB" sz="3000" dirty="0">
                <a:solidFill>
                  <a:schemeClr val="tx1"/>
                </a:solidFill>
              </a:rPr>
              <a:t>*10 + </a:t>
            </a:r>
            <a:r>
              <a:rPr lang="en-GB" sz="3000" dirty="0">
                <a:solidFill>
                  <a:schemeClr val="bg1">
                    <a:lumMod val="75000"/>
                  </a:schemeClr>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18827</TotalTime>
  <Words>12278</Words>
  <Application>Microsoft Office PowerPoint</Application>
  <PresentationFormat>Widescreen</PresentationFormat>
  <Paragraphs>1022</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Svetlin Nakov</cp:lastModifiedBy>
  <cp:revision>406</cp:revision>
  <dcterms:created xsi:type="dcterms:W3CDTF">2018-05-23T13:08:44Z</dcterms:created>
  <dcterms:modified xsi:type="dcterms:W3CDTF">2020-10-26T12:08:14Z</dcterms:modified>
  <cp:category>programming; education; software engineering; software development </cp:category>
</cp:coreProperties>
</file>