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31"/>
  </p:notesMasterIdLst>
  <p:handoutMasterIdLst>
    <p:handoutMasterId r:id="rId32"/>
  </p:handoutMasterIdLst>
  <p:sldIdLst>
    <p:sldId id="256" r:id="rId2"/>
    <p:sldId id="292" r:id="rId3"/>
    <p:sldId id="258" r:id="rId4"/>
    <p:sldId id="293" r:id="rId5"/>
    <p:sldId id="294" r:id="rId6"/>
    <p:sldId id="299" r:id="rId7"/>
    <p:sldId id="297" r:id="rId8"/>
    <p:sldId id="262" r:id="rId9"/>
    <p:sldId id="259" r:id="rId10"/>
    <p:sldId id="260" r:id="rId11"/>
    <p:sldId id="261" r:id="rId12"/>
    <p:sldId id="302" r:id="rId13"/>
    <p:sldId id="280" r:id="rId14"/>
    <p:sldId id="295" r:id="rId15"/>
    <p:sldId id="296" r:id="rId16"/>
    <p:sldId id="304" r:id="rId17"/>
    <p:sldId id="305" r:id="rId18"/>
    <p:sldId id="298" r:id="rId19"/>
    <p:sldId id="268" r:id="rId20"/>
    <p:sldId id="306" r:id="rId21"/>
    <p:sldId id="307" r:id="rId22"/>
    <p:sldId id="308" r:id="rId23"/>
    <p:sldId id="309" r:id="rId24"/>
    <p:sldId id="311" r:id="rId25"/>
    <p:sldId id="312" r:id="rId26"/>
    <p:sldId id="283" r:id="rId27"/>
    <p:sldId id="289" r:id="rId28"/>
    <p:sldId id="291" r:id="rId29"/>
    <p:sldId id="29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3D1F66D-B7E0-4734-BBC2-F577B50A6196}">
          <p14:sldIdLst>
            <p14:sldId id="256"/>
            <p14:sldId id="292"/>
            <p14:sldId id="258"/>
          </p14:sldIdLst>
        </p14:section>
        <p14:section name="Remote Storage" id="{DBA3154B-EB7F-46EF-851F-9229E6C6F207}">
          <p14:sldIdLst>
            <p14:sldId id="293"/>
            <p14:sldId id="294"/>
            <p14:sldId id="299"/>
          </p14:sldIdLst>
        </p14:section>
        <p14:section name="Database Principles" id="{E53394E3-3848-4E40-B18D-E6F41C459D19}">
          <p14:sldIdLst>
            <p14:sldId id="297"/>
            <p14:sldId id="262"/>
            <p14:sldId id="259"/>
            <p14:sldId id="260"/>
            <p14:sldId id="261"/>
            <p14:sldId id="302"/>
            <p14:sldId id="280"/>
          </p14:sldIdLst>
        </p14:section>
        <p14:section name="Handling Forms" id="{067430CE-5341-42CA-BB21-569A7BC3928F}">
          <p14:sldIdLst>
            <p14:sldId id="295"/>
            <p14:sldId id="296"/>
            <p14:sldId id="304"/>
            <p14:sldId id="305"/>
          </p14:sldIdLst>
        </p14:section>
        <p14:section name="Authentication" id="{04BC0584-88B2-4B19-9536-31E2435824E2}">
          <p14:sldIdLst>
            <p14:sldId id="298"/>
            <p14:sldId id="268"/>
            <p14:sldId id="306"/>
            <p14:sldId id="307"/>
            <p14:sldId id="308"/>
            <p14:sldId id="309"/>
            <p14:sldId id="311"/>
            <p14:sldId id="312"/>
          </p14:sldIdLst>
        </p14:section>
        <p14:section name="Conclusion" id="{F8F79ED5-A5ED-42EB-A6DA-98E98E62A71E}">
          <p14:sldIdLst>
            <p14:sldId id="283"/>
            <p14:sldId id="289"/>
            <p14:sldId id="291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5214" autoAdjust="0"/>
  </p:normalViewPr>
  <p:slideViewPr>
    <p:cSldViewPr showGuides="1">
      <p:cViewPr varScale="1">
        <p:scale>
          <a:sx n="115" d="100"/>
          <a:sy n="115" d="100"/>
        </p:scale>
        <p:origin x="420" y="108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1.3.2021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0746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26413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90408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9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426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06119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3987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62599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84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96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6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6494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23371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2668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708505" y="6130863"/>
            <a:ext cx="2951518" cy="341556"/>
          </a:xfrm>
        </p:spPr>
        <p:txBody>
          <a:bodyPr/>
          <a:lstStyle/>
          <a:p>
            <a:r>
              <a:rPr lang="en-GB">
                <a:hlinkClick r:id="rId3"/>
              </a:rPr>
              <a:t>https://softuni.bg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708505" y="5756628"/>
            <a:ext cx="2951518" cy="367080"/>
          </a:xfrm>
        </p:spPr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44180"/>
            <a:ext cx="2980696" cy="444793"/>
          </a:xfrm>
        </p:spPr>
        <p:txBody>
          <a:bodyPr/>
          <a:lstStyle/>
          <a:p>
            <a:r>
              <a:rPr lang="en-GB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53082" y="4851838"/>
            <a:ext cx="2980696" cy="454398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1C8DFF28-044F-4DAE-86BE-A895777B5E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Remote Collections and User Sessions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4182" y="321502"/>
            <a:ext cx="11083636" cy="882654"/>
          </a:xfrm>
        </p:spPr>
        <p:txBody>
          <a:bodyPr>
            <a:normAutofit/>
          </a:bodyPr>
          <a:lstStyle/>
          <a:p>
            <a:r>
              <a:rPr lang="en-US" dirty="0"/>
              <a:t>Data and Authentication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57AB1E-55C2-49D4-8267-F6EB534074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" y="2259000"/>
            <a:ext cx="2340000" cy="234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2E8687A-AB34-4668-B65A-627F790633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6000" y="3006245"/>
            <a:ext cx="1099762" cy="1718955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0" y="1103081"/>
            <a:ext cx="9707698" cy="5276048"/>
          </a:xfrm>
        </p:spPr>
        <p:txBody>
          <a:bodyPr>
            <a:noAutofit/>
          </a:bodyPr>
          <a:lstStyle/>
          <a:p>
            <a:pPr latinLnBrk="0"/>
            <a:r>
              <a:rPr lang="en-US" sz="3400" dirty="0"/>
              <a:t>No-SQL databases</a:t>
            </a:r>
          </a:p>
          <a:p>
            <a:pPr latinLnBrk="0"/>
            <a:r>
              <a:rPr lang="en-US" sz="3400" dirty="0"/>
              <a:t>More </a:t>
            </a:r>
            <a:r>
              <a:rPr lang="en-US" sz="3400" b="1" dirty="0">
                <a:solidFill>
                  <a:schemeClr val="bg1"/>
                </a:solidFill>
              </a:rPr>
              <a:t>flexibility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adaptability</a:t>
            </a:r>
          </a:p>
          <a:p>
            <a:pPr latinLnBrk="0"/>
            <a:r>
              <a:rPr lang="en-US" sz="3400" dirty="0"/>
              <a:t>Allow us to </a:t>
            </a:r>
            <a:r>
              <a:rPr lang="en-US" sz="3400" b="1" dirty="0">
                <a:solidFill>
                  <a:schemeClr val="bg1"/>
                </a:solidFill>
              </a:rPr>
              <a:t>store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unstructured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data</a:t>
            </a:r>
            <a:r>
              <a:rPr lang="en-US" sz="3400" dirty="0"/>
              <a:t> in a single document </a:t>
            </a:r>
            <a:r>
              <a:rPr lang="en-US" sz="3400" i="1" dirty="0"/>
              <a:t>(</a:t>
            </a:r>
            <a:r>
              <a:rPr lang="en-US" sz="3400" b="1" i="1" dirty="0"/>
              <a:t>not</a:t>
            </a:r>
            <a:r>
              <a:rPr lang="en-US" sz="3400" i="1" dirty="0"/>
              <a:t> a good idea)</a:t>
            </a:r>
          </a:p>
          <a:p>
            <a:pPr latinLnBrk="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Additional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processing</a:t>
            </a:r>
            <a:r>
              <a:rPr lang="en-US" sz="3400" dirty="0"/>
              <a:t> effort and </a:t>
            </a:r>
            <a:r>
              <a:rPr lang="en-US" sz="3400" b="1" dirty="0">
                <a:solidFill>
                  <a:schemeClr val="bg1"/>
                </a:solidFill>
              </a:rPr>
              <a:t>more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storage</a:t>
            </a:r>
            <a:r>
              <a:rPr lang="en-US" sz="3400" dirty="0"/>
              <a:t> as the document sizes grow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Non-Relational Databases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4191000"/>
            <a:ext cx="2667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16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pPr latinLnBrk="0"/>
            <a:r>
              <a:rPr lang="en-US" dirty="0"/>
              <a:t>Non-Relational</a:t>
            </a:r>
          </a:p>
          <a:p>
            <a:pPr lvl="1" latinLnBrk="0"/>
            <a:r>
              <a:rPr lang="en-US" dirty="0"/>
              <a:t>They </a:t>
            </a:r>
            <a:r>
              <a:rPr lang="en-US" sz="3200" b="1" dirty="0">
                <a:solidFill>
                  <a:schemeClr val="bg1"/>
                </a:solidFill>
              </a:rPr>
              <a:t>scale</a:t>
            </a:r>
            <a:r>
              <a:rPr lang="en-US" dirty="0"/>
              <a:t> out </a:t>
            </a:r>
            <a:r>
              <a:rPr lang="en-US" sz="3200" b="1" dirty="0">
                <a:solidFill>
                  <a:schemeClr val="bg1"/>
                </a:solidFill>
              </a:rPr>
              <a:t>horizontally</a:t>
            </a:r>
            <a:r>
              <a:rPr lang="en-US" dirty="0"/>
              <a:t> </a:t>
            </a:r>
          </a:p>
          <a:p>
            <a:pPr lvl="1" latinLnBrk="0"/>
            <a:r>
              <a:rPr lang="en-US" dirty="0"/>
              <a:t>Work with </a:t>
            </a:r>
            <a:r>
              <a:rPr lang="en-US" sz="3200" b="1" dirty="0">
                <a:solidFill>
                  <a:schemeClr val="bg1"/>
                </a:solidFill>
              </a:rPr>
              <a:t>unstructured</a:t>
            </a:r>
            <a:r>
              <a:rPr lang="en-US" dirty="0"/>
              <a:t> and semi-structured </a:t>
            </a:r>
            <a:r>
              <a:rPr lang="en-US" sz="3200" b="1" dirty="0">
                <a:solidFill>
                  <a:schemeClr val="bg1"/>
                </a:solidFill>
              </a:rPr>
              <a:t>data</a:t>
            </a:r>
            <a:endParaRPr lang="en-US" dirty="0"/>
          </a:p>
          <a:p>
            <a:pPr lvl="1" latinLnBrk="0"/>
            <a:r>
              <a:rPr lang="en-US" dirty="0"/>
              <a:t>Schema-free or Schema-on-read options</a:t>
            </a:r>
          </a:p>
          <a:p>
            <a:pPr lvl="1" latinLnBrk="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High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availability</a:t>
            </a:r>
          </a:p>
          <a:p>
            <a:pPr lvl="1" latinLnBrk="0"/>
            <a:r>
              <a:rPr lang="en-US" dirty="0"/>
              <a:t>Many are </a:t>
            </a:r>
            <a:r>
              <a:rPr lang="en-US" sz="3200" b="1" dirty="0">
                <a:solidFill>
                  <a:schemeClr val="bg1"/>
                </a:solidFill>
              </a:rPr>
              <a:t>open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source</a:t>
            </a:r>
            <a:r>
              <a:rPr lang="en-US" dirty="0"/>
              <a:t> and so "free"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latinLnBrk="0"/>
            <a:r>
              <a:rPr lang="en-US" dirty="0"/>
              <a:t>Relational</a:t>
            </a:r>
          </a:p>
          <a:p>
            <a:pPr lvl="1" latinLnBrk="0"/>
            <a:r>
              <a:rPr lang="en-US" dirty="0"/>
              <a:t>Work with </a:t>
            </a:r>
            <a:r>
              <a:rPr lang="en-US" b="1" dirty="0">
                <a:solidFill>
                  <a:schemeClr val="bg1"/>
                </a:solidFill>
              </a:rPr>
              <a:t>structured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data</a:t>
            </a:r>
          </a:p>
          <a:p>
            <a:pPr lvl="1" latinLnBrk="0"/>
            <a:r>
              <a:rPr lang="en-US" dirty="0"/>
              <a:t>They support </a:t>
            </a:r>
            <a:r>
              <a:rPr lang="en-US" sz="3200" b="1" dirty="0">
                <a:solidFill>
                  <a:schemeClr val="bg1"/>
                </a:solidFill>
              </a:rPr>
              <a:t>ACID</a:t>
            </a:r>
            <a:r>
              <a:rPr lang="en-US" dirty="0"/>
              <a:t> transactional consistency and support "</a:t>
            </a:r>
            <a:r>
              <a:rPr lang="en-US" sz="3200" b="1" dirty="0">
                <a:solidFill>
                  <a:schemeClr val="bg1"/>
                </a:solidFill>
              </a:rPr>
              <a:t>joins</a:t>
            </a:r>
            <a:r>
              <a:rPr lang="en-US" dirty="0"/>
              <a:t>"</a:t>
            </a:r>
          </a:p>
          <a:p>
            <a:pPr lvl="1" latinLnBrk="0"/>
            <a:r>
              <a:rPr lang="en-US" dirty="0"/>
              <a:t>Built-in </a:t>
            </a:r>
            <a:r>
              <a:rPr lang="en-US" sz="3200" b="1" dirty="0">
                <a:solidFill>
                  <a:schemeClr val="bg1"/>
                </a:solidFill>
              </a:rPr>
              <a:t>data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integrity</a:t>
            </a:r>
            <a:r>
              <a:rPr lang="en-US" dirty="0"/>
              <a:t> and a large eco-system</a:t>
            </a:r>
          </a:p>
          <a:p>
            <a:pPr lvl="1" latinLnBrk="0"/>
            <a:r>
              <a:rPr lang="en-US" dirty="0"/>
              <a:t>Relationships in this system have </a:t>
            </a:r>
            <a:r>
              <a:rPr lang="en-US" sz="3200" b="1" dirty="0">
                <a:solidFill>
                  <a:schemeClr val="bg1"/>
                </a:solidFill>
              </a:rPr>
              <a:t>constraints</a:t>
            </a:r>
          </a:p>
          <a:p>
            <a:pPr lvl="1" latinLnBrk="0"/>
            <a:r>
              <a:rPr lang="en-US" dirty="0"/>
              <a:t>Limitless </a:t>
            </a:r>
            <a:r>
              <a:rPr lang="en-US" sz="3200" b="1" dirty="0">
                <a:solidFill>
                  <a:schemeClr val="bg1"/>
                </a:solidFill>
              </a:rPr>
              <a:t>indexing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and Non-Relational Pros</a:t>
            </a:r>
          </a:p>
        </p:txBody>
      </p:sp>
    </p:spTree>
    <p:extLst>
      <p:ext uri="{BB962C8B-B14F-4D97-AF65-F5344CB8AC3E}">
        <p14:creationId xmlns:p14="http://schemas.microsoft.com/office/powerpoint/2010/main" val="377486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62D77D-2E4F-45BF-978E-E5D990AE49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24C102F-E564-4B12-BBA4-CA0C5220DC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Records</a:t>
            </a:r>
            <a:r>
              <a:rPr lang="en-US" dirty="0"/>
              <a:t> in a database have </a:t>
            </a:r>
            <a:r>
              <a:rPr lang="en-US" b="1" dirty="0">
                <a:solidFill>
                  <a:schemeClr val="bg1"/>
                </a:solidFill>
              </a:rPr>
              <a:t>unique identification keys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New records are usually </a:t>
            </a:r>
            <a:r>
              <a:rPr lang="en-US" b="1" dirty="0">
                <a:solidFill>
                  <a:schemeClr val="bg1"/>
                </a:solidFill>
              </a:rPr>
              <a:t>assigned</a:t>
            </a:r>
            <a:r>
              <a:rPr lang="en-US" dirty="0"/>
              <a:t> and Id </a:t>
            </a:r>
            <a:r>
              <a:rPr lang="en-US" b="1" dirty="0">
                <a:solidFill>
                  <a:schemeClr val="bg1"/>
                </a:solidFill>
              </a:rPr>
              <a:t>automatically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This allows a record to be </a:t>
            </a:r>
            <a:r>
              <a:rPr lang="en-US" b="1" dirty="0">
                <a:solidFill>
                  <a:schemeClr val="bg1"/>
                </a:solidFill>
              </a:rPr>
              <a:t>retrieved directly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Keys</a:t>
            </a:r>
            <a:r>
              <a:rPr lang="en-US" dirty="0"/>
              <a:t> can be used to create a </a:t>
            </a:r>
            <a:r>
              <a:rPr lang="en-US" b="1" dirty="0">
                <a:solidFill>
                  <a:schemeClr val="bg1"/>
                </a:solidFill>
              </a:rPr>
              <a:t>relationship</a:t>
            </a:r>
            <a:r>
              <a:rPr lang="en-US" dirty="0"/>
              <a:t> between records</a:t>
            </a:r>
          </a:p>
          <a:p>
            <a:pPr>
              <a:buClr>
                <a:schemeClr val="tx1"/>
              </a:buClr>
            </a:pPr>
            <a:r>
              <a:rPr lang="en-US" dirty="0"/>
              <a:t>It's best to impose a </a:t>
            </a:r>
            <a:r>
              <a:rPr lang="en-US" b="1" dirty="0">
                <a:solidFill>
                  <a:schemeClr val="bg1"/>
                </a:solidFill>
              </a:rPr>
              <a:t>structure</a:t>
            </a:r>
            <a:r>
              <a:rPr lang="en-US" dirty="0"/>
              <a:t> on all records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Every entry has the </a:t>
            </a:r>
            <a:r>
              <a:rPr lang="en-US" b="1" dirty="0">
                <a:solidFill>
                  <a:schemeClr val="bg1"/>
                </a:solidFill>
              </a:rPr>
              <a:t>same properties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De-normalize</a:t>
            </a:r>
            <a:r>
              <a:rPr lang="en-US" dirty="0"/>
              <a:t> data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E.g., article comments can be stored </a:t>
            </a:r>
            <a:r>
              <a:rPr lang="en-US" b="1" dirty="0">
                <a:solidFill>
                  <a:schemeClr val="bg1"/>
                </a:solidFill>
              </a:rPr>
              <a:t>inside</a:t>
            </a:r>
            <a:r>
              <a:rPr lang="en-US" dirty="0"/>
              <a:t> the article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7412A7E-6F19-420C-8974-D5E285B9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NoSQL Collections</a:t>
            </a:r>
          </a:p>
        </p:txBody>
      </p:sp>
    </p:spTree>
    <p:extLst>
      <p:ext uri="{BB962C8B-B14F-4D97-AF65-F5344CB8AC3E}">
        <p14:creationId xmlns:p14="http://schemas.microsoft.com/office/powerpoint/2010/main" val="240838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7603"/>
            <a:ext cx="3656648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40" y="394227"/>
            <a:ext cx="3123387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AE781458-DC3A-4BC5-AB08-BE593B1D9C1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CRUD Operations with Remote Collections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1696497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01F38278-3A2E-4CEA-9346-C566BDE3551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Grouping Related Request Values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545520F-B1DC-48D7-9C99-4DD7854E539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Handling Forms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A0ED64-749D-4229-892A-F0FDF7768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000" y="1404000"/>
            <a:ext cx="2430000" cy="24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61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406CB-2089-49D1-A1BE-667ED4F94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1057A-ED01-4ADC-8C93-65A148A202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&lt;form&gt;</a:t>
            </a:r>
            <a:r>
              <a:rPr lang="en-US" dirty="0"/>
              <a:t> element groups many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&lt;input&gt;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fields</a:t>
            </a:r>
          </a:p>
          <a:p>
            <a:pPr lvl="1"/>
            <a:r>
              <a:rPr lang="en-US" dirty="0"/>
              <a:t>Attribute </a:t>
            </a:r>
            <a:r>
              <a:rPr lang="en-US" b="1" dirty="0">
                <a:solidFill>
                  <a:schemeClr val="bg1"/>
                </a:solidFill>
              </a:rPr>
              <a:t>method</a:t>
            </a:r>
            <a:r>
              <a:rPr lang="en-US" dirty="0"/>
              <a:t> specifies which </a:t>
            </a:r>
            <a:r>
              <a:rPr lang="en-US" b="1" dirty="0">
                <a:solidFill>
                  <a:schemeClr val="bg1"/>
                </a:solidFill>
              </a:rPr>
              <a:t>HTTP method </a:t>
            </a:r>
            <a:r>
              <a:rPr lang="en-US" dirty="0"/>
              <a:t>to use</a:t>
            </a:r>
          </a:p>
          <a:p>
            <a:pPr lvl="1"/>
            <a:r>
              <a:rPr lang="en-US" dirty="0"/>
              <a:t>Attribute </a:t>
            </a:r>
            <a:r>
              <a:rPr lang="en-US" b="1" dirty="0">
                <a:solidFill>
                  <a:schemeClr val="bg1"/>
                </a:solidFill>
              </a:rPr>
              <a:t>action</a:t>
            </a:r>
            <a:r>
              <a:rPr lang="en-US" dirty="0"/>
              <a:t> specifies to which </a:t>
            </a: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dirty="0"/>
              <a:t> the requests is sent</a:t>
            </a:r>
          </a:p>
          <a:p>
            <a:pPr>
              <a:spcBef>
                <a:spcPts val="18000"/>
              </a:spcBef>
            </a:pPr>
            <a:r>
              <a:rPr lang="en-US" dirty="0"/>
              <a:t>On </a:t>
            </a:r>
            <a:r>
              <a:rPr lang="en-US" b="1" dirty="0">
                <a:solidFill>
                  <a:schemeClr val="bg1"/>
                </a:solidFill>
              </a:rPr>
              <a:t>submit</a:t>
            </a:r>
            <a:r>
              <a:rPr lang="en-US" dirty="0"/>
              <a:t>, the browser </a:t>
            </a:r>
            <a:r>
              <a:rPr lang="en-US" b="1" dirty="0">
                <a:solidFill>
                  <a:schemeClr val="bg1"/>
                </a:solidFill>
              </a:rPr>
              <a:t>sends all values </a:t>
            </a:r>
            <a:r>
              <a:rPr lang="en-US" dirty="0"/>
              <a:t>to the server</a:t>
            </a:r>
          </a:p>
          <a:p>
            <a:pPr lvl="1"/>
            <a:r>
              <a:rPr lang="en-US" dirty="0"/>
              <a:t>Every input is identified by its </a:t>
            </a:r>
            <a:r>
              <a:rPr lang="en-US" b="1" dirty="0">
                <a:solidFill>
                  <a:schemeClr val="bg1"/>
                </a:solidFill>
              </a:rPr>
              <a:t>name attribute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DEBDDA-D080-4638-B5D8-9E4DD39C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 Standard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83478E-46A8-4CC7-B315-624696D56682}"/>
              </a:ext>
            </a:extLst>
          </p:cNvPr>
          <p:cNvSpPr txBox="1"/>
          <p:nvPr/>
        </p:nvSpPr>
        <p:spPr>
          <a:xfrm>
            <a:off x="696000" y="3204000"/>
            <a:ext cx="10350000" cy="22270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&lt;form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method</a:t>
            </a:r>
            <a:r>
              <a:rPr lang="en-US" sz="2400" b="1" dirty="0">
                <a:latin typeface="Consolas" panose="020B0609020204030204" pitchFamily="49" charset="0"/>
              </a:rPr>
              <a:t>="POST"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action</a:t>
            </a:r>
            <a:r>
              <a:rPr lang="en-US" sz="2400" b="1" dirty="0">
                <a:latin typeface="Consolas" panose="020B0609020204030204" pitchFamily="49" charset="0"/>
              </a:rPr>
              <a:t>="/articles"&gt;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&lt;input type="text"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latin typeface="Consolas" panose="020B0609020204030204" pitchFamily="49" charset="0"/>
              </a:rPr>
              <a:t>="title" /&gt;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</a:t>
            </a:r>
            <a:r>
              <a:rPr lang="en-US" sz="2400" b="1" dirty="0" err="1">
                <a:latin typeface="Consolas" panose="020B0609020204030204" pitchFamily="49" charset="0"/>
              </a:rPr>
              <a:t>textarea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latin typeface="Consolas" panose="020B0609020204030204" pitchFamily="49" charset="0"/>
              </a:rPr>
              <a:t>="content"&gt;&lt;/</a:t>
            </a:r>
            <a:r>
              <a:rPr lang="en-US" sz="2400" b="1" dirty="0" err="1">
                <a:latin typeface="Consolas" panose="020B0609020204030204" pitchFamily="49" charset="0"/>
              </a:rPr>
              <a:t>textarea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&lt;input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type="submit"</a:t>
            </a:r>
            <a:r>
              <a:rPr lang="en-US" sz="2400" b="1" dirty="0">
                <a:latin typeface="Consolas" panose="020B0609020204030204" pitchFamily="49" charset="0"/>
              </a:rPr>
              <a:t> value="Create Article" /&gt;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3753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406CB-2089-49D1-A1BE-667ED4F94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1057A-ED01-4ADC-8C93-65A148A202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Browser form submission causes the </a:t>
            </a:r>
            <a:r>
              <a:rPr lang="en-US" b="1" dirty="0">
                <a:solidFill>
                  <a:schemeClr val="bg1"/>
                </a:solidFill>
              </a:rPr>
              <a:t>page to reload</a:t>
            </a:r>
          </a:p>
          <a:p>
            <a:pPr lvl="1"/>
            <a:r>
              <a:rPr lang="en-US" dirty="0"/>
              <a:t>Our application will be </a:t>
            </a:r>
            <a:r>
              <a:rPr lang="en-US" b="1" dirty="0">
                <a:solidFill>
                  <a:schemeClr val="bg1"/>
                </a:solidFill>
              </a:rPr>
              <a:t>closed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restarted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submit event </a:t>
            </a:r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intercepted</a:t>
            </a:r>
          </a:p>
          <a:p>
            <a:pPr>
              <a:spcBef>
                <a:spcPts val="21600"/>
              </a:spcBef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fetch request </a:t>
            </a:r>
            <a:r>
              <a:rPr lang="en-US" dirty="0"/>
              <a:t>can be made using the </a:t>
            </a:r>
            <a:r>
              <a:rPr lang="en-US" b="1" dirty="0">
                <a:solidFill>
                  <a:schemeClr val="bg1"/>
                </a:solidFill>
              </a:rPr>
              <a:t>input values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DEBDDA-D080-4638-B5D8-9E4DD39C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Submit Request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1F6F20-71E4-4819-96C2-78C942B002B6}"/>
              </a:ext>
            </a:extLst>
          </p:cNvPr>
          <p:cNvSpPr txBox="1"/>
          <p:nvPr/>
        </p:nvSpPr>
        <p:spPr>
          <a:xfrm>
            <a:off x="696000" y="3429000"/>
            <a:ext cx="10350000" cy="22270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const </a:t>
            </a:r>
            <a:r>
              <a:rPr lang="en-US" sz="2400" b="1" dirty="0" err="1">
                <a:latin typeface="Consolas" panose="020B0609020204030204" pitchFamily="49" charset="0"/>
              </a:rPr>
              <a:t>formElement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latin typeface="Consolas" panose="020B0609020204030204" pitchFamily="49" charset="0"/>
              </a:rPr>
              <a:t>document.querySelector</a:t>
            </a:r>
            <a:r>
              <a:rPr lang="en-US" sz="2400" b="1" dirty="0">
                <a:latin typeface="Consolas" panose="020B0609020204030204" pitchFamily="49" charset="0"/>
              </a:rPr>
              <a:t>('form');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err="1">
                <a:latin typeface="Consolas" panose="020B0609020204030204" pitchFamily="49" charset="0"/>
              </a:rPr>
              <a:t>formElement.addEventListener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'submit'</a:t>
            </a:r>
            <a:r>
              <a:rPr lang="en-US" sz="2400" b="1" dirty="0">
                <a:latin typeface="Consolas" panose="020B0609020204030204" pitchFamily="49" charset="0"/>
              </a:rPr>
              <a:t>, event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latin typeface="Consolas" panose="020B0609020204030204" pitchFamily="49" charset="0"/>
              </a:rPr>
              <a:t>event.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preventDefault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collect values and send via fetch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63692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406CB-2089-49D1-A1BE-667ED4F94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1057A-ED01-4ADC-8C93-65A148A202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bg1"/>
                </a:solidFill>
              </a:rPr>
              <a:t>FormData</a:t>
            </a:r>
            <a:r>
              <a:rPr lang="en-US" dirty="0"/>
              <a:t> object can be used to trigger a </a:t>
            </a:r>
            <a:r>
              <a:rPr lang="en-US" b="1" dirty="0">
                <a:solidFill>
                  <a:schemeClr val="bg1"/>
                </a:solidFill>
              </a:rPr>
              <a:t>special event</a:t>
            </a:r>
          </a:p>
          <a:p>
            <a:pPr>
              <a:spcBef>
                <a:spcPts val="14400"/>
              </a:spcBef>
            </a:pPr>
            <a:r>
              <a:rPr lang="en-US" dirty="0"/>
              <a:t>All input fields will be </a:t>
            </a:r>
            <a:r>
              <a:rPr lang="en-US" b="1" dirty="0">
                <a:solidFill>
                  <a:schemeClr val="bg1"/>
                </a:solidFill>
              </a:rPr>
              <a:t>automatically serialized</a:t>
            </a:r>
          </a:p>
          <a:p>
            <a:pPr lvl="1"/>
            <a:r>
              <a:rPr lang="en-US" dirty="0"/>
              <a:t>No need to select them manually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DEBDDA-D080-4638-B5D8-9E4DD39C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FormData</a:t>
            </a:r>
            <a:r>
              <a:rPr lang="en-US" dirty="0"/>
              <a:t> Event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9F586D-5A04-4C0D-B4BD-91FBAF3396AF}"/>
              </a:ext>
            </a:extLst>
          </p:cNvPr>
          <p:cNvSpPr txBox="1"/>
          <p:nvPr/>
        </p:nvSpPr>
        <p:spPr>
          <a:xfrm>
            <a:off x="696000" y="1788208"/>
            <a:ext cx="10350000" cy="18207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err="1">
                <a:latin typeface="Consolas" panose="020B0609020204030204" pitchFamily="49" charset="0"/>
              </a:rPr>
              <a:t>formElement.addEventListener</a:t>
            </a:r>
            <a:r>
              <a:rPr lang="en-US" sz="2400" b="1" dirty="0">
                <a:latin typeface="Consolas" panose="020B0609020204030204" pitchFamily="49" charset="0"/>
              </a:rPr>
              <a:t>('submit', event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latin typeface="Consolas" panose="020B0609020204030204" pitchFamily="49" charset="0"/>
              </a:rPr>
              <a:t>event.preventDefault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FormData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formElement</a:t>
            </a:r>
            <a:r>
              <a:rPr lang="en-US" sz="2400" b="1" dirty="0">
                <a:latin typeface="Consolas" panose="020B0609020204030204" pitchFamily="49" charset="0"/>
              </a:rPr>
              <a:t>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trigger 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FormData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event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46F18C-C757-4695-B529-C01A725D1B5B}"/>
              </a:ext>
            </a:extLst>
          </p:cNvPr>
          <p:cNvSpPr txBox="1"/>
          <p:nvPr/>
        </p:nvSpPr>
        <p:spPr>
          <a:xfrm>
            <a:off x="696000" y="4984473"/>
            <a:ext cx="10350000" cy="141452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err="1">
                <a:latin typeface="Consolas" panose="020B0609020204030204" pitchFamily="49" charset="0"/>
              </a:rPr>
              <a:t>formElement.addEventListener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formdata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sz="2400" b="1" dirty="0">
                <a:latin typeface="Consolas" panose="020B0609020204030204" pitchFamily="49" charset="0"/>
              </a:rPr>
              <a:t>, event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const data = </a:t>
            </a:r>
            <a:r>
              <a:rPr lang="en-US" sz="2400" b="1" dirty="0" err="1">
                <a:latin typeface="Consolas" panose="020B0609020204030204" pitchFamily="49" charset="0"/>
              </a:rPr>
              <a:t>event.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formData</a:t>
            </a:r>
            <a:r>
              <a:rPr lang="en-US" sz="2400" b="1" dirty="0">
                <a:latin typeface="Consolas" panose="020B0609020204030204" pitchFamily="49" charset="0"/>
              </a:rPr>
              <a:t>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serialized input values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79819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01F38278-3A2E-4CEA-9346-C566BDE3551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Working with user Credentials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545520F-B1DC-48D7-9C99-4DD7854E539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F6C0F2-BF54-4305-A7C4-CE48770B2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00" y="1494000"/>
            <a:ext cx="2340000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7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latinLnBrk="0"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Authentication</a:t>
            </a:r>
          </a:p>
          <a:p>
            <a:pPr lvl="1" latinLnBrk="0"/>
            <a:r>
              <a:rPr lang="en-US" dirty="0"/>
              <a:t>The process of verifying the identity of a user or computer</a:t>
            </a:r>
          </a:p>
          <a:p>
            <a:pPr lvl="1" latinLnBrk="0"/>
            <a:r>
              <a:rPr lang="en-US" dirty="0"/>
              <a:t>Questions: </a:t>
            </a:r>
            <a:r>
              <a:rPr lang="en-GB" dirty="0"/>
              <a:t>"</a:t>
            </a:r>
            <a:r>
              <a:rPr lang="en-US" b="1" dirty="0">
                <a:solidFill>
                  <a:schemeClr val="bg1"/>
                </a:solidFill>
              </a:rPr>
              <a:t>Who are you?</a:t>
            </a:r>
            <a:r>
              <a:rPr lang="en-GB" dirty="0"/>
              <a:t>",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GB" dirty="0"/>
              <a:t>"</a:t>
            </a:r>
            <a:r>
              <a:rPr lang="en-US" b="1" dirty="0">
                <a:solidFill>
                  <a:schemeClr val="bg1"/>
                </a:solidFill>
              </a:rPr>
              <a:t>How you prove it?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"</a:t>
            </a:r>
            <a:endParaRPr lang="en-US" dirty="0"/>
          </a:p>
          <a:p>
            <a:pPr lvl="1" latinLnBrk="0"/>
            <a:r>
              <a:rPr lang="en-US" dirty="0"/>
              <a:t>Credentials can be password, smart card, external token, etc.</a:t>
            </a:r>
          </a:p>
          <a:p>
            <a:pPr latinLnBrk="0"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Authorization</a:t>
            </a:r>
          </a:p>
          <a:p>
            <a:pPr lvl="1" latinLnBrk="0"/>
            <a:r>
              <a:rPr lang="en-US" dirty="0"/>
              <a:t>The process of determining what a user is permitted to do on a computer or network</a:t>
            </a:r>
          </a:p>
          <a:p>
            <a:pPr lvl="1" latinLnBrk="0"/>
            <a:r>
              <a:rPr lang="en-US" dirty="0"/>
              <a:t>Questions: </a:t>
            </a:r>
            <a:r>
              <a:rPr lang="en-GB" dirty="0"/>
              <a:t>" </a:t>
            </a:r>
            <a:r>
              <a:rPr lang="en-US" b="1" dirty="0">
                <a:solidFill>
                  <a:schemeClr val="bg1"/>
                </a:solidFill>
              </a:rPr>
              <a:t>What are you allowed to do?</a:t>
            </a:r>
            <a:r>
              <a:rPr lang="en-GB" dirty="0"/>
              <a:t>",</a:t>
            </a:r>
            <a:r>
              <a:rPr lang="en-US" dirty="0"/>
              <a:t> </a:t>
            </a:r>
            <a:r>
              <a:rPr lang="en-GB" dirty="0"/>
              <a:t>"</a:t>
            </a:r>
            <a:r>
              <a:rPr lang="en-US" b="1" dirty="0">
                <a:solidFill>
                  <a:schemeClr val="bg1"/>
                </a:solidFill>
              </a:rPr>
              <a:t>Can you see this page?</a:t>
            </a:r>
            <a:r>
              <a:rPr lang="en-GB" dirty="0"/>
              <a:t>"</a:t>
            </a:r>
            <a:endParaRPr lang="en-US" dirty="0"/>
          </a:p>
        </p:txBody>
      </p:sp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and Authorization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3417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049234" cy="5207396"/>
          </a:xfrm>
        </p:spPr>
        <p:txBody>
          <a:bodyPr/>
          <a:lstStyle/>
          <a:p>
            <a:r>
              <a:rPr lang="en-US" dirty="0"/>
              <a:t>Remote Storage</a:t>
            </a:r>
          </a:p>
          <a:p>
            <a:r>
              <a:rPr lang="en-US" dirty="0"/>
              <a:t>Database Principles</a:t>
            </a:r>
          </a:p>
          <a:p>
            <a:r>
              <a:rPr lang="en-US" dirty="0"/>
              <a:t>Handling Forms</a:t>
            </a:r>
          </a:p>
          <a:p>
            <a:r>
              <a:rPr lang="en-US" dirty="0"/>
              <a:t>Authentication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406CB-2089-49D1-A1BE-667ED4F94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1057A-ED01-4ADC-8C93-65A148A202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HTTP Basic Authentication</a:t>
            </a:r>
            <a:r>
              <a:rPr lang="en-US" dirty="0"/>
              <a:t> – credentials with </a:t>
            </a:r>
            <a:r>
              <a:rPr lang="en-US" b="1" dirty="0">
                <a:solidFill>
                  <a:schemeClr val="bg1"/>
                </a:solidFill>
              </a:rPr>
              <a:t>every request</a:t>
            </a:r>
          </a:p>
          <a:p>
            <a:pPr lvl="1"/>
            <a:r>
              <a:rPr lang="en-US" dirty="0"/>
              <a:t>Username and password sent in a </a:t>
            </a:r>
            <a:r>
              <a:rPr lang="en-US" b="1" dirty="0">
                <a:solidFill>
                  <a:schemeClr val="bg1"/>
                </a:solidFill>
              </a:rPr>
              <a:t>request header</a:t>
            </a:r>
            <a:r>
              <a:rPr lang="en-US" dirty="0"/>
              <a:t>:</a:t>
            </a:r>
          </a:p>
          <a:p>
            <a:pPr>
              <a:spcBef>
                <a:spcPts val="5400"/>
              </a:spcBef>
            </a:pPr>
            <a:r>
              <a:rPr lang="en-US" b="1" dirty="0"/>
              <a:t>Cookie</a:t>
            </a:r>
            <a:r>
              <a:rPr lang="en-US" dirty="0"/>
              <a:t> – upon login, </a:t>
            </a:r>
            <a:r>
              <a:rPr lang="en-US" b="1" dirty="0">
                <a:solidFill>
                  <a:schemeClr val="bg1"/>
                </a:solidFill>
              </a:rPr>
              <a:t>server returns </a:t>
            </a:r>
            <a:r>
              <a:rPr lang="en-US" dirty="0"/>
              <a:t>authentication </a:t>
            </a:r>
            <a:r>
              <a:rPr lang="en-US" b="1" dirty="0">
                <a:solidFill>
                  <a:schemeClr val="bg1"/>
                </a:solidFill>
              </a:rPr>
              <a:t>cookie</a:t>
            </a:r>
          </a:p>
          <a:p>
            <a:r>
              <a:rPr lang="en-US" b="1" dirty="0"/>
              <a:t>Token-based</a:t>
            </a:r>
            <a:r>
              <a:rPr lang="en-US" dirty="0"/>
              <a:t> – upon login, </a:t>
            </a:r>
            <a:r>
              <a:rPr lang="en-US" b="1" dirty="0">
                <a:solidFill>
                  <a:schemeClr val="bg1"/>
                </a:solidFill>
              </a:rPr>
              <a:t>server returns </a:t>
            </a:r>
            <a:r>
              <a:rPr lang="en-US" dirty="0"/>
              <a:t>signed </a:t>
            </a:r>
            <a:r>
              <a:rPr lang="en-US" b="1" dirty="0">
                <a:solidFill>
                  <a:schemeClr val="bg1"/>
                </a:solidFill>
              </a:rPr>
              <a:t>token</a:t>
            </a:r>
          </a:p>
          <a:p>
            <a:pPr lvl="1"/>
            <a:r>
              <a:rPr lang="en-US" dirty="0"/>
              <a:t>Usually sent in a </a:t>
            </a:r>
            <a:r>
              <a:rPr lang="en-US" b="1" dirty="0">
                <a:solidFill>
                  <a:schemeClr val="bg1"/>
                </a:solidFill>
              </a:rPr>
              <a:t>request header </a:t>
            </a:r>
            <a:r>
              <a:rPr lang="en-US" dirty="0"/>
              <a:t>(name varies):</a:t>
            </a:r>
          </a:p>
          <a:p>
            <a:pPr>
              <a:spcBef>
                <a:spcPts val="5400"/>
              </a:spcBef>
            </a:pPr>
            <a:r>
              <a:rPr lang="en-US" dirty="0"/>
              <a:t>Other methods: One Time passwords, </a:t>
            </a:r>
            <a:r>
              <a:rPr lang="en-US" dirty="0" err="1"/>
              <a:t>Oauth</a:t>
            </a:r>
            <a:r>
              <a:rPr lang="en-US" dirty="0"/>
              <a:t>, OpenID, etc.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DEBDDA-D080-4638-B5D8-9E4DD39C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Authentication Techniques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BE551A-1A2E-46CA-B4C6-E129ED59682D}"/>
              </a:ext>
            </a:extLst>
          </p:cNvPr>
          <p:cNvSpPr txBox="1"/>
          <p:nvPr/>
        </p:nvSpPr>
        <p:spPr>
          <a:xfrm>
            <a:off x="696000" y="2529000"/>
            <a:ext cx="103500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Authorization: Basic dXNlcm5hbWU6cGFzc3dvcmQ=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8C6E21-7E54-4608-ABF0-4A478B5525BE}"/>
              </a:ext>
            </a:extLst>
          </p:cNvPr>
          <p:cNvSpPr txBox="1"/>
          <p:nvPr/>
        </p:nvSpPr>
        <p:spPr>
          <a:xfrm>
            <a:off x="696000" y="5184000"/>
            <a:ext cx="103500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Auth-Token: d50d5f194848683ec68d2d0c4595128b146551249…</a:t>
            </a:r>
          </a:p>
        </p:txBody>
      </p:sp>
    </p:spTree>
    <p:extLst>
      <p:ext uri="{BB962C8B-B14F-4D97-AF65-F5344CB8AC3E}">
        <p14:creationId xmlns:p14="http://schemas.microsoft.com/office/powerpoint/2010/main" val="112490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406CB-2089-49D1-A1BE-667ED4F94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DEBDDA-D080-4638-B5D8-9E4DD39C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 Request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CBF8DA-5912-4E94-A95B-3590090BBF6B}"/>
              </a:ext>
            </a:extLst>
          </p:cNvPr>
          <p:cNvSpPr txBox="1"/>
          <p:nvPr/>
        </p:nvSpPr>
        <p:spPr>
          <a:xfrm>
            <a:off x="696000" y="3969000"/>
            <a:ext cx="10350000" cy="22307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async function </a:t>
            </a:r>
            <a:r>
              <a:rPr lang="en-US" sz="2000" b="1" dirty="0" err="1">
                <a:latin typeface="Consolas" panose="020B0609020204030204" pitchFamily="49" charset="0"/>
              </a:rPr>
              <a:t>onRegister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ev</a:t>
            </a:r>
            <a:r>
              <a:rPr lang="en-US" sz="2000" b="1" dirty="0">
                <a:latin typeface="Consolas" panose="020B0609020204030204" pitchFamily="49" charset="0"/>
              </a:rPr>
              <a:t>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const response = await fetch('/users/register',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method: 'post',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headers: { 'Content-Type': 'application/json' },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body: </a:t>
            </a:r>
            <a:r>
              <a:rPr lang="en-US" sz="2000" b="1" dirty="0" err="1">
                <a:latin typeface="Consolas" panose="020B0609020204030204" pitchFamily="49" charset="0"/>
              </a:rPr>
              <a:t>JSON.stringify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ev.formData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D87FF8-A0AC-47CA-836C-82635DF87691}"/>
              </a:ext>
            </a:extLst>
          </p:cNvPr>
          <p:cNvSpPr txBox="1"/>
          <p:nvPr/>
        </p:nvSpPr>
        <p:spPr>
          <a:xfrm>
            <a:off x="696000" y="1224000"/>
            <a:ext cx="10350000" cy="2633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&lt;form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method</a:t>
            </a:r>
            <a:r>
              <a:rPr lang="en-US" sz="2400" b="1" dirty="0">
                <a:latin typeface="Consolas" panose="020B0609020204030204" pitchFamily="49" charset="0"/>
              </a:rPr>
              <a:t>="POST"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action</a:t>
            </a:r>
            <a:r>
              <a:rPr lang="en-US" sz="2400" b="1" dirty="0">
                <a:latin typeface="Consolas" panose="020B0609020204030204" pitchFamily="49" charset="0"/>
              </a:rPr>
              <a:t>="/users/register"&gt;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&lt;input type="text"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latin typeface="Consolas" panose="020B0609020204030204" pitchFamily="49" charset="0"/>
              </a:rPr>
              <a:t>="email" /&gt;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&lt;input type="password"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latin typeface="Consolas" panose="020B0609020204030204" pitchFamily="49" charset="0"/>
              </a:rPr>
              <a:t>="password" /&gt;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&lt;input type="password"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latin typeface="Consolas" panose="020B0609020204030204" pitchFamily="49" charset="0"/>
              </a:rPr>
              <a:t>="repass" /&gt;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&lt;input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type="submit"</a:t>
            </a:r>
            <a:r>
              <a:rPr lang="en-US" sz="2400" b="1" dirty="0">
                <a:latin typeface="Consolas" panose="020B0609020204030204" pitchFamily="49" charset="0"/>
              </a:rPr>
              <a:t> value="Register" /&gt;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213338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406CB-2089-49D1-A1BE-667ED4F94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DEBDDA-D080-4638-B5D8-9E4DD39C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Request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36ED96-91D1-47D5-9E40-030DE8FFE02B}"/>
              </a:ext>
            </a:extLst>
          </p:cNvPr>
          <p:cNvSpPr txBox="1"/>
          <p:nvPr/>
        </p:nvSpPr>
        <p:spPr>
          <a:xfrm>
            <a:off x="696000" y="3581115"/>
            <a:ext cx="10350000" cy="29078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async function </a:t>
            </a:r>
            <a:r>
              <a:rPr lang="en-US" sz="2000" b="1" dirty="0" err="1">
                <a:latin typeface="Consolas" panose="020B0609020204030204" pitchFamily="49" charset="0"/>
              </a:rPr>
              <a:t>onLogin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ev</a:t>
            </a:r>
            <a:r>
              <a:rPr lang="en-US" sz="2000" b="1" dirty="0">
                <a:latin typeface="Consolas" panose="020B0609020204030204" pitchFamily="49" charset="0"/>
              </a:rPr>
              <a:t>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const response = await fetch('/users/login',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method: 'post',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headers: { 'Content-Type': 'application/json' },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body: </a:t>
            </a:r>
            <a:r>
              <a:rPr lang="en-US" sz="2000" b="1" dirty="0" err="1">
                <a:latin typeface="Consolas" panose="020B0609020204030204" pitchFamily="49" charset="0"/>
              </a:rPr>
              <a:t>JSON.stringify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ev.formData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};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handle authentication token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984D15-CF61-4BAA-A097-B463EEBA0883}"/>
              </a:ext>
            </a:extLst>
          </p:cNvPr>
          <p:cNvSpPr txBox="1"/>
          <p:nvPr/>
        </p:nvSpPr>
        <p:spPr>
          <a:xfrm>
            <a:off x="696000" y="1224000"/>
            <a:ext cx="10350000" cy="22270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&lt;form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method</a:t>
            </a:r>
            <a:r>
              <a:rPr lang="en-US" sz="2400" b="1" dirty="0">
                <a:latin typeface="Consolas" panose="020B0609020204030204" pitchFamily="49" charset="0"/>
              </a:rPr>
              <a:t>="POST"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action</a:t>
            </a:r>
            <a:r>
              <a:rPr lang="en-US" sz="2400" b="1" dirty="0">
                <a:latin typeface="Consolas" panose="020B0609020204030204" pitchFamily="49" charset="0"/>
              </a:rPr>
              <a:t>="/users/register"&gt;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&lt;input type="text"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latin typeface="Consolas" panose="020B0609020204030204" pitchFamily="49" charset="0"/>
              </a:rPr>
              <a:t>="email" /&gt;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&lt;input type="password"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latin typeface="Consolas" panose="020B0609020204030204" pitchFamily="49" charset="0"/>
              </a:rPr>
              <a:t>="password" /&gt;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&lt;input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type="submit"</a:t>
            </a:r>
            <a:r>
              <a:rPr lang="en-US" sz="2400" b="1" dirty="0">
                <a:latin typeface="Consolas" panose="020B0609020204030204" pitchFamily="49" charset="0"/>
              </a:rPr>
              <a:t> value="Register" /&gt;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151195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406CB-2089-49D1-A1BE-667ED4F94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1057A-ED01-4ADC-8C93-65A148A202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Upon </a:t>
            </a:r>
            <a:r>
              <a:rPr lang="en-US" b="1" dirty="0">
                <a:solidFill>
                  <a:schemeClr val="bg1"/>
                </a:solidFill>
              </a:rPr>
              <a:t>successful login</a:t>
            </a:r>
            <a:r>
              <a:rPr lang="en-US" dirty="0"/>
              <a:t>, the server returns authentication </a:t>
            </a:r>
            <a:r>
              <a:rPr lang="en-US" b="1" dirty="0">
                <a:solidFill>
                  <a:schemeClr val="bg1"/>
                </a:solidFill>
              </a:rPr>
              <a:t>token</a:t>
            </a:r>
          </a:p>
          <a:p>
            <a:pPr lvl="1"/>
            <a:r>
              <a:rPr lang="en-US" dirty="0"/>
              <a:t>This token must be </a:t>
            </a:r>
            <a:r>
              <a:rPr lang="en-US" b="1" dirty="0">
                <a:solidFill>
                  <a:schemeClr val="bg1"/>
                </a:solidFill>
              </a:rPr>
              <a:t>attached</a:t>
            </a:r>
            <a:r>
              <a:rPr lang="en-US" dirty="0"/>
              <a:t> to every </a:t>
            </a:r>
            <a:r>
              <a:rPr lang="en-US" b="1" dirty="0">
                <a:solidFill>
                  <a:schemeClr val="bg1"/>
                </a:solidFill>
              </a:rPr>
              <a:t>subsequent request</a:t>
            </a:r>
          </a:p>
          <a:p>
            <a:r>
              <a:rPr lang="en-US" b="1" dirty="0">
                <a:solidFill>
                  <a:schemeClr val="bg1"/>
                </a:solidFill>
              </a:rPr>
              <a:t>Save</a:t>
            </a:r>
            <a:r>
              <a:rPr lang="en-US" dirty="0"/>
              <a:t> it using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sessionStorage</a:t>
            </a:r>
            <a:r>
              <a:rPr lang="en-US" dirty="0"/>
              <a:t>:</a:t>
            </a:r>
          </a:p>
          <a:p>
            <a:pPr>
              <a:spcBef>
                <a:spcPts val="7800"/>
              </a:spcBef>
            </a:pPr>
            <a:r>
              <a:rPr lang="en-US" b="1" dirty="0">
                <a:solidFill>
                  <a:schemeClr val="bg1"/>
                </a:solidFill>
              </a:rPr>
              <a:t>Send</a:t>
            </a:r>
            <a:r>
              <a:rPr lang="en-US" dirty="0"/>
              <a:t> it in a </a:t>
            </a:r>
            <a:r>
              <a:rPr lang="en-US" b="1" dirty="0">
                <a:solidFill>
                  <a:schemeClr val="bg1"/>
                </a:solidFill>
              </a:rPr>
              <a:t>request header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DEBDDA-D080-4638-B5D8-9E4DD39C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Authentication Token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13B1B4-F992-4422-A9F0-0628D053E3D9}"/>
              </a:ext>
            </a:extLst>
          </p:cNvPr>
          <p:cNvSpPr txBox="1"/>
          <p:nvPr/>
        </p:nvSpPr>
        <p:spPr>
          <a:xfrm>
            <a:off x="696000" y="4824000"/>
            <a:ext cx="10350000" cy="15536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fetch('/articles',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method: 'get',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headers</a:t>
            </a:r>
            <a:r>
              <a:rPr lang="en-US" sz="2000" b="1" dirty="0">
                <a:latin typeface="Consolas" panose="020B0609020204030204" pitchFamily="49" charset="0"/>
              </a:rPr>
              <a:t>: { 'X-Authorization': 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authToken</a:t>
            </a:r>
            <a:r>
              <a:rPr lang="en-US" sz="2000" b="1" dirty="0">
                <a:latin typeface="Consolas" panose="020B0609020204030204" pitchFamily="49" charset="0"/>
              </a:rPr>
              <a:t> }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1C6A27-C826-44EB-8E62-2FBBA2578E96}"/>
              </a:ext>
            </a:extLst>
          </p:cNvPr>
          <p:cNvSpPr txBox="1"/>
          <p:nvPr/>
        </p:nvSpPr>
        <p:spPr>
          <a:xfrm>
            <a:off x="696000" y="3249000"/>
            <a:ext cx="10350000" cy="8765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const 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authToken</a:t>
            </a:r>
            <a:r>
              <a:rPr lang="en-US" sz="2000" b="1" dirty="0">
                <a:latin typeface="Consolas" panose="020B0609020204030204" pitchFamily="49" charset="0"/>
              </a:rPr>
              <a:t> = </a:t>
            </a:r>
            <a:r>
              <a:rPr lang="en-US" sz="2000" b="1" dirty="0" err="1">
                <a:latin typeface="Consolas" panose="020B0609020204030204" pitchFamily="49" charset="0"/>
              </a:rPr>
              <a:t>response.authToken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sessionStorage</a:t>
            </a:r>
            <a:r>
              <a:rPr lang="en-US" sz="2000" b="1" dirty="0" err="1">
                <a:latin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setItem</a:t>
            </a:r>
            <a:r>
              <a:rPr lang="en-US" sz="2000" b="1" dirty="0">
                <a:latin typeface="Consolas" panose="020B0609020204030204" pitchFamily="49" charset="0"/>
              </a:rPr>
              <a:t>('</a:t>
            </a:r>
            <a:r>
              <a:rPr lang="en-US" sz="2000" b="1" dirty="0" err="1">
                <a:latin typeface="Consolas" panose="020B0609020204030204" pitchFamily="49" charset="0"/>
              </a:rPr>
              <a:t>authToken</a:t>
            </a:r>
            <a:r>
              <a:rPr lang="en-US" sz="2000" b="1" dirty="0">
                <a:latin typeface="Consolas" panose="020B0609020204030204" pitchFamily="49" charset="0"/>
              </a:rPr>
              <a:t>', 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authToken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0313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406CB-2089-49D1-A1BE-667ED4F94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1057A-ED01-4ADC-8C93-65A148A202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APIs will </a:t>
            </a:r>
            <a:r>
              <a:rPr lang="en-US" b="1" dirty="0">
                <a:solidFill>
                  <a:schemeClr val="bg1"/>
                </a:solidFill>
              </a:rPr>
              <a:t>record</a:t>
            </a:r>
            <a:r>
              <a:rPr lang="en-US" dirty="0"/>
              <a:t> the data's </a:t>
            </a:r>
            <a:r>
              <a:rPr lang="en-US" b="1" dirty="0">
                <a:solidFill>
                  <a:schemeClr val="bg1"/>
                </a:solidFill>
              </a:rPr>
              <a:t>author</a:t>
            </a:r>
          </a:p>
          <a:p>
            <a:pPr lvl="1"/>
            <a:r>
              <a:rPr lang="en-US" dirty="0"/>
              <a:t>Stored as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ownerId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creator</a:t>
            </a:r>
            <a:r>
              <a:rPr lang="en-US" dirty="0"/>
              <a:t> or similarly named </a:t>
            </a:r>
            <a:r>
              <a:rPr lang="en-US" b="1" dirty="0">
                <a:solidFill>
                  <a:schemeClr val="bg1"/>
                </a:solidFill>
              </a:rPr>
              <a:t>property</a:t>
            </a:r>
          </a:p>
          <a:p>
            <a:pPr lvl="1"/>
            <a:r>
              <a:rPr lang="en-US" dirty="0"/>
              <a:t>Can be used to e.g., identify an article's or comment's author</a:t>
            </a:r>
          </a:p>
          <a:p>
            <a:r>
              <a:rPr lang="en-US" dirty="0"/>
              <a:t>Depending on the service's </a:t>
            </a:r>
            <a:r>
              <a:rPr lang="en-US" b="1" dirty="0">
                <a:solidFill>
                  <a:schemeClr val="bg1"/>
                </a:solidFill>
              </a:rPr>
              <a:t>access rules</a:t>
            </a:r>
            <a:r>
              <a:rPr lang="en-US" dirty="0"/>
              <a:t>, only the author (and possibly administrators) 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modify</a:t>
            </a:r>
            <a:r>
              <a:rPr lang="en-US" dirty="0"/>
              <a:t> their records</a:t>
            </a:r>
          </a:p>
          <a:p>
            <a:r>
              <a:rPr lang="en-US" dirty="0"/>
              <a:t>Display </a:t>
            </a:r>
            <a:r>
              <a:rPr lang="en-US" b="1" dirty="0">
                <a:solidFill>
                  <a:schemeClr val="bg1"/>
                </a:solidFill>
              </a:rPr>
              <a:t>edit controls </a:t>
            </a:r>
            <a:r>
              <a:rPr lang="en-US" dirty="0"/>
              <a:t>for records owned by the </a:t>
            </a:r>
            <a:r>
              <a:rPr lang="en-US" b="1" dirty="0">
                <a:solidFill>
                  <a:schemeClr val="bg1"/>
                </a:solidFill>
              </a:rPr>
              <a:t>current user</a:t>
            </a:r>
          </a:p>
          <a:p>
            <a:pPr lvl="1"/>
            <a:r>
              <a:rPr lang="en-US" dirty="0"/>
              <a:t>Note that visibility </a:t>
            </a:r>
            <a:r>
              <a:rPr lang="en-US" b="1" dirty="0">
                <a:solidFill>
                  <a:schemeClr val="bg1"/>
                </a:solidFill>
              </a:rPr>
              <a:t>does not </a:t>
            </a:r>
            <a:r>
              <a:rPr lang="en-US" dirty="0"/>
              <a:t>provide security – this is done </a:t>
            </a:r>
            <a:r>
              <a:rPr lang="en-US" b="1" dirty="0">
                <a:solidFill>
                  <a:schemeClr val="bg1"/>
                </a:solidFill>
              </a:rPr>
              <a:t>on the server</a:t>
            </a:r>
            <a:r>
              <a:rPr lang="en-US" dirty="0"/>
              <a:t>, using access rules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DEBDDA-D080-4638-B5D8-9E4DD39C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Ownership and Authorization</a:t>
            </a:r>
          </a:p>
        </p:txBody>
      </p:sp>
    </p:spTree>
    <p:extLst>
      <p:ext uri="{BB962C8B-B14F-4D97-AF65-F5344CB8AC3E}">
        <p14:creationId xmlns:p14="http://schemas.microsoft.com/office/powerpoint/2010/main" val="139359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7603"/>
            <a:ext cx="3656648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40" y="394227"/>
            <a:ext cx="3123387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AE781458-DC3A-4BC5-AB08-BE593B1D9C1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Authenticated Collection Access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599619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473208" y="1661848"/>
            <a:ext cx="8279705" cy="52439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bg1"/>
                </a:solidFill>
              </a:rPr>
              <a:t>Data</a:t>
            </a:r>
            <a:r>
              <a:rPr lang="en-US" sz="3200" dirty="0">
                <a:solidFill>
                  <a:schemeClr val="bg2"/>
                </a:solidFill>
              </a:rPr>
              <a:t> can be </a:t>
            </a:r>
            <a:r>
              <a:rPr lang="en-US" sz="3200" b="1" dirty="0">
                <a:solidFill>
                  <a:schemeClr val="bg1"/>
                </a:solidFill>
              </a:rPr>
              <a:t>sent</a:t>
            </a:r>
            <a:r>
              <a:rPr lang="en-US" sz="3200" dirty="0">
                <a:solidFill>
                  <a:schemeClr val="bg2"/>
                </a:solidFill>
              </a:rPr>
              <a:t> to the server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Databases store </a:t>
            </a:r>
            <a:r>
              <a:rPr lang="en-US" sz="3200" b="1" dirty="0">
                <a:solidFill>
                  <a:schemeClr val="bg1"/>
                </a:solidFill>
              </a:rPr>
              <a:t>records</a:t>
            </a:r>
            <a:r>
              <a:rPr lang="en-US" sz="3200" dirty="0">
                <a:solidFill>
                  <a:schemeClr val="bg2"/>
                </a:solidFill>
              </a:rPr>
              <a:t> with </a:t>
            </a:r>
            <a:r>
              <a:rPr lang="en-US" sz="3200" b="1" dirty="0">
                <a:solidFill>
                  <a:schemeClr val="bg1"/>
                </a:solidFill>
              </a:rPr>
              <a:t>unique keys</a:t>
            </a:r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bg1"/>
                </a:solidFill>
              </a:rPr>
              <a:t>HTML forms </a:t>
            </a:r>
            <a:r>
              <a:rPr lang="en-US" sz="3200" dirty="0">
                <a:solidFill>
                  <a:schemeClr val="bg2"/>
                </a:solidFill>
              </a:rPr>
              <a:t>group input values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Have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submit</a:t>
            </a:r>
            <a:r>
              <a:rPr lang="en-US" sz="3000" dirty="0">
                <a:solidFill>
                  <a:schemeClr val="bg2"/>
                </a:solidFill>
              </a:rPr>
              <a:t> and </a:t>
            </a: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formdata</a:t>
            </a:r>
            <a:r>
              <a:rPr lang="en-US" sz="3000" dirty="0">
                <a:solidFill>
                  <a:schemeClr val="bg2"/>
                </a:solidFill>
              </a:rPr>
              <a:t> events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Users can be </a:t>
            </a:r>
            <a:r>
              <a:rPr lang="en-US" sz="3200" b="1" dirty="0">
                <a:solidFill>
                  <a:schemeClr val="bg1"/>
                </a:solidFill>
              </a:rPr>
              <a:t>authenticated</a:t>
            </a:r>
            <a:r>
              <a:rPr lang="en-US" sz="3200" dirty="0">
                <a:solidFill>
                  <a:schemeClr val="bg2"/>
                </a:solidFill>
              </a:rPr>
              <a:t> with the service</a:t>
            </a:r>
            <a:endParaRPr lang="en-US" sz="30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Tokens</a:t>
            </a:r>
            <a:r>
              <a:rPr lang="en-US" sz="3000" dirty="0">
                <a:solidFill>
                  <a:schemeClr val="bg2"/>
                </a:solidFill>
              </a:rPr>
              <a:t> are a common method</a:t>
            </a:r>
          </a:p>
        </p:txBody>
      </p:sp>
    </p:spTree>
    <p:extLst>
      <p:ext uri="{BB962C8B-B14F-4D97-AF65-F5344CB8AC3E}">
        <p14:creationId xmlns:p14="http://schemas.microsoft.com/office/powerpoint/2010/main" val="391085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 dirty="0" err="1"/>
              <a:t>js</a:t>
            </a:r>
            <a:r>
              <a:rPr lang="en-US" sz="11497" b="1" dirty="0"/>
              <a:t>-advanced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0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01F38278-3A2E-4CEA-9346-C566BDE3551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Accessing Remote Data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545520F-B1DC-48D7-9C99-4DD7854E539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Remote Storage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DC879A73-0B9F-4F10-A8C1-1158E380B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513" y="1494000"/>
            <a:ext cx="1450974" cy="2267909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12404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406CB-2089-49D1-A1BE-667ED4F94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1057A-ED01-4ADC-8C93-65A148A202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client can </a:t>
            </a:r>
            <a:r>
              <a:rPr lang="en-US" b="1" dirty="0">
                <a:solidFill>
                  <a:schemeClr val="bg1"/>
                </a:solidFill>
              </a:rPr>
              <a:t>send data </a:t>
            </a:r>
            <a:r>
              <a:rPr lang="en-US" dirty="0"/>
              <a:t>to the server, usually via </a:t>
            </a:r>
            <a:r>
              <a:rPr lang="en-US" b="1" dirty="0">
                <a:solidFill>
                  <a:schemeClr val="bg1"/>
                </a:solidFill>
              </a:rPr>
              <a:t>POST request</a:t>
            </a:r>
          </a:p>
          <a:p>
            <a:pPr>
              <a:spcBef>
                <a:spcPts val="22800"/>
              </a:spcBef>
            </a:pPr>
            <a:r>
              <a:rPr lang="en-US" dirty="0"/>
              <a:t>This allows:</a:t>
            </a:r>
          </a:p>
          <a:p>
            <a:pPr lvl="1"/>
            <a:r>
              <a:rPr lang="en-US" dirty="0"/>
              <a:t>Specialized requests, such as </a:t>
            </a:r>
            <a:r>
              <a:rPr lang="en-US" b="1" dirty="0">
                <a:solidFill>
                  <a:schemeClr val="bg1"/>
                </a:solidFill>
              </a:rPr>
              <a:t>filtering</a:t>
            </a:r>
            <a:r>
              <a:rPr lang="en-US" dirty="0"/>
              <a:t> collections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Permanent storage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sharing</a:t>
            </a:r>
            <a:r>
              <a:rPr lang="en-US" dirty="0"/>
              <a:t> of content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DEBDDA-D080-4638-B5D8-9E4DD39C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DEB514-2B82-499D-AF2D-080195D8860E}"/>
              </a:ext>
            </a:extLst>
          </p:cNvPr>
          <p:cNvSpPr txBox="1"/>
          <p:nvPr/>
        </p:nvSpPr>
        <p:spPr>
          <a:xfrm>
            <a:off x="606000" y="1856789"/>
            <a:ext cx="10980000" cy="27872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const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data</a:t>
            </a:r>
            <a:r>
              <a:rPr lang="en-US" sz="2400" b="1" dirty="0">
                <a:latin typeface="Consolas" panose="020B0609020204030204" pitchFamily="49" charset="0"/>
              </a:rPr>
              <a:t> = {</a:t>
            </a:r>
            <a:r>
              <a:rPr lang="en-US" sz="2400" b="1" dirty="0" err="1">
                <a:latin typeface="Consolas" panose="020B0609020204030204" pitchFamily="49" charset="0"/>
              </a:rPr>
              <a:t>title:'First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Post',content:'Hello</a:t>
            </a:r>
            <a:r>
              <a:rPr lang="en-US" sz="2400" b="1" dirty="0">
                <a:latin typeface="Consolas" panose="020B0609020204030204" pitchFamily="49" charset="0"/>
              </a:rPr>
              <a:t>, Server!'};</a:t>
            </a:r>
          </a:p>
          <a:p>
            <a:pPr algn="l"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fetch('/articles', 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method</a:t>
            </a:r>
            <a:r>
              <a:rPr lang="en-US" sz="2400" b="1" dirty="0">
                <a:latin typeface="Consolas" panose="020B0609020204030204" pitchFamily="49" charset="0"/>
              </a:rPr>
              <a:t>: 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US" sz="2400" b="1" dirty="0">
                <a:latin typeface="Consolas" panose="020B0609020204030204" pitchFamily="49" charset="0"/>
              </a:rPr>
              <a:t>',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    headers: { 'Content-type': 'application/json' },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body</a:t>
            </a:r>
            <a:r>
              <a:rPr lang="en-US" sz="2400" b="1" dirty="0">
                <a:latin typeface="Consolas" panose="020B0609020204030204" pitchFamily="49" charset="0"/>
              </a:rPr>
              <a:t>: </a:t>
            </a:r>
            <a:r>
              <a:rPr lang="en-US" sz="2400" b="1" dirty="0" err="1">
                <a:latin typeface="Consolas" panose="020B0609020204030204" pitchFamily="49" charset="0"/>
              </a:rPr>
              <a:t>JSON.stringify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data</a:t>
            </a:r>
            <a:r>
              <a:rPr lang="en-US" sz="2400" b="1" dirty="0">
                <a:latin typeface="Consolas" panose="020B0609020204030204" pitchFamily="49" charset="0"/>
              </a:rPr>
              <a:t>),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37618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406CB-2089-49D1-A1BE-667ED4F94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1057A-ED01-4ADC-8C93-65A148A202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 an </a:t>
            </a:r>
            <a:r>
              <a:rPr lang="en-US" b="1" dirty="0">
                <a:solidFill>
                  <a:schemeClr val="bg1"/>
                </a:solidFill>
              </a:rPr>
              <a:t>options</a:t>
            </a:r>
            <a:r>
              <a:rPr lang="en-US" dirty="0"/>
              <a:t> object to </a:t>
            </a:r>
            <a:r>
              <a:rPr lang="en-US" b="1" dirty="0">
                <a:solidFill>
                  <a:schemeClr val="bg1"/>
                </a:solidFill>
              </a:rPr>
              <a:t>Fetch API </a:t>
            </a:r>
            <a:r>
              <a:rPr lang="en-US" dirty="0"/>
              <a:t>to send data: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method</a:t>
            </a:r>
            <a:r>
              <a:rPr lang="en-US" dirty="0"/>
              <a:t> – can be </a:t>
            </a:r>
            <a:r>
              <a:rPr lang="en-US" b="1" dirty="0">
                <a:solidFill>
                  <a:schemeClr val="bg1"/>
                </a:solidFill>
              </a:rPr>
              <a:t>POST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PUT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PATCH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DELETE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body</a:t>
            </a:r>
            <a:r>
              <a:rPr lang="en-US" dirty="0"/>
              <a:t> – contains the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to be sent, usually as </a:t>
            </a:r>
            <a:r>
              <a:rPr lang="en-US" b="1" dirty="0">
                <a:solidFill>
                  <a:schemeClr val="bg1"/>
                </a:solidFill>
              </a:rPr>
              <a:t>JSON</a:t>
            </a:r>
            <a:r>
              <a:rPr lang="en-US" dirty="0"/>
              <a:t> string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headers</a:t>
            </a:r>
            <a:r>
              <a:rPr lang="en-US" dirty="0"/>
              <a:t> – common headers include: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Content-Type</a:t>
            </a:r>
            <a:r>
              <a:rPr lang="en-US" dirty="0"/>
              <a:t> specifies the </a:t>
            </a:r>
            <a:r>
              <a:rPr lang="en-US" b="1" dirty="0">
                <a:solidFill>
                  <a:schemeClr val="bg1"/>
                </a:solidFill>
              </a:rPr>
              <a:t>format</a:t>
            </a:r>
            <a:r>
              <a:rPr lang="en-US" dirty="0"/>
              <a:t> of the data (</a:t>
            </a:r>
            <a:r>
              <a:rPr lang="en-US" b="1" dirty="0"/>
              <a:t>manual</a:t>
            </a:r>
            <a:r>
              <a:rPr lang="en-US" dirty="0"/>
              <a:t>)</a:t>
            </a:r>
          </a:p>
          <a:p>
            <a:pPr lvl="2"/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Content-Length</a:t>
            </a:r>
            <a:r>
              <a:rPr lang="en-US" dirty="0"/>
              <a:t> specifies the </a:t>
            </a:r>
            <a:r>
              <a:rPr lang="en-US" b="1" dirty="0">
                <a:solidFill>
                  <a:schemeClr val="bg1"/>
                </a:solidFill>
              </a:rPr>
              <a:t>size</a:t>
            </a:r>
            <a:r>
              <a:rPr lang="en-US" dirty="0"/>
              <a:t> of the data (</a:t>
            </a:r>
            <a:r>
              <a:rPr lang="en-US" b="1" dirty="0"/>
              <a:t>automatic</a:t>
            </a:r>
            <a:r>
              <a:rPr lang="en-US" dirty="0"/>
              <a:t>)</a:t>
            </a:r>
          </a:p>
          <a:p>
            <a:pPr lvl="2"/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Cookie</a:t>
            </a:r>
            <a:r>
              <a:rPr lang="en-US" dirty="0"/>
              <a:t> can be used with </a:t>
            </a:r>
            <a:r>
              <a:rPr lang="en-US" b="1" dirty="0">
                <a:solidFill>
                  <a:schemeClr val="bg1"/>
                </a:solidFill>
              </a:rPr>
              <a:t>authentication</a:t>
            </a:r>
            <a:r>
              <a:rPr lang="en-US" dirty="0"/>
              <a:t> (</a:t>
            </a:r>
            <a:r>
              <a:rPr lang="en-US" b="1" dirty="0"/>
              <a:t>automatic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Custom </a:t>
            </a:r>
            <a:r>
              <a:rPr lang="en-US" b="1" dirty="0">
                <a:solidFill>
                  <a:schemeClr val="bg1"/>
                </a:solidFill>
              </a:rPr>
              <a:t>authorization</a:t>
            </a:r>
            <a:r>
              <a:rPr lang="en-US" dirty="0"/>
              <a:t> headers (</a:t>
            </a:r>
            <a:r>
              <a:rPr lang="en-US" b="1" dirty="0"/>
              <a:t>manual</a:t>
            </a:r>
            <a:r>
              <a:rPr lang="en-US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DEBDDA-D080-4638-B5D8-9E4DD39C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Options</a:t>
            </a:r>
          </a:p>
        </p:txBody>
      </p:sp>
    </p:spTree>
    <p:extLst>
      <p:ext uri="{BB962C8B-B14F-4D97-AF65-F5344CB8AC3E}">
        <p14:creationId xmlns:p14="http://schemas.microsoft.com/office/powerpoint/2010/main" val="356447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01F38278-3A2E-4CEA-9346-C566BDE3551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Relational and Non-Relational Databases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545520F-B1DC-48D7-9C99-4DD7854E539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Database Principles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ACC002-BD66-44F2-B01D-A319CFDBC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149" y="1420298"/>
            <a:ext cx="2503702" cy="250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98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/>
          <a:p>
            <a:r>
              <a:rPr lang="en-US" dirty="0"/>
              <a:t>Solutions that provide </a:t>
            </a:r>
            <a:r>
              <a:rPr lang="en-US" b="1" dirty="0">
                <a:solidFill>
                  <a:schemeClr val="bg1"/>
                </a:solidFill>
              </a:rPr>
              <a:t>pre-built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cloud</a:t>
            </a:r>
            <a:r>
              <a:rPr lang="en-US" dirty="0"/>
              <a:t> hosted components for developing </a:t>
            </a:r>
            <a:r>
              <a:rPr lang="en-US" b="1" dirty="0">
                <a:solidFill>
                  <a:schemeClr val="bg1"/>
                </a:solidFill>
              </a:rPr>
              <a:t>application backends</a:t>
            </a:r>
          </a:p>
          <a:p>
            <a:r>
              <a:rPr lang="en-US" dirty="0"/>
              <a:t>Reduce the </a:t>
            </a:r>
            <a:r>
              <a:rPr lang="en-US" b="1" dirty="0">
                <a:solidFill>
                  <a:schemeClr val="bg1"/>
                </a:solidFill>
              </a:rPr>
              <a:t>time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complexity</a:t>
            </a:r>
            <a:r>
              <a:rPr lang="en-US" dirty="0"/>
              <a:t> required </a:t>
            </a:r>
          </a:p>
          <a:p>
            <a:r>
              <a:rPr lang="en-US" dirty="0"/>
              <a:t>Allow developers to focus on </a:t>
            </a:r>
            <a:r>
              <a:rPr lang="en-US" b="1" dirty="0">
                <a:solidFill>
                  <a:schemeClr val="bg1"/>
                </a:solidFill>
              </a:rPr>
              <a:t>core features </a:t>
            </a:r>
            <a:r>
              <a:rPr lang="en-US" dirty="0"/>
              <a:t>instead of low-level tasks</a:t>
            </a:r>
          </a:p>
          <a:p>
            <a:r>
              <a:rPr lang="en-US" dirty="0"/>
              <a:t>Types:</a:t>
            </a:r>
          </a:p>
          <a:p>
            <a:pPr lvl="1"/>
            <a:r>
              <a:rPr lang="en-US" dirty="0"/>
              <a:t>Cloud BaaS</a:t>
            </a:r>
          </a:p>
          <a:p>
            <a:pPr lvl="1"/>
            <a:r>
              <a:rPr lang="en-US" dirty="0"/>
              <a:t>Open-source BaaS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/>
              <a:t>Backend As a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2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92875" y="1143000"/>
            <a:ext cx="9594325" cy="5254197"/>
          </a:xfrm>
        </p:spPr>
        <p:txBody>
          <a:bodyPr>
            <a:normAutofit/>
          </a:bodyPr>
          <a:lstStyle/>
          <a:p>
            <a:pPr latinLnBrk="0"/>
            <a:r>
              <a:rPr lang="en-US" sz="3400" dirty="0"/>
              <a:t>Represent and store </a:t>
            </a:r>
            <a:r>
              <a:rPr lang="en-US" sz="3400" b="1" dirty="0">
                <a:solidFill>
                  <a:schemeClr val="bg1"/>
                </a:solidFill>
              </a:rPr>
              <a:t>data</a:t>
            </a:r>
            <a:r>
              <a:rPr lang="en-US" sz="3400" dirty="0"/>
              <a:t> in tables and rows</a:t>
            </a:r>
          </a:p>
          <a:p>
            <a:pPr latinLnBrk="0"/>
            <a:r>
              <a:rPr lang="en-US" sz="3400" dirty="0"/>
              <a:t>Use </a:t>
            </a:r>
            <a:r>
              <a:rPr lang="en-US" sz="3400" b="1" dirty="0">
                <a:solidFill>
                  <a:schemeClr val="bg1"/>
                </a:solidFill>
              </a:rPr>
              <a:t>S</a:t>
            </a:r>
            <a:r>
              <a:rPr lang="en-US" sz="3400" dirty="0"/>
              <a:t>tructured </a:t>
            </a:r>
            <a:r>
              <a:rPr lang="en-US" sz="3400" b="1" dirty="0">
                <a:solidFill>
                  <a:schemeClr val="bg1"/>
                </a:solidFill>
              </a:rPr>
              <a:t>Q</a:t>
            </a:r>
            <a:r>
              <a:rPr lang="en-US" sz="3400" dirty="0"/>
              <a:t>uerying </a:t>
            </a:r>
            <a:r>
              <a:rPr lang="en-US" sz="3400" b="1" dirty="0">
                <a:solidFill>
                  <a:schemeClr val="bg1"/>
                </a:solidFill>
              </a:rPr>
              <a:t>L</a:t>
            </a:r>
            <a:r>
              <a:rPr lang="en-US" sz="3400" dirty="0"/>
              <a:t>anguage (</a:t>
            </a:r>
            <a:r>
              <a:rPr lang="en-US" sz="3400" b="1" dirty="0">
                <a:solidFill>
                  <a:schemeClr val="bg1"/>
                </a:solidFill>
              </a:rPr>
              <a:t>SQL</a:t>
            </a:r>
            <a:r>
              <a:rPr lang="en-US" sz="3400" dirty="0"/>
              <a:t>)</a:t>
            </a:r>
          </a:p>
          <a:p>
            <a:pPr latinLnBrk="0"/>
            <a:r>
              <a:rPr lang="en-US" sz="3400" dirty="0"/>
              <a:t>Allows you to </a:t>
            </a:r>
            <a:r>
              <a:rPr lang="en-US" sz="3400" b="1" dirty="0">
                <a:solidFill>
                  <a:schemeClr val="bg1"/>
                </a:solidFill>
              </a:rPr>
              <a:t>link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information</a:t>
            </a:r>
            <a:r>
              <a:rPr lang="en-US" sz="3400" dirty="0"/>
              <a:t> from different tables through the use of </a:t>
            </a:r>
            <a:r>
              <a:rPr lang="en-US" sz="3400" b="1" dirty="0">
                <a:solidFill>
                  <a:schemeClr val="bg1"/>
                </a:solidFill>
              </a:rPr>
              <a:t>foreign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keys</a:t>
            </a:r>
            <a:r>
              <a:rPr lang="en-US" sz="3400" dirty="0"/>
              <a:t> (or indexes)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646" y="4267201"/>
            <a:ext cx="2364879" cy="17736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588" y="4805363"/>
            <a:ext cx="1676400" cy="1133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056" y="3657599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57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4032</TotalTime>
  <Words>1513</Words>
  <Application>Microsoft Office PowerPoint</Application>
  <PresentationFormat>Widescreen</PresentationFormat>
  <Paragraphs>237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Wingdings 2</vt:lpstr>
      <vt:lpstr>1_SoftUni</vt:lpstr>
      <vt:lpstr>Data and Authentication</vt:lpstr>
      <vt:lpstr>Table of Contents</vt:lpstr>
      <vt:lpstr>Have a Question?</vt:lpstr>
      <vt:lpstr>Remote Storage</vt:lpstr>
      <vt:lpstr>Sending Data</vt:lpstr>
      <vt:lpstr>Request Options</vt:lpstr>
      <vt:lpstr>Database Principles</vt:lpstr>
      <vt:lpstr>Backend As a Service</vt:lpstr>
      <vt:lpstr>Relational Databases</vt:lpstr>
      <vt:lpstr>Non-Relational Databases</vt:lpstr>
      <vt:lpstr>Relational and Non-Relational Pros</vt:lpstr>
      <vt:lpstr>Working with NoSQL Collections</vt:lpstr>
      <vt:lpstr>Live Demonstration</vt:lpstr>
      <vt:lpstr>Handling Forms</vt:lpstr>
      <vt:lpstr>HTML Form Standard</vt:lpstr>
      <vt:lpstr>Handling Submit Request</vt:lpstr>
      <vt:lpstr>Working with FormData Event</vt:lpstr>
      <vt:lpstr>Authentication</vt:lpstr>
      <vt:lpstr>Authentication and Authorization</vt:lpstr>
      <vt:lpstr>Common Authentication Techniques</vt:lpstr>
      <vt:lpstr>Registration Request</vt:lpstr>
      <vt:lpstr>Login Request</vt:lpstr>
      <vt:lpstr>Handling Authentication Token</vt:lpstr>
      <vt:lpstr>Data Ownership and Authorization</vt:lpstr>
      <vt:lpstr>Live Demonstration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and Authentication</dc:title>
  <dc:subject>JavaScript Applications - Practical Training Course @ SoftUni</dc:subject>
  <dc:creator>Software University</dc:creator>
  <cp:keywords>JS; JavaScript; programming; course; AJAX; jQuery; REST; SoftUni; Software University</cp:keywords>
  <dc:description>© SoftUni – https://softuni.org_x000d_
© Software University – https://softuni.bg_x000d_
_x000d_
Copyrighted document. Unauthorized copy, reproduction or use is not permitted.</dc:description>
  <cp:lastModifiedBy>Viktor Kostadinov</cp:lastModifiedBy>
  <cp:revision>49</cp:revision>
  <dcterms:created xsi:type="dcterms:W3CDTF">2018-05-23T13:08:44Z</dcterms:created>
  <dcterms:modified xsi:type="dcterms:W3CDTF">2021-03-01T15:10:47Z</dcterms:modified>
  <cp:category>JS; JavaScript; front-end; AJAX; REST; ES6; Web development; computer programming; programming</cp:category>
</cp:coreProperties>
</file>