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2"/>
  </p:notesMasterIdLst>
  <p:handoutMasterIdLst>
    <p:handoutMasterId r:id="rId43"/>
  </p:handoutMasterIdLst>
  <p:sldIdLst>
    <p:sldId id="256" r:id="rId3"/>
    <p:sldId id="302" r:id="rId4"/>
    <p:sldId id="258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1" r:id="rId13"/>
    <p:sldId id="303" r:id="rId14"/>
    <p:sldId id="286" r:id="rId15"/>
    <p:sldId id="28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8" r:id="rId33"/>
    <p:sldId id="289" r:id="rId34"/>
    <p:sldId id="290" r:id="rId35"/>
    <p:sldId id="291" r:id="rId36"/>
    <p:sldId id="292" r:id="rId37"/>
    <p:sldId id="293" r:id="rId38"/>
    <p:sldId id="299" r:id="rId39"/>
    <p:sldId id="301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910EF21D-BDA0-4FC2-824B-3A14E3BB3A28}">
          <p14:sldIdLst>
            <p14:sldId id="256"/>
            <p14:sldId id="257"/>
            <p14:sldId id="258"/>
          </p14:sldIdLst>
        </p14:section>
        <p14:section name="Let vs. Var" id="{E9A06F4C-8471-434B-AB2C-BBB3400BBDBC}">
          <p14:sldIdLst>
            <p14:sldId id="263"/>
            <p14:sldId id="264"/>
            <p14:sldId id="265"/>
            <p14:sldId id="266"/>
            <p14:sldId id="267"/>
          </p14:sldIdLst>
        </p14:section>
        <p14:section name="What is Data Type" id="{06CBEF51-CD52-4C30-B388-265A4632DE44}">
          <p14:sldIdLst>
            <p14:sldId id="259"/>
            <p14:sldId id="260"/>
            <p14:sldId id="261"/>
            <p14:sldId id="262"/>
          </p14:sldIdLst>
        </p14:section>
        <p14:section name="Typeof Operator" id="{537E0914-9C4B-492C-863C-A0E6DA14D904}">
          <p14:sldIdLst>
            <p14:sldId id="286"/>
            <p14:sldId id="287"/>
          </p14:sldIdLst>
        </p14:section>
        <p14:section name="Strings" id="{CFF5E554-81AF-4177-A072-BD58C8382DF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Numbers" id="{76626C9D-1D19-4EBD-87E4-D5D09EA7A5BE}">
          <p14:sldIdLst>
            <p14:sldId id="274"/>
            <p14:sldId id="275"/>
            <p14:sldId id="276"/>
          </p14:sldIdLst>
        </p14:section>
        <p14:section name="Booleans" id="{BDB7D4E5-7442-48B6-A2BB-A64AFA0AA86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defined and Null" id="{B77E0D24-8FF3-4C0C-AEED-10B7C6EA10B5}">
          <p14:sldIdLst>
            <p14:sldId id="288"/>
            <p14:sldId id="289"/>
            <p14:sldId id="290"/>
            <p14:sldId id="291"/>
            <p14:sldId id="292"/>
          </p14:sldIdLst>
        </p14:section>
        <p14:section name="Conclusion" id="{7A78BECC-4217-4E2D-A32D-D1C8D1C2765D}">
          <p14:sldIdLst>
            <p14:sldId id="293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2020-08-26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4800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4344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941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3437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122219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3740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359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48639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4186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1150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2450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4762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132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9478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566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339741"/>
            <a:ext cx="9899619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sz="3200" dirty="0" smtClean="0"/>
              <a:t>Data type </a:t>
            </a:r>
            <a:r>
              <a:rPr lang="en-US" sz="3200" b="1" dirty="0" smtClean="0">
                <a:solidFill>
                  <a:schemeClr val="bg1"/>
                </a:solidFill>
              </a:rPr>
              <a:t>indicates</a:t>
            </a:r>
            <a:r>
              <a:rPr lang="en-US" sz="3200" dirty="0" smtClean="0"/>
              <a:t> characteristics of </a:t>
            </a:r>
            <a:r>
              <a:rPr lang="en-US" sz="3200" dirty="0" smtClean="0"/>
              <a:t>data and tells </a:t>
            </a:r>
            <a:r>
              <a:rPr lang="en-US" sz="3200" dirty="0" smtClean="0"/>
              <a:t>the compiler whether the </a:t>
            </a:r>
            <a:r>
              <a:rPr lang="en-US" sz="3200" dirty="0" smtClean="0"/>
              <a:t>value </a:t>
            </a:r>
            <a:r>
              <a:rPr lang="en-US" sz="3200" dirty="0" smtClean="0"/>
              <a:t>is numeric, </a:t>
            </a:r>
            <a:r>
              <a:rPr lang="en-US" sz="3200" dirty="0" smtClean="0"/>
              <a:t>alphabetic etc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eaLnBrk="0" latinLnBrk="0" hangingPunct="0"/>
            <a:r>
              <a:rPr lang="en-US" sz="3200" dirty="0" smtClean="0"/>
              <a:t>After </a:t>
            </a:r>
            <a:r>
              <a:rPr lang="en-US" sz="3200" b="1" dirty="0">
                <a:solidFill>
                  <a:schemeClr val="bg1"/>
                </a:solidFill>
              </a:rPr>
              <a:t>ECMAScript </a:t>
            </a:r>
            <a:r>
              <a:rPr lang="en-US" sz="3200" dirty="0"/>
              <a:t>2015 there are </a:t>
            </a:r>
            <a:r>
              <a:rPr lang="en-US" sz="3200" b="1" dirty="0" smtClean="0">
                <a:solidFill>
                  <a:schemeClr val="bg1"/>
                </a:solidFill>
              </a:rPr>
              <a:t>seven primitive</a:t>
            </a:r>
            <a:r>
              <a:rPr lang="en-US" sz="3200" dirty="0" smtClean="0"/>
              <a:t> </a:t>
            </a:r>
            <a:r>
              <a:rPr lang="en-US" sz="3200" dirty="0"/>
              <a:t>data types:</a:t>
            </a:r>
          </a:p>
          <a:p>
            <a:pPr lvl="1" eaLnBrk="0" latinLnBrk="0" hangingPunct="0"/>
            <a:r>
              <a:rPr lang="en-US" sz="3200" dirty="0" smtClean="0"/>
              <a:t>Seven </a:t>
            </a:r>
            <a:r>
              <a:rPr lang="en-US" sz="3200" b="1" dirty="0">
                <a:solidFill>
                  <a:schemeClr val="bg1"/>
                </a:solidFill>
              </a:rPr>
              <a:t>primitive</a:t>
            </a:r>
            <a:r>
              <a:rPr lang="en-US" sz="3200" dirty="0"/>
              <a:t>: Boolean, Null, Undefined, Number, String, </a:t>
            </a:r>
            <a:r>
              <a:rPr lang="en-US" sz="3200" dirty="0" smtClean="0"/>
              <a:t>Symbol, </a:t>
            </a:r>
            <a:r>
              <a:rPr lang="en-US" sz="3200" dirty="0" err="1" smtClean="0"/>
              <a:t>BigInt</a:t>
            </a:r>
            <a:endParaRPr lang="en-US" sz="3200" dirty="0"/>
          </a:p>
          <a:p>
            <a:pPr lvl="1" eaLnBrk="0" latinLnBrk="0" hangingPunct="0"/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 eaLnBrk="0" latinLnBrk="0" hangingPunct="0"/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900" y="4478416"/>
            <a:ext cx="6400800" cy="22843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3332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8703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 smtClean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b="1" dirty="0" smtClean="0">
                <a:solidFill>
                  <a:schemeClr val="bg1"/>
                </a:solidFill>
              </a:rPr>
              <a:t>re-assigned</a:t>
            </a:r>
            <a:r>
              <a:rPr lang="en-US" dirty="0" smtClean="0"/>
              <a:t>) values </a:t>
            </a:r>
            <a:r>
              <a:rPr lang="en-US" dirty="0"/>
              <a:t>of all </a:t>
            </a:r>
            <a:r>
              <a:rPr lang="en-US" dirty="0" smtClean="0"/>
              <a:t>types</a:t>
            </a:r>
            <a:endParaRPr lang="bg-BG" dirty="0" smtClean="0"/>
          </a:p>
          <a:p>
            <a:endParaRPr lang="bg-BG" dirty="0" smtClean="0"/>
          </a:p>
          <a:p>
            <a:pPr>
              <a:buNone/>
            </a:pPr>
            <a:endParaRPr lang="bg-BG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3389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Typeof Operator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Checking for a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154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141233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a variable or an expression: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622165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844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console.log(number);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9579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Sequence of Characters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557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08911"/>
            <a:ext cx="9871850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40788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Unlike in languages like C</a:t>
            </a:r>
            <a:r>
              <a:rPr lang="en-US" sz="3200" dirty="0"/>
              <a:t>, JavaScript strings are </a:t>
            </a:r>
            <a:br>
              <a:rPr lang="en-US" sz="3200" dirty="0"/>
            </a:br>
            <a:r>
              <a:rPr lang="en-US" sz="3200" b="1" dirty="0" smtClean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2930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</a:t>
            </a:r>
            <a:r>
              <a:rPr lang="en-US" dirty="0" smtClean="0"/>
              <a:t>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3614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solve(first,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6863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What is a data type?</a:t>
            </a:r>
          </a:p>
          <a:p>
            <a:pPr marL="514350" indent="-514350"/>
            <a:r>
              <a:rPr lang="en-US" dirty="0" smtClean="0"/>
              <a:t>Let vs. </a:t>
            </a:r>
            <a:r>
              <a:rPr lang="en-US" dirty="0" err="1" smtClean="0"/>
              <a:t>Var</a:t>
            </a:r>
            <a:endParaRPr lang="en-US" dirty="0" smtClean="0"/>
          </a:p>
          <a:p>
            <a:pPr marL="514350" indent="-514350"/>
            <a:r>
              <a:rPr lang="en-US" dirty="0" smtClean="0"/>
              <a:t>Strings</a:t>
            </a:r>
          </a:p>
          <a:p>
            <a:pPr marL="514350" indent="-514350"/>
            <a:r>
              <a:rPr lang="en-US" dirty="0" smtClean="0"/>
              <a:t>Numbers</a:t>
            </a:r>
          </a:p>
          <a:p>
            <a:pPr marL="514350" indent="-514350"/>
            <a:r>
              <a:rPr lang="en-US" dirty="0" smtClean="0"/>
              <a:t>Booleans</a:t>
            </a:r>
          </a:p>
          <a:p>
            <a:pPr marL="514350" indent="-514350"/>
            <a:r>
              <a:rPr lang="en-US" dirty="0" err="1" smtClean="0"/>
              <a:t>Typeof</a:t>
            </a:r>
            <a:r>
              <a:rPr lang="en-US" dirty="0" smtClean="0"/>
              <a:t> operator</a:t>
            </a:r>
          </a:p>
          <a:p>
            <a:pPr marL="514350" indent="-514350"/>
            <a:r>
              <a:rPr lang="en-US" dirty="0" smtClean="0"/>
              <a:t>Undefined and </a:t>
            </a:r>
            <a:r>
              <a:rPr lang="en-US" dirty="0" smtClean="0"/>
              <a:t>Null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" y="1102150"/>
            <a:ext cx="1169517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2018" y="3186710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45652" y="5567411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6300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Numbers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Integer, Float, Double – All in 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612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76728" y="112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specific </a:t>
            </a:r>
            <a:r>
              <a:rPr lang="en-US" sz="3200" dirty="0"/>
              <a:t>type for integers and floating-point numbers</a:t>
            </a:r>
          </a:p>
          <a:p>
            <a:r>
              <a:rPr lang="en-US" sz="3200" dirty="0"/>
              <a:t>To represent floating-point numbers, the number type</a:t>
            </a:r>
            <a:br>
              <a:rPr lang="en-US" sz="3200" dirty="0"/>
            </a:br>
            <a:r>
              <a:rPr lang="en-US" sz="3200" dirty="0"/>
              <a:t> has three symbolic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4067366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607032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552732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215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970" y="1201377"/>
            <a:ext cx="1181809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808680"/>
            <a:ext cx="755291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 dirty="0">
                <a:solidFill>
                  <a:schemeClr val="tx1"/>
                </a:solidFill>
              </a:rPr>
              <a:t>   ? sum + ' - Integer' 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</a:rPr>
              <a:t>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6014614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8394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Conditions, </a:t>
            </a:r>
            <a:r>
              <a:rPr lang="en-US" dirty="0" err="1" smtClean="0"/>
              <a:t>Truthy</a:t>
            </a:r>
            <a:r>
              <a:rPr lang="en-US" dirty="0" smtClean="0"/>
              <a:t> and </a:t>
            </a:r>
            <a:r>
              <a:rPr lang="en-US" dirty="0" err="1" smtClean="0"/>
              <a:t>Falsy</a:t>
            </a:r>
            <a:r>
              <a:rPr lang="en-US" dirty="0" smtClean="0"/>
              <a:t>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54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0141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3546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44638" y="2285759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475456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66657" y="4659922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2300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496480"/>
            <a:ext cx="744039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 x = 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400" b="1" dirty="0">
                <a:latin typeface="Consolas" pitchFamily="49" charset="0"/>
              </a:rPr>
              <a:t>let x = -0;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'';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false;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null;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10 / 'p';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1118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which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9480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338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0952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Undefined and Null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Non-Existent and Empty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461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62360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value,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7488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9790" y="938265"/>
            <a:ext cx="9929724" cy="19408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7635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2085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356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has block scope, 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has function scope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4848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иране 10"/>
          <p:cNvGrpSpPr/>
          <p:nvPr/>
        </p:nvGrpSpPr>
        <p:grpSpPr>
          <a:xfrm>
            <a:off x="4497197" y="1892376"/>
            <a:ext cx="3245312" cy="1606095"/>
            <a:chOff x="4473344" y="1955987"/>
            <a:chExt cx="3245312" cy="1606095"/>
          </a:xfrm>
        </p:grpSpPr>
        <p:sp>
          <p:nvSpPr>
            <p:cNvPr id="2" name="Правоъгълник 1"/>
            <p:cNvSpPr/>
            <p:nvPr/>
          </p:nvSpPr>
          <p:spPr>
            <a:xfrm>
              <a:off x="4473344" y="2235815"/>
              <a:ext cx="3245312" cy="1046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200" b="1" cap="none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let      </a:t>
              </a:r>
              <a:r>
                <a:rPr lang="en-US" sz="6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var</a:t>
              </a:r>
              <a:endParaRPr lang="bg-BG" sz="62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" name="Светкавица 2"/>
            <p:cNvSpPr/>
            <p:nvPr/>
          </p:nvSpPr>
          <p:spPr bwMode="auto">
            <a:xfrm rot="20785218" flipH="1">
              <a:off x="5279665" y="1955987"/>
              <a:ext cx="1455089" cy="1606095"/>
            </a:xfrm>
            <a:prstGeom prst="lightningBol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Let vs. Var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Local vs.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662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outside the </a:t>
            </a:r>
            <a:br>
              <a:rPr lang="en-US" dirty="0"/>
            </a:br>
            <a:r>
              <a:rPr lang="en-US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226753"/>
            <a:ext cx="5545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dirty="0"/>
              <a:t> - variables declared inside a block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can be accessed </a:t>
            </a:r>
            <a:r>
              <a:rPr lang="en-US" sz="3400" dirty="0" smtClean="0"/>
              <a:t>from </a:t>
            </a:r>
            <a:r>
              <a:rPr lang="en-US" sz="3400" dirty="0"/>
              <a:t>outside the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69927"/>
            <a:ext cx="9715594" cy="882654"/>
          </a:xfrm>
        </p:spPr>
        <p:txBody>
          <a:bodyPr/>
          <a:lstStyle/>
          <a:p>
            <a:r>
              <a:rPr lang="en-US" dirty="0"/>
              <a:t>Var and Let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console.log(x)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6973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Global Scope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0798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 Scope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 Scope </a:t>
            </a:r>
            <a:r>
              <a:rPr lang="en-US" dirty="0"/>
              <a:t>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/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5676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3746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1610" y="857998"/>
            <a:ext cx="3561532" cy="3537385"/>
          </a:xfrm>
          <a:prstGeom prst="rect">
            <a:avLst/>
          </a:prstGeom>
          <a:effectLst/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Data Type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Definition and Examples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433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1255</Words>
  <Application>Microsoft Office PowerPoint</Application>
  <PresentationFormat>По избор</PresentationFormat>
  <Paragraphs>352</Paragraphs>
  <Slides>39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1" baseType="lpstr">
      <vt:lpstr>SoftUni</vt:lpstr>
      <vt:lpstr>1_SoftUni</vt:lpstr>
      <vt:lpstr>Data Types and Variables</vt:lpstr>
      <vt:lpstr>Table of Contents</vt:lpstr>
      <vt:lpstr>Have a Question?</vt:lpstr>
      <vt:lpstr>Let vs. Var</vt:lpstr>
      <vt:lpstr>Var and Let</vt:lpstr>
      <vt:lpstr>Variables Scope </vt:lpstr>
      <vt:lpstr>Variables Scope (2) </vt:lpstr>
      <vt:lpstr>Naming Variables</vt:lpstr>
      <vt:lpstr>What is Data Type</vt:lpstr>
      <vt:lpstr>What is a Data Type?</vt:lpstr>
      <vt:lpstr>Examples</vt:lpstr>
      <vt:lpstr>Dynamic Typing</vt:lpstr>
      <vt:lpstr>Typeof Operator</vt:lpstr>
      <vt:lpstr>Definition and Examples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Undefined and Null</vt:lpstr>
      <vt:lpstr>Undefined</vt:lpstr>
      <vt:lpstr>Null</vt:lpstr>
      <vt:lpstr>Null and Undefined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22</cp:revision>
  <dcterms:created xsi:type="dcterms:W3CDTF">2018-05-23T13:08:44Z</dcterms:created>
  <dcterms:modified xsi:type="dcterms:W3CDTF">2020-08-26T16:39:16Z</dcterms:modified>
  <cp:category>programming;computer programming;software development;web development</cp:category>
</cp:coreProperties>
</file>