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71" r:id="rId13"/>
    <p:sldId id="267" r:id="rId14"/>
    <p:sldId id="272" r:id="rId15"/>
    <p:sldId id="273" r:id="rId16"/>
    <p:sldId id="274" r:id="rId17"/>
    <p:sldId id="268" r:id="rId18"/>
    <p:sldId id="269" r:id="rId19"/>
    <p:sldId id="270" r:id="rId20"/>
    <p:sldId id="276" r:id="rId21"/>
    <p:sldId id="282" r:id="rId22"/>
    <p:sldId id="277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1EE2B-E6FE-46AE-AB55-684B2A009758}" v="975" dt="2020-04-22T11:16:13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aadin.com/" TargetMode="External"/><Relationship Id="rId4" Type="http://schemas.openxmlformats.org/officeDocument/2006/relationships/hyperlink" Target="https://www.microfocus.com/en-us/ho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Система за Продажба на коли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57600"/>
            <a:ext cx="9244158" cy="220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400" dirty="0"/>
              <a:t>Разработили- Денис Лятиф(18621869),</a:t>
            </a:r>
          </a:p>
          <a:p>
            <a:r>
              <a:rPr lang="bg-BG" sz="2400" dirty="0"/>
              <a:t>                        Светослав Георгиев(</a:t>
            </a:r>
            <a:r>
              <a:rPr lang="bg-BG" sz="2400" dirty="0">
                <a:ea typeface="+mn-lt"/>
                <a:cs typeface="+mn-lt"/>
              </a:rPr>
              <a:t>18621857</a:t>
            </a:r>
            <a:r>
              <a:rPr lang="bg-BG" sz="2400" dirty="0"/>
              <a:t>),</a:t>
            </a:r>
          </a:p>
          <a:p>
            <a:r>
              <a:rPr lang="bg-BG" sz="2400" dirty="0"/>
              <a:t>                        Корай Енверов(18621870)</a:t>
            </a:r>
          </a:p>
        </p:txBody>
      </p:sp>
    </p:spTree>
    <p:extLst>
      <p:ext uri="{BB962C8B-B14F-4D97-AF65-F5344CB8AC3E}">
        <p14:creationId xmlns:p14="http://schemas.microsoft.com/office/powerpoint/2010/main" val="245157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1590"/>
            <a:ext cx="9905998" cy="914400"/>
          </a:xfrm>
        </p:spPr>
        <p:txBody>
          <a:bodyPr/>
          <a:lstStyle/>
          <a:p>
            <a:r>
              <a:rPr lang="bg-BG" dirty="0"/>
              <a:t>Методология на разработване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4069"/>
            <a:ext cx="9905999" cy="4807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Екстремно програмиране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dirty="0"/>
              <a:t>Причините, поради които избрахме тази методолгия,са :</a:t>
            </a:r>
          </a:p>
          <a:p>
            <a:pPr marL="0" indent="0">
              <a:buNone/>
            </a:pPr>
            <a:endParaRPr lang="bg-BG" dirty="0"/>
          </a:p>
          <a:p>
            <a:pPr marL="621665" lvl="1" indent="-342900">
              <a:buFont typeface="Wingdings" panose="05000000000000000000" pitchFamily="2" charset="2"/>
              <a:buChar char="Ø"/>
            </a:pPr>
            <a:r>
              <a:rPr lang="bg-BG" dirty="0"/>
              <a:t>Тествахме всеки готов етап от разработката с цел да избегнем бъдещи проблеми.</a:t>
            </a:r>
          </a:p>
          <a:p>
            <a:pPr marL="621665" lvl="1" indent="-342900">
              <a:buFont typeface="Wingdings" panose="05000000000000000000" pitchFamily="2" charset="2"/>
              <a:buChar char="Ø"/>
            </a:pPr>
            <a:r>
              <a:rPr lang="bg-BG" dirty="0">
                <a:ea typeface="+mn-lt"/>
                <a:cs typeface="+mn-lt"/>
              </a:rPr>
              <a:t>В</a:t>
            </a:r>
            <a:r>
              <a:rPr lang="bg-BG" dirty="0" smtClean="0">
                <a:ea typeface="+mn-lt"/>
                <a:cs typeface="+mn-lt"/>
              </a:rPr>
              <a:t>ъзможност</a:t>
            </a:r>
            <a:r>
              <a:rPr lang="bg-BG" dirty="0">
                <a:ea typeface="+mn-lt"/>
                <a:cs typeface="+mn-lt"/>
              </a:rPr>
              <a:t> да комуникираме и работим заедно.</a:t>
            </a:r>
          </a:p>
          <a:p>
            <a:pPr marL="621665" lvl="1" indent="-342900">
              <a:buFont typeface="Wingdings" panose="05000000000000000000" pitchFamily="2" charset="2"/>
              <a:buChar char="Ø"/>
            </a:pPr>
            <a:r>
              <a:rPr lang="bg-BG" dirty="0"/>
              <a:t>Вземахме заедно решенията за това как ще протече </a:t>
            </a:r>
            <a:r>
              <a:rPr lang="bg-BG" dirty="0" smtClean="0"/>
              <a:t>разработката</a:t>
            </a:r>
            <a:r>
              <a:rPr lang="en-US" dirty="0" smtClean="0"/>
              <a:t>.</a:t>
            </a:r>
            <a:endParaRPr lang="bg-BG" dirty="0"/>
          </a:p>
          <a:p>
            <a:pPr marL="621665" lvl="1" indent="-342900">
              <a:buFont typeface="Wingdings" panose="05000000000000000000" pitchFamily="2" charset="2"/>
              <a:buChar char="Ø"/>
            </a:pPr>
            <a:r>
              <a:rPr lang="bg-BG" dirty="0">
                <a:ea typeface="+mn-lt"/>
                <a:cs typeface="+mn-lt"/>
              </a:rPr>
              <a:t>С</a:t>
            </a:r>
            <a:r>
              <a:rPr lang="bg-BG" dirty="0" smtClean="0">
                <a:ea typeface="+mn-lt"/>
                <a:cs typeface="+mn-lt"/>
              </a:rPr>
              <a:t>коростното </a:t>
            </a:r>
            <a:r>
              <a:rPr lang="bg-BG" dirty="0">
                <a:ea typeface="+mn-lt"/>
                <a:cs typeface="+mn-lt"/>
              </a:rPr>
              <a:t>получаване на конкретен резултат.</a:t>
            </a:r>
          </a:p>
          <a:p>
            <a:pPr marL="621665" lvl="1" indent="-342900">
              <a:buFont typeface="Wingdings" panose="05000000000000000000" pitchFamily="2" charset="2"/>
              <a:buChar char="Ø"/>
            </a:pPr>
            <a:r>
              <a:rPr lang="bg-BG" dirty="0">
                <a:ea typeface="+mn-lt"/>
                <a:cs typeface="+mn-lt"/>
              </a:rPr>
              <a:t>Н</a:t>
            </a:r>
            <a:r>
              <a:rPr lang="bg-BG" sz="2000" dirty="0" smtClean="0">
                <a:ea typeface="+mn-lt"/>
                <a:cs typeface="+mn-lt"/>
              </a:rPr>
              <a:t>епрекъсната </a:t>
            </a:r>
            <a:r>
              <a:rPr lang="bg-BG" sz="2000" dirty="0">
                <a:ea typeface="+mn-lt"/>
                <a:cs typeface="+mn-lt"/>
              </a:rPr>
              <a:t>интензивна </a:t>
            </a:r>
            <a:r>
              <a:rPr lang="bg-BG" sz="2000" dirty="0" smtClean="0">
                <a:ea typeface="+mn-lt"/>
                <a:cs typeface="+mn-lt"/>
              </a:rPr>
              <a:t>комуникация</a:t>
            </a:r>
            <a:r>
              <a:rPr lang="en-US" sz="2000" dirty="0" smtClean="0">
                <a:ea typeface="+mn-lt"/>
                <a:cs typeface="+mn-lt"/>
              </a:rPr>
              <a:t>.</a:t>
            </a:r>
            <a:endParaRPr lang="bg-BG" sz="2000" dirty="0">
              <a:ea typeface="+mn-lt"/>
              <a:cs typeface="+mn-lt"/>
            </a:endParaRPr>
          </a:p>
          <a:p>
            <a:pPr marL="621665" lvl="1" indent="-342900">
              <a:buFont typeface="Wingdings" panose="05000000000000000000" pitchFamily="2" charset="2"/>
              <a:buChar char="Ø"/>
            </a:pPr>
            <a:endParaRPr lang="bg-BG" dirty="0"/>
          </a:p>
          <a:p>
            <a:pPr marL="621665" lvl="1" indent="-342900">
              <a:buFont typeface="Wingdings" panose="05000000000000000000" pitchFamily="2" charset="2"/>
              <a:buChar char="Ø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56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Екип и роли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4629"/>
            <a:ext cx="9905999" cy="5033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 Роли: 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Мениджър</a:t>
            </a:r>
            <a:r>
              <a:rPr lang="ru-RU" dirty="0" smtClean="0"/>
              <a:t> </a:t>
            </a:r>
            <a:r>
              <a:rPr lang="ru-RU" dirty="0"/>
              <a:t>на проекта- Денис </a:t>
            </a:r>
          </a:p>
          <a:p>
            <a:r>
              <a:rPr lang="ru-RU" dirty="0"/>
              <a:t> Софтуерен архитект – Денис и Светослав </a:t>
            </a:r>
          </a:p>
          <a:p>
            <a:r>
              <a:rPr lang="ru-RU" dirty="0"/>
              <a:t> Разработчици на бизнес логика – Денис и Светослав</a:t>
            </a:r>
          </a:p>
          <a:p>
            <a:r>
              <a:rPr lang="ru-RU" dirty="0"/>
              <a:t> Дизайнер на потребителския интерфейс – Светослав и Корай</a:t>
            </a:r>
          </a:p>
          <a:p>
            <a:r>
              <a:rPr lang="ru-RU" dirty="0"/>
              <a:t> Технически писатели – Светослав и Корай</a:t>
            </a:r>
          </a:p>
          <a:p>
            <a:r>
              <a:rPr lang="ru-RU" dirty="0"/>
              <a:t> Тестери – Корай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575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583474"/>
          </a:xfrm>
        </p:spPr>
        <p:txBody>
          <a:bodyPr>
            <a:normAutofit fontScale="90000"/>
          </a:bodyPr>
          <a:lstStyle/>
          <a:p>
            <a:r>
              <a:rPr lang="bg-BG" dirty="0"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66354"/>
            <a:ext cx="9905999" cy="50248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dirty="0"/>
              <a:t>1.Планиране на качество и комуникация-СГ,ДЛ,КЕ</a:t>
            </a:r>
          </a:p>
          <a:p>
            <a:r>
              <a:rPr lang="bg-BG" dirty="0"/>
              <a:t>2.Планиране на организация на хората-СГ,ДЛ,КЕ</a:t>
            </a:r>
          </a:p>
          <a:p>
            <a:r>
              <a:rPr lang="bg-BG" dirty="0"/>
              <a:t>3.Анализ на изискванията-Потребителски и функционални-СГ,КЕ</a:t>
            </a:r>
          </a:p>
          <a:p>
            <a:r>
              <a:rPr lang="bg-BG" dirty="0"/>
              <a:t>4.Анализ и избор на дизайн-КЕ,ДЛ</a:t>
            </a:r>
          </a:p>
          <a:p>
            <a:r>
              <a:rPr lang="bg-BG" dirty="0"/>
              <a:t>5.Проектиране на потребителски интерфейс-СГ,КЕ</a:t>
            </a:r>
          </a:p>
          <a:p>
            <a:r>
              <a:rPr lang="bg-BG" dirty="0"/>
              <a:t>6.Структура на програмната система-СГ,ДЛ,КЕ</a:t>
            </a:r>
          </a:p>
          <a:p>
            <a:r>
              <a:rPr lang="bg-BG" dirty="0"/>
              <a:t>7.Реализация на програмен код-СГ,ДЛ,КЕ</a:t>
            </a:r>
          </a:p>
          <a:p>
            <a:r>
              <a:rPr lang="bg-BG" dirty="0"/>
              <a:t>8.Тестове за бизнес логика-СГ,ДЛ,КЕ</a:t>
            </a:r>
          </a:p>
          <a:p>
            <a:r>
              <a:rPr lang="bg-BG" dirty="0"/>
              <a:t>9.Създаване на потребителска документация-СГ,ДЛ</a:t>
            </a:r>
          </a:p>
        </p:txBody>
      </p:sp>
    </p:spTree>
    <p:extLst>
      <p:ext uri="{BB962C8B-B14F-4D97-AF65-F5344CB8AC3E}">
        <p14:creationId xmlns:p14="http://schemas.microsoft.com/office/powerpoint/2010/main" val="366708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8376"/>
            <a:ext cx="9905998" cy="42672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Задачи </a:t>
            </a:r>
            <a:r>
              <a:rPr lang="bg-BG" dirty="0" err="1"/>
              <a:t>свъзани</a:t>
            </a:r>
            <a:r>
              <a:rPr lang="bg-BG" dirty="0"/>
              <a:t> с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782" y="1332572"/>
            <a:ext cx="9435629" cy="4458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t">
              <a:buNone/>
            </a:pPr>
            <a:endParaRPr lang="bg-BG" dirty="0"/>
          </a:p>
          <a:p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="" xmlns:a16="http://schemas.microsoft.com/office/drawing/2014/main" id="{1EFBB90A-CE89-4CAB-B80A-4FC529AC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937227"/>
            <a:ext cx="3925333" cy="1296101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="" xmlns:a16="http://schemas.microsoft.com/office/drawing/2014/main" id="{F2CFFD80-F485-4334-8142-5CDFB0A7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348" y="945155"/>
            <a:ext cx="4054328" cy="5834469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="" xmlns:a16="http://schemas.microsoft.com/office/drawing/2014/main" id="{5ABAB936-BA7C-4928-9C4F-30EDC603F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145" y="961187"/>
            <a:ext cx="3751840" cy="12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9670"/>
            <a:ext cx="9905998" cy="714101"/>
          </a:xfrm>
        </p:spPr>
        <p:txBody>
          <a:bodyPr/>
          <a:lstStyle/>
          <a:p>
            <a:r>
              <a:rPr lang="bg-BG" dirty="0"/>
              <a:t>График за изпълнение на проекта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C166E8C4-E70F-403C-B08A-F34CB347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="" xmlns:a16="http://schemas.microsoft.com/office/drawing/2014/main" id="{C550F474-1243-4942-A61C-D397DF1352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6345" y="783771"/>
            <a:ext cx="10570128" cy="56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1258"/>
            <a:ext cx="9905998" cy="609599"/>
          </a:xfrm>
        </p:spPr>
        <p:txBody>
          <a:bodyPr>
            <a:normAutofit/>
          </a:bodyPr>
          <a:lstStyle/>
          <a:p>
            <a:r>
              <a:rPr lang="bg-BG" dirty="0"/>
              <a:t>Диаграма на Гант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F1F5C2DC-3807-4EC4-86C9-EEB112FA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="" xmlns:a16="http://schemas.microsoft.com/office/drawing/2014/main" id="{3E0BE66D-10A9-405B-A797-5F2212FBE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0961" y="1140903"/>
            <a:ext cx="10066789" cy="52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5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86"/>
            <a:ext cx="9905998" cy="818605"/>
          </a:xfrm>
        </p:spPr>
        <p:txBody>
          <a:bodyPr/>
          <a:lstStyle/>
          <a:p>
            <a:r>
              <a:rPr lang="bg-BG" dirty="0"/>
              <a:t>Диаграма на свършена работа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EA414655-D9D5-4ED4-9672-CCC28906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="" xmlns:a16="http://schemas.microsoft.com/office/drawing/2014/main" id="{979F382A-3943-4FE6-B849-DBE4FCB1BD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4065" y="905691"/>
            <a:ext cx="10503017" cy="55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Трудности при разработването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/>
              <a:t>Срещнахме трудности с проектирането на </a:t>
            </a:r>
            <a:r>
              <a:rPr lang="bg-BG" dirty="0" smtClean="0"/>
              <a:t>заданието</a:t>
            </a:r>
            <a:r>
              <a:rPr lang="bg-BG" dirty="0"/>
              <a:t>:</a:t>
            </a:r>
            <a:endParaRPr lang="bg-BG" dirty="0"/>
          </a:p>
          <a:p>
            <a:r>
              <a:rPr lang="bg-BG" dirty="0"/>
              <a:t>При изграждането на </a:t>
            </a:r>
            <a:r>
              <a:rPr lang="bg-BG" dirty="0" smtClean="0"/>
              <a:t>дизайн</a:t>
            </a:r>
            <a:r>
              <a:rPr lang="en-US" dirty="0" smtClean="0"/>
              <a:t>.</a:t>
            </a:r>
            <a:endParaRPr lang="bg-BG" dirty="0"/>
          </a:p>
          <a:p>
            <a:r>
              <a:rPr lang="bg-BG" dirty="0" smtClean="0"/>
              <a:t>При цялостното проектиране.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603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Програмни средства за реализация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bg-BG" dirty="0">
                <a:ea typeface="+mn-lt"/>
                <a:cs typeface="+mn-lt"/>
              </a:rPr>
              <a:t>Програмни средства за реализация:</a:t>
            </a:r>
            <a:endParaRPr lang="en-US" dirty="0"/>
          </a:p>
          <a:p>
            <a:pPr>
              <a:buFont typeface="Arial" panose="05000000000000000000" pitchFamily="2" charset="2"/>
              <a:buChar char="•"/>
            </a:pPr>
            <a:r>
              <a:rPr lang="bg-BG" dirty="0">
                <a:ea typeface="+mn-lt"/>
                <a:cs typeface="+mn-lt"/>
              </a:rPr>
              <a:t> Език за програмиране – Java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bg-BG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Eclipse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897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028" y="73074"/>
            <a:ext cx="9905998" cy="907087"/>
          </a:xfrm>
        </p:spPr>
        <p:txBody>
          <a:bodyPr>
            <a:normAutofit/>
          </a:bodyPr>
          <a:lstStyle/>
          <a:p>
            <a:pPr algn="ctr"/>
            <a:r>
              <a:rPr lang="bg-BG" sz="2400" dirty="0">
                <a:ea typeface="+mj-lt"/>
                <a:cs typeface="+mj-lt"/>
              </a:rPr>
              <a:t>Краен продукт и интерфейс на приложението</a:t>
            </a:r>
            <a:endParaRPr lang="en-US" sz="2400" dirty="0"/>
          </a:p>
          <a:p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="" xmlns:a16="http://schemas.microsoft.com/office/drawing/2014/main" id="{A7F24F51-F9E6-4A1C-A420-1604B3C5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8" y="526617"/>
            <a:ext cx="9202723" cy="61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Описание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2599"/>
            <a:ext cx="9905999" cy="3908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bg-BG" dirty="0"/>
              <a:t>                             </a:t>
            </a:r>
            <a:r>
              <a:rPr lang="bg-BG" dirty="0" smtClean="0"/>
              <a:t> </a:t>
            </a:r>
            <a:r>
              <a:rPr lang="bg-BG" b="1" i="1" dirty="0"/>
              <a:t>Система за продажба на коли</a:t>
            </a:r>
          </a:p>
          <a:p>
            <a:pPr marL="0" indent="0" algn="ctr">
              <a:buNone/>
            </a:pPr>
            <a:r>
              <a:rPr lang="bg-BG" dirty="0"/>
              <a:t>                               </a:t>
            </a:r>
            <a:r>
              <a:rPr lang="bg-BG" dirty="0" smtClean="0"/>
              <a:t>Разработваната </a:t>
            </a:r>
            <a:r>
              <a:rPr lang="bg-BG" dirty="0"/>
              <a:t>система предлага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bg-BG" dirty="0"/>
              <a:t>1.Съхраняване на информация за коли, марки  и модели в </a:t>
            </a:r>
            <a:r>
              <a:rPr lang="bg-BG" dirty="0" smtClean="0"/>
              <a:t>системата.</a:t>
            </a:r>
            <a:endParaRPr lang="bg-BG" dirty="0"/>
          </a:p>
          <a:p>
            <a:pPr marL="0" indent="0" algn="just">
              <a:buNone/>
            </a:pPr>
            <a:r>
              <a:rPr lang="bg-BG" dirty="0">
                <a:ea typeface="+mn-lt"/>
                <a:cs typeface="+mn-lt"/>
              </a:rPr>
              <a:t>2.Тяхното извличане и визуализиция в удобен потребителски </a:t>
            </a:r>
            <a:r>
              <a:rPr lang="bg-BG" dirty="0" smtClean="0">
                <a:ea typeface="+mn-lt"/>
                <a:cs typeface="+mn-lt"/>
              </a:rPr>
              <a:t>интерфейс.</a:t>
            </a:r>
            <a:endParaRPr lang="bg-BG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bg-BG" dirty="0"/>
              <a:t>3.Възможност за търсене по година и изминати </a:t>
            </a:r>
            <a:r>
              <a:rPr lang="bg-BG" dirty="0" smtClean="0"/>
              <a:t>километри.</a:t>
            </a:r>
            <a:endParaRPr lang="bg-BG" dirty="0"/>
          </a:p>
          <a:p>
            <a:pPr marL="0" indent="0" algn="just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265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="" xmlns:a16="http://schemas.microsoft.com/office/drawing/2014/main" id="{AECD5D56-2FDB-4B08-9C36-3C32E4F4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1925"/>
            <a:ext cx="84010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5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="" xmlns:a16="http://schemas.microsoft.com/office/drawing/2014/main" id="{EE607DC7-7B7C-4F4D-B791-7083EA8B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433387"/>
            <a:ext cx="83915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="" xmlns:a16="http://schemas.microsoft.com/office/drawing/2014/main" id="{8E5502EF-1812-4241-B89B-E674A7E6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04787"/>
            <a:ext cx="84010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8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="" xmlns:a16="http://schemas.microsoft.com/office/drawing/2014/main" id="{ED005BCC-54B7-46F2-992B-EA85F91E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28600"/>
            <a:ext cx="84010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2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Ползвани източници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https://stackoverflow.com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solidFill>
                  <a:srgbClr val="92D05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92D050"/>
                </a:solidFill>
                <a:hlinkClick r:id="rId4"/>
              </a:rPr>
              <a:t>www.microfocus.com/en-us/home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  <a:hlinkClick r:id="rId5"/>
              </a:rPr>
              <a:t>https://vaadin.com</a:t>
            </a:r>
            <a:r>
              <a:rPr lang="en-US" dirty="0" smtClean="0">
                <a:solidFill>
                  <a:srgbClr val="92D050"/>
                </a:solidFill>
                <a:hlinkClick r:id="rId5"/>
              </a:rPr>
              <a:t>/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bg-B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933"/>
          </a:xfrm>
        </p:spPr>
        <p:txBody>
          <a:bodyPr/>
          <a:lstStyle/>
          <a:p>
            <a:r>
              <a:rPr lang="bg-BG" dirty="0">
                <a:ea typeface="+mj-lt"/>
                <a:cs typeface="+mj-lt"/>
              </a:rPr>
              <a:t>Функционалности на приложението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54331"/>
            <a:ext cx="9905999" cy="4684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Модул</a:t>
            </a:r>
            <a:r>
              <a:rPr lang="en-US" b="1" dirty="0"/>
              <a:t> </a:t>
            </a:r>
            <a:r>
              <a:rPr lang="en-US" b="1" dirty="0" err="1"/>
              <a:t>за</a:t>
            </a:r>
            <a:r>
              <a:rPr lang="en-US" b="1" dirty="0"/>
              <a:t> </a:t>
            </a:r>
            <a:r>
              <a:rPr lang="bg-BG" b="1" dirty="0"/>
              <a:t>въвеждане на информация за </a:t>
            </a:r>
            <a:r>
              <a:rPr lang="bg-BG" b="1" dirty="0" smtClean="0"/>
              <a:t>кола:</a:t>
            </a:r>
            <a:endParaRPr lang="bg-BG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bg-BG" dirty="0"/>
              <a:t>Възможност за добавяне на марка ,модел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bg-BG" dirty="0"/>
              <a:t>Възможност за добавяне на година</a:t>
            </a:r>
            <a:endParaRPr lang="bg-BG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bg-BG" dirty="0">
                <a:ea typeface="+mn-lt"/>
                <a:cs typeface="+mn-lt"/>
              </a:rPr>
              <a:t>Възможност за добавяне на цена</a:t>
            </a:r>
            <a:endParaRPr lang="bg-BG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bg-BG" dirty="0">
                <a:ea typeface="+mn-lt"/>
                <a:cs typeface="+mn-lt"/>
              </a:rPr>
              <a:t>Възможност за добавяне на изминати километри</a:t>
            </a:r>
            <a:endParaRPr lang="bg-BG" dirty="0"/>
          </a:p>
          <a:p>
            <a:pPr lvl="2">
              <a:buFont typeface="Wingdings" panose="05000000000000000000" pitchFamily="2" charset="2"/>
              <a:buChar char="Ø"/>
            </a:pPr>
            <a:endParaRPr lang="bg-BG" dirty="0"/>
          </a:p>
          <a:p>
            <a:pPr marL="0" indent="0">
              <a:buNone/>
            </a:pPr>
            <a:r>
              <a:rPr lang="bg-BG" dirty="0">
                <a:ea typeface="+mn-lt"/>
                <a:cs typeface="+mn-lt"/>
              </a:rPr>
              <a:t>Модул за търсене на коли, според определени критерии</a:t>
            </a:r>
            <a:endParaRPr lang="bg-BG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bg-BG" dirty="0"/>
              <a:t>Г</a:t>
            </a:r>
            <a:r>
              <a:rPr lang="bg-BG" dirty="0" smtClean="0"/>
              <a:t>одини</a:t>
            </a:r>
            <a:endParaRPr lang="bg-BG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bg-BG" dirty="0"/>
              <a:t>Ц</a:t>
            </a:r>
            <a:r>
              <a:rPr lang="bg-BG" dirty="0" smtClean="0"/>
              <a:t>ена</a:t>
            </a:r>
            <a:endParaRPr lang="bg-BG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bg-BG" dirty="0" smtClean="0"/>
              <a:t>Изминати километри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8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58" y="55078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Система за управление на проекта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67" y="1704623"/>
            <a:ext cx="2166233" cy="398999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dirty="0"/>
              <a:t>В разработката на системата за </a:t>
            </a:r>
            <a:r>
              <a:rPr lang="bg-BG" dirty="0" smtClean="0"/>
              <a:t>продажба на коли</a:t>
            </a:r>
            <a:r>
              <a:rPr lang="ru-RU" dirty="0" smtClean="0"/>
              <a:t>, е </a:t>
            </a:r>
            <a:r>
              <a:rPr lang="ru-RU" dirty="0"/>
              <a:t>използвана  системата за управление на проекта -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MS Project. 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Картина 4">
            <a:extLst>
              <a:ext uri="{FF2B5EF4-FFF2-40B4-BE49-F238E27FC236}">
                <a16:creationId xmlns="" xmlns:a16="http://schemas.microsoft.com/office/drawing/2014/main" id="{FECB3E75-3614-4A3A-A745-C50BA8E543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6312" y="1704623"/>
            <a:ext cx="8333168" cy="45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Бюджет на проекта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="" xmlns:a16="http://schemas.microsoft.com/office/drawing/2014/main" id="{5A9E8B87-7A48-402A-AAB3-52327B58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="" xmlns:a16="http://schemas.microsoft.com/office/drawing/2014/main" id="{4ED4C30E-BC1F-4CF7-AFCD-11D8B44A6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6113" y="1940953"/>
            <a:ext cx="10466804" cy="46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5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7714"/>
            <a:ext cx="9905998" cy="618309"/>
          </a:xfrm>
        </p:spPr>
        <p:txBody>
          <a:bodyPr/>
          <a:lstStyle/>
          <a:p>
            <a:r>
              <a:rPr lang="bg-BG" dirty="0"/>
              <a:t>Бюджет на проекта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C8445E46-7073-4D4B-B90C-50BEA50E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="" xmlns:a16="http://schemas.microsoft.com/office/drawing/2014/main" id="{5C74C10E-684B-4175-AA52-2F319BE583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981512"/>
            <a:ext cx="10343116" cy="56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9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3090"/>
            <a:ext cx="9905998" cy="844522"/>
          </a:xfrm>
        </p:spPr>
        <p:txBody>
          <a:bodyPr/>
          <a:lstStyle/>
          <a:p>
            <a:r>
              <a:rPr lang="bg-BG" dirty="0"/>
              <a:t>Разработка и поддръжка на софтуер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49531"/>
            <a:ext cx="990599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dirty="0"/>
              <a:t>Със закупуване на софтуерния продукт клиентът получава право на достъп до програмния код, който при желание от негова страна, може да бъде променян от програмиста, включвайки нови функционалности и допълнителни модули или промяна на съществуващи такива – създаване на нови версии на програмния продукт.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dirty="0"/>
              <a:t>П</a:t>
            </a:r>
            <a:r>
              <a:rPr lang="en-US" dirty="0" err="1" smtClean="0"/>
              <a:t>одръжка</a:t>
            </a:r>
            <a:r>
              <a:rPr lang="en-US" dirty="0" smtClean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 smtClean="0"/>
              <a:t>софтуер</a:t>
            </a:r>
            <a:r>
              <a:rPr lang="en-US" dirty="0" smtClean="0"/>
              <a:t>.</a:t>
            </a:r>
            <a:endParaRPr lang="bg-BG" dirty="0" err="1"/>
          </a:p>
          <a:p>
            <a:r>
              <a:rPr lang="bg-BG" dirty="0"/>
              <a:t>Възможност за поддръжка от разработчиците на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9017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96983"/>
          </a:xfrm>
        </p:spPr>
        <p:txBody>
          <a:bodyPr/>
          <a:lstStyle/>
          <a:p>
            <a:r>
              <a:rPr lang="bg-BG" dirty="0"/>
              <a:t>Система за управление на проекта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="" xmlns:a16="http://schemas.microsoft.com/office/drawing/2014/main" id="{154F7683-503E-4AAB-BB33-DF587C11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="" xmlns:a16="http://schemas.microsoft.com/office/drawing/2014/main" id="{E2E33019-CFCC-497E-A1D9-F1B18BB6C8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730" y="981511"/>
            <a:ext cx="10838576" cy="54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43A72-F332-49C6-8103-212A62A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Използвана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система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за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контрол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на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версиите</a:t>
            </a:r>
            <a:r>
              <a:rPr lang="en-US" dirty="0">
                <a:ea typeface="+mj-lt"/>
                <a:cs typeface="+mj-lt"/>
              </a:rPr>
              <a:t>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0E014F-0129-4228-90DB-0F496951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Github</a:t>
            </a:r>
            <a:r>
              <a:rPr lang="en-US" sz="2800" dirty="0">
                <a:ea typeface="+mn-lt"/>
                <a:cs typeface="+mn-lt"/>
              </a:rPr>
              <a:t> - </a:t>
            </a:r>
            <a:r>
              <a:rPr lang="en-US" sz="2800" dirty="0" err="1">
                <a:ea typeface="+mn-lt"/>
                <a:cs typeface="+mn-lt"/>
              </a:rPr>
              <a:t>Причина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използване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 err="1" smtClean="0">
                <a:ea typeface="+mn-lt"/>
                <a:cs typeface="+mn-lt"/>
              </a:rPr>
              <a:t>Ефективна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Напълно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разпределена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 smtClean="0">
                <a:ea typeface="+mn-lt"/>
                <a:cs typeface="+mn-lt"/>
              </a:rPr>
              <a:t>участниците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/>
              <a:t>Вече</a:t>
            </a:r>
            <a:r>
              <a:rPr lang="en-US" dirty="0"/>
              <a:t> </a:t>
            </a:r>
            <a:r>
              <a:rPr lang="en-US" dirty="0" err="1"/>
              <a:t>натрупан</a:t>
            </a:r>
            <a:r>
              <a:rPr lang="en-US" dirty="0"/>
              <a:t> </a:t>
            </a:r>
            <a:r>
              <a:rPr lang="en-US" dirty="0" err="1"/>
              <a:t>опит</a:t>
            </a:r>
            <a:r>
              <a:rPr lang="en-US" dirty="0"/>
              <a:t> в </a:t>
            </a:r>
            <a:r>
              <a:rPr lang="en-US" dirty="0" err="1"/>
              <a:t>предишно</a:t>
            </a:r>
            <a:r>
              <a:rPr lang="en-US" dirty="0"/>
              <a:t> </a:t>
            </a:r>
            <a:r>
              <a:rPr lang="en-US" dirty="0" err="1"/>
              <a:t>ползване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 smtClean="0"/>
              <a:t>системата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</TotalTime>
  <Words>326</Words>
  <Application>Microsoft Office PowerPoint</Application>
  <PresentationFormat>По избор</PresentationFormat>
  <Paragraphs>81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Circuit</vt:lpstr>
      <vt:lpstr>Система за Продажба на коли</vt:lpstr>
      <vt:lpstr>Описание на проекта</vt:lpstr>
      <vt:lpstr>Функционалности на приложението</vt:lpstr>
      <vt:lpstr>Система за управление на проекта </vt:lpstr>
      <vt:lpstr>Бюджет на проекта</vt:lpstr>
      <vt:lpstr>Бюджет на проекта</vt:lpstr>
      <vt:lpstr>Разработка и поддръжка на софтуер</vt:lpstr>
      <vt:lpstr>Система за управление на проекта</vt:lpstr>
      <vt:lpstr>Използвана система за контрол на версиите - GITHUB</vt:lpstr>
      <vt:lpstr>Методология на разработване</vt:lpstr>
      <vt:lpstr>Екип и роли  </vt:lpstr>
      <vt:lpstr>Задачи</vt:lpstr>
      <vt:lpstr>Задачи свъзани с проекта</vt:lpstr>
      <vt:lpstr>График за изпълнение на проекта</vt:lpstr>
      <vt:lpstr>Диаграма на Гант</vt:lpstr>
      <vt:lpstr>Диаграма на свършена работа</vt:lpstr>
      <vt:lpstr>Трудности при разработването </vt:lpstr>
      <vt:lpstr>Програмни средства за реализация</vt:lpstr>
      <vt:lpstr>Краен продукт и интерфейс на приложението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Ползвани източници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избор на филм</dc:title>
  <dc:creator>Todor</dc:creator>
  <cp:lastModifiedBy>Svetlio</cp:lastModifiedBy>
  <cp:revision>217</cp:revision>
  <dcterms:created xsi:type="dcterms:W3CDTF">2020-04-21T10:54:01Z</dcterms:created>
  <dcterms:modified xsi:type="dcterms:W3CDTF">2021-06-04T08:19:56Z</dcterms:modified>
</cp:coreProperties>
</file>