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74" r:id="rId3"/>
    <p:sldId id="507" r:id="rId4"/>
    <p:sldId id="276" r:id="rId5"/>
    <p:sldId id="353" r:id="rId6"/>
    <p:sldId id="389" r:id="rId7"/>
    <p:sldId id="453" r:id="rId8"/>
    <p:sldId id="447" r:id="rId9"/>
    <p:sldId id="450" r:id="rId10"/>
    <p:sldId id="508" r:id="rId11"/>
    <p:sldId id="439" r:id="rId12"/>
    <p:sldId id="455" r:id="rId13"/>
    <p:sldId id="454" r:id="rId14"/>
    <p:sldId id="497" r:id="rId15"/>
    <p:sldId id="433" r:id="rId16"/>
    <p:sldId id="498" r:id="rId17"/>
    <p:sldId id="499" r:id="rId18"/>
    <p:sldId id="399" r:id="rId19"/>
    <p:sldId id="500" r:id="rId20"/>
    <p:sldId id="501" r:id="rId21"/>
    <p:sldId id="411" r:id="rId22"/>
    <p:sldId id="503" r:id="rId23"/>
    <p:sldId id="504" r:id="rId24"/>
    <p:sldId id="493" r:id="rId25"/>
    <p:sldId id="496" r:id="rId26"/>
    <p:sldId id="505" r:id="rId27"/>
    <p:sldId id="506" r:id="rId28"/>
    <p:sldId id="456" r:id="rId29"/>
    <p:sldId id="578" r:id="rId30"/>
    <p:sldId id="579" r:id="rId31"/>
    <p:sldId id="352" r:id="rId32"/>
    <p:sldId id="49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FF9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533" autoAdjust="0"/>
  </p:normalViewPr>
  <p:slideViewPr>
    <p:cSldViewPr>
      <p:cViewPr varScale="1">
        <p:scale>
          <a:sx n="72" d="100"/>
          <a:sy n="72" d="100"/>
        </p:scale>
        <p:origin x="60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04-Oct-19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3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1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0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3670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52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3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softuni.org/" TargetMode="External"/><Relationship Id="rId4" Type="http://schemas.openxmlformats.org/officeDocument/2006/relationships/image" Target="../media/image2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7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5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4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59" y="6035663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89" y="6035663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5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4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39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3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7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0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6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4" y="5017461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59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8" y="1319422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586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36225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9">
            <a:extLst>
              <a:ext uri="{FF2B5EF4-FFF2-40B4-BE49-F238E27FC236}">
                <a16:creationId xmlns:a16="http://schemas.microsoft.com/office/drawing/2014/main" id="{137202EB-ED0E-4E36-AF0D-3C14E1E179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2F2189-2658-41D9-B248-2A4275099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20CF9-A1E5-4594-B6B5-4E33A9373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105104" y="973900"/>
            <a:ext cx="3788598" cy="4395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C72FAC-F5FC-4E78-AF2E-5FE88145F87F}"/>
              </a:ext>
            </a:extLst>
          </p:cNvPr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AA82EC-2BC4-4E2F-8DDF-AD19DA7284E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sp>
        <p:nvSpPr>
          <p:cNvPr id="7" name="TextBox 6">
            <a:hlinkClick r:id="rId5" tooltip="Software University Foundaton"/>
            <a:extLst>
              <a:ext uri="{FF2B5EF4-FFF2-40B4-BE49-F238E27FC236}">
                <a16:creationId xmlns:a16="http://schemas.microsoft.com/office/drawing/2014/main" id="{16E2CED5-12CB-4DAB-AB53-DAFC84087DD6}"/>
              </a:ext>
            </a:extLst>
          </p:cNvPr>
          <p:cNvSpPr txBox="1"/>
          <p:nvPr userDrawn="1"/>
        </p:nvSpPr>
        <p:spPr>
          <a:xfrm rot="20630519">
            <a:off x="6532234" y="2513233"/>
            <a:ext cx="41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8" name="TextBox 7">
            <a:hlinkClick r:id="rId5" tooltip="Software University Foundaton"/>
            <a:extLst>
              <a:ext uri="{FF2B5EF4-FFF2-40B4-BE49-F238E27FC236}">
                <a16:creationId xmlns:a16="http://schemas.microsoft.com/office/drawing/2014/main" id="{6AD1C000-AB32-4602-B810-4D9852856055}"/>
              </a:ext>
            </a:extLst>
          </p:cNvPr>
          <p:cNvSpPr txBox="1"/>
          <p:nvPr userDrawn="1"/>
        </p:nvSpPr>
        <p:spPr>
          <a:xfrm rot="1520410">
            <a:off x="4148066" y="2083657"/>
            <a:ext cx="603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9" name="TextBox 8">
            <a:hlinkClick r:id="rId5" tooltip="Software University Foundaton"/>
            <a:extLst>
              <a:ext uri="{FF2B5EF4-FFF2-40B4-BE49-F238E27FC236}">
                <a16:creationId xmlns:a16="http://schemas.microsoft.com/office/drawing/2014/main" id="{3CE77DE0-66FC-48AC-A23C-2E121AF40F0C}"/>
              </a:ext>
            </a:extLst>
          </p:cNvPr>
          <p:cNvSpPr txBox="1"/>
          <p:nvPr userDrawn="1"/>
        </p:nvSpPr>
        <p:spPr>
          <a:xfrm rot="20630519" flipH="1">
            <a:off x="4951476" y="1556593"/>
            <a:ext cx="794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0" name="TextBox 9">
            <a:hlinkClick r:id="rId5" tooltip="Software University Foundaton"/>
            <a:extLst>
              <a:ext uri="{FF2B5EF4-FFF2-40B4-BE49-F238E27FC236}">
                <a16:creationId xmlns:a16="http://schemas.microsoft.com/office/drawing/2014/main" id="{E7C26DA3-0849-42C5-9508-EF9BFF7C47DB}"/>
              </a:ext>
            </a:extLst>
          </p:cNvPr>
          <p:cNvSpPr txBox="1"/>
          <p:nvPr userDrawn="1"/>
        </p:nvSpPr>
        <p:spPr>
          <a:xfrm rot="1561633" flipH="1">
            <a:off x="4826684" y="2358552"/>
            <a:ext cx="336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1" name="TextBox 10">
            <a:hlinkClick r:id="rId5" tooltip="Software University Foundaton"/>
            <a:extLst>
              <a:ext uri="{FF2B5EF4-FFF2-40B4-BE49-F238E27FC236}">
                <a16:creationId xmlns:a16="http://schemas.microsoft.com/office/drawing/2014/main" id="{AB44A4A6-AE34-4A8F-9077-D6569BF40B0C}"/>
              </a:ext>
            </a:extLst>
          </p:cNvPr>
          <p:cNvSpPr txBox="1"/>
          <p:nvPr userDrawn="1"/>
        </p:nvSpPr>
        <p:spPr>
          <a:xfrm rot="20630519">
            <a:off x="5865601" y="1968054"/>
            <a:ext cx="633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2" name="TextBox 11">
            <a:hlinkClick r:id="rId5" tooltip="Software University Foundaton"/>
            <a:extLst>
              <a:ext uri="{FF2B5EF4-FFF2-40B4-BE49-F238E27FC236}">
                <a16:creationId xmlns:a16="http://schemas.microsoft.com/office/drawing/2014/main" id="{68861D82-7435-41E8-B5ED-398623FC4F51}"/>
              </a:ext>
            </a:extLst>
          </p:cNvPr>
          <p:cNvSpPr txBox="1"/>
          <p:nvPr userDrawn="1"/>
        </p:nvSpPr>
        <p:spPr>
          <a:xfrm rot="20630519">
            <a:off x="6228195" y="4242981"/>
            <a:ext cx="488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3" name="TextBox 12">
            <a:hlinkClick r:id="rId5" tooltip="Software University Foundaton"/>
            <a:extLst>
              <a:ext uri="{FF2B5EF4-FFF2-40B4-BE49-F238E27FC236}">
                <a16:creationId xmlns:a16="http://schemas.microsoft.com/office/drawing/2014/main" id="{C224F999-651D-4A26-8A68-EB68765C5790}"/>
              </a:ext>
            </a:extLst>
          </p:cNvPr>
          <p:cNvSpPr txBox="1"/>
          <p:nvPr userDrawn="1"/>
        </p:nvSpPr>
        <p:spPr>
          <a:xfrm rot="1523920">
            <a:off x="5796155" y="5030876"/>
            <a:ext cx="51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5" name="TextBox 14">
            <a:hlinkClick r:id="rId5" tooltip="Software University Foundaton"/>
            <a:extLst>
              <a:ext uri="{FF2B5EF4-FFF2-40B4-BE49-F238E27FC236}">
                <a16:creationId xmlns:a16="http://schemas.microsoft.com/office/drawing/2014/main" id="{B5855C6E-6513-4A5E-964E-CBB574B2B476}"/>
              </a:ext>
            </a:extLst>
          </p:cNvPr>
          <p:cNvSpPr txBox="1"/>
          <p:nvPr userDrawn="1"/>
        </p:nvSpPr>
        <p:spPr>
          <a:xfrm rot="20630519">
            <a:off x="4719975" y="5267108"/>
            <a:ext cx="89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TextBox 15">
            <a:hlinkClick r:id="rId5" tooltip="Software University Foundaton"/>
            <a:extLst>
              <a:ext uri="{FF2B5EF4-FFF2-40B4-BE49-F238E27FC236}">
                <a16:creationId xmlns:a16="http://schemas.microsoft.com/office/drawing/2014/main" id="{719AA859-1237-4914-865D-8E0CD3AD6567}"/>
              </a:ext>
            </a:extLst>
          </p:cNvPr>
          <p:cNvSpPr txBox="1"/>
          <p:nvPr userDrawn="1"/>
        </p:nvSpPr>
        <p:spPr>
          <a:xfrm rot="20630519">
            <a:off x="4086252" y="4778904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7" name="TextBox 16">
            <a:hlinkClick r:id="rId5" tooltip="Software University Foundaton"/>
            <a:extLst>
              <a:ext uri="{FF2B5EF4-FFF2-40B4-BE49-F238E27FC236}">
                <a16:creationId xmlns:a16="http://schemas.microsoft.com/office/drawing/2014/main" id="{53CC8498-FFA6-457D-8B54-3BF3461CEF7A}"/>
              </a:ext>
            </a:extLst>
          </p:cNvPr>
          <p:cNvSpPr txBox="1"/>
          <p:nvPr userDrawn="1"/>
        </p:nvSpPr>
        <p:spPr>
          <a:xfrm rot="20630519">
            <a:off x="6970550" y="5614702"/>
            <a:ext cx="67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TextBox 18">
            <a:hlinkClick r:id="rId5" tooltip="Software University Foundaton"/>
            <a:extLst>
              <a:ext uri="{FF2B5EF4-FFF2-40B4-BE49-F238E27FC236}">
                <a16:creationId xmlns:a16="http://schemas.microsoft.com/office/drawing/2014/main" id="{2E797E8D-83EB-4466-9FA3-509596EA5568}"/>
              </a:ext>
            </a:extLst>
          </p:cNvPr>
          <p:cNvSpPr txBox="1"/>
          <p:nvPr userDrawn="1"/>
        </p:nvSpPr>
        <p:spPr>
          <a:xfrm rot="20414927">
            <a:off x="4835033" y="3905106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0" name="TextBox 19">
            <a:hlinkClick r:id="rId5" tooltip="Software University Foundaton"/>
            <a:extLst>
              <a:ext uri="{FF2B5EF4-FFF2-40B4-BE49-F238E27FC236}">
                <a16:creationId xmlns:a16="http://schemas.microsoft.com/office/drawing/2014/main" id="{58B95D20-6C4F-4F79-AA1D-E40A00E41053}"/>
              </a:ext>
            </a:extLst>
          </p:cNvPr>
          <p:cNvSpPr txBox="1"/>
          <p:nvPr userDrawn="1"/>
        </p:nvSpPr>
        <p:spPr>
          <a:xfrm rot="20215874">
            <a:off x="3507489" y="531580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1" name="TextBox 20">
            <a:hlinkClick r:id="rId5" tooltip="Software University Foundaton"/>
            <a:extLst>
              <a:ext uri="{FF2B5EF4-FFF2-40B4-BE49-F238E27FC236}">
                <a16:creationId xmlns:a16="http://schemas.microsoft.com/office/drawing/2014/main" id="{2CD5EF91-E0BC-462F-B1B8-6B3F8F1038E5}"/>
              </a:ext>
            </a:extLst>
          </p:cNvPr>
          <p:cNvSpPr txBox="1"/>
          <p:nvPr userDrawn="1"/>
        </p:nvSpPr>
        <p:spPr>
          <a:xfrm rot="1264394">
            <a:off x="5242941" y="551891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2" name="TextBox 21">
            <a:hlinkClick r:id="rId5" tooltip="Software University Foundaton"/>
            <a:extLst>
              <a:ext uri="{FF2B5EF4-FFF2-40B4-BE49-F238E27FC236}">
                <a16:creationId xmlns:a16="http://schemas.microsoft.com/office/drawing/2014/main" id="{6FF45627-4AF4-4071-A0E8-76738F228651}"/>
              </a:ext>
            </a:extLst>
          </p:cNvPr>
          <p:cNvSpPr txBox="1"/>
          <p:nvPr userDrawn="1"/>
        </p:nvSpPr>
        <p:spPr>
          <a:xfrm rot="1264394">
            <a:off x="2558897" y="4843636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3" name="TextBox 22">
            <a:hlinkClick r:id="rId5" tooltip="Software University Foundaton"/>
            <a:extLst>
              <a:ext uri="{FF2B5EF4-FFF2-40B4-BE49-F238E27FC236}">
                <a16:creationId xmlns:a16="http://schemas.microsoft.com/office/drawing/2014/main" id="{BF119269-565D-4BCB-BED2-4133229E3330}"/>
              </a:ext>
            </a:extLst>
          </p:cNvPr>
          <p:cNvSpPr txBox="1"/>
          <p:nvPr userDrawn="1"/>
        </p:nvSpPr>
        <p:spPr>
          <a:xfrm rot="19121928">
            <a:off x="1418879" y="5249907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4" name="TextBox 23">
            <a:hlinkClick r:id="rId5" tooltip="Software University Foundaton"/>
            <a:extLst>
              <a:ext uri="{FF2B5EF4-FFF2-40B4-BE49-F238E27FC236}">
                <a16:creationId xmlns:a16="http://schemas.microsoft.com/office/drawing/2014/main" id="{C9FE10EB-E49B-416A-A18D-617D25B2AADB}"/>
              </a:ext>
            </a:extLst>
          </p:cNvPr>
          <p:cNvSpPr txBox="1"/>
          <p:nvPr userDrawn="1"/>
        </p:nvSpPr>
        <p:spPr>
          <a:xfrm rot="1264394">
            <a:off x="5389325" y="248116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5" name="TextBox 24">
            <a:hlinkClick r:id="rId5" tooltip="Software University Foundaton"/>
            <a:extLst>
              <a:ext uri="{FF2B5EF4-FFF2-40B4-BE49-F238E27FC236}">
                <a16:creationId xmlns:a16="http://schemas.microsoft.com/office/drawing/2014/main" id="{B9FCDDF2-3137-4E34-B264-5F180611DC0D}"/>
              </a:ext>
            </a:extLst>
          </p:cNvPr>
          <p:cNvSpPr txBox="1"/>
          <p:nvPr userDrawn="1"/>
        </p:nvSpPr>
        <p:spPr>
          <a:xfrm rot="1264394">
            <a:off x="6616653" y="1491081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6" name="TextBox 25">
            <a:hlinkClick r:id="rId5" tooltip="Software University Foundaton"/>
            <a:extLst>
              <a:ext uri="{FF2B5EF4-FFF2-40B4-BE49-F238E27FC236}">
                <a16:creationId xmlns:a16="http://schemas.microsoft.com/office/drawing/2014/main" id="{F4930118-998D-499A-B37E-D5577CC1A7E4}"/>
              </a:ext>
            </a:extLst>
          </p:cNvPr>
          <p:cNvSpPr txBox="1"/>
          <p:nvPr userDrawn="1"/>
        </p:nvSpPr>
        <p:spPr>
          <a:xfrm rot="20252314">
            <a:off x="3926026" y="2616560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  <a:extLst>
              <a:ext uri="{FF2B5EF4-FFF2-40B4-BE49-F238E27FC236}">
                <a16:creationId xmlns:a16="http://schemas.microsoft.com/office/drawing/2014/main" id="{A0EE0643-28B4-437C-A977-17D2723F8213}"/>
              </a:ext>
            </a:extLst>
          </p:cNvPr>
          <p:cNvSpPr txBox="1"/>
          <p:nvPr userDrawn="1"/>
        </p:nvSpPr>
        <p:spPr>
          <a:xfrm rot="20585427">
            <a:off x="5423905" y="1263054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8" name="TextBox 27">
            <a:hlinkClick r:id="rId5" tooltip="Software University Foundaton"/>
            <a:extLst>
              <a:ext uri="{FF2B5EF4-FFF2-40B4-BE49-F238E27FC236}">
                <a16:creationId xmlns:a16="http://schemas.microsoft.com/office/drawing/2014/main" id="{ADAF237D-C784-4665-8DD2-A2B085FC2CAF}"/>
              </a:ext>
            </a:extLst>
          </p:cNvPr>
          <p:cNvSpPr txBox="1"/>
          <p:nvPr userDrawn="1"/>
        </p:nvSpPr>
        <p:spPr>
          <a:xfrm rot="1264394">
            <a:off x="6357616" y="4923003"/>
            <a:ext cx="691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9" name="TextBox 28">
            <a:hlinkClick r:id="rId5" tooltip="Software University Foundaton"/>
            <a:extLst>
              <a:ext uri="{FF2B5EF4-FFF2-40B4-BE49-F238E27FC236}">
                <a16:creationId xmlns:a16="http://schemas.microsoft.com/office/drawing/2014/main" id="{012AF389-E695-4054-9706-588DCD4FD543}"/>
              </a:ext>
            </a:extLst>
          </p:cNvPr>
          <p:cNvSpPr txBox="1"/>
          <p:nvPr userDrawn="1"/>
        </p:nvSpPr>
        <p:spPr>
          <a:xfrm rot="2248444">
            <a:off x="3177255" y="1174443"/>
            <a:ext cx="8908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30" name="TextBox 29">
            <a:hlinkClick r:id="rId5" tooltip="Software University Foundaton"/>
            <a:extLst>
              <a:ext uri="{FF2B5EF4-FFF2-40B4-BE49-F238E27FC236}">
                <a16:creationId xmlns:a16="http://schemas.microsoft.com/office/drawing/2014/main" id="{98678852-FD82-4E90-BE26-4D9E01678873}"/>
              </a:ext>
            </a:extLst>
          </p:cNvPr>
          <p:cNvSpPr txBox="1"/>
          <p:nvPr userDrawn="1"/>
        </p:nvSpPr>
        <p:spPr>
          <a:xfrm rot="20630519">
            <a:off x="2538020" y="5819780"/>
            <a:ext cx="713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861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431" y="309941"/>
            <a:ext cx="228631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7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3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7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9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3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7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6184672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4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2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0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0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7" y="6390559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4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7" y="6397195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04-Oct-19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69" y="6397195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010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judge.softuni.bg/Contests/Practice/Index/1010#2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judge.softuni.bg/Contests/Practice/Index/1010#3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basi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3.png"/><Relationship Id="rId26" Type="http://schemas.openxmlformats.org/officeDocument/2006/relationships/image" Target="../media/image67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6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2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6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59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5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61.png"/><Relationship Id="rId22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71.gif"/><Relationship Id="rId4" Type="http://schemas.openxmlformats.org/officeDocument/2006/relationships/image" Target="../media/image68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js-book.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foundation/" TargetMode="External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://forum.softuni.bg/" TargetMode="External"/><Relationship Id="rId4" Type="http://schemas.openxmlformats.org/officeDocument/2006/relationships/hyperlink" Target="https://www.facebook.com/SoftwareUnivers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685" y="1267175"/>
            <a:ext cx="10962447" cy="882654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Да напишем първата си програма </a:t>
            </a:r>
            <a:br>
              <a:rPr lang="en-US" dirty="0"/>
            </a:br>
            <a:r>
              <a:rPr lang="bg-BG" dirty="0"/>
              <a:t>с </a:t>
            </a:r>
            <a:r>
              <a:rPr lang="en-US" dirty="0"/>
              <a:t>JavaScript </a:t>
            </a:r>
            <a:r>
              <a:rPr lang="bg-BG" dirty="0"/>
              <a:t>и </a:t>
            </a:r>
            <a:r>
              <a:rPr lang="en-US" dirty="0"/>
              <a:t>Visual Studio Code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8383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8383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0972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0972" y="5175129"/>
            <a:ext cx="3137440" cy="832014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200518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1156" y="2662229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</a:t>
            </a: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език за </a:t>
            </a:r>
            <a:br>
              <a:rPr lang="bg-BG" sz="3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8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Например </a:t>
            </a:r>
            <a:r>
              <a:rPr lang="en-US" sz="3800" dirty="0"/>
              <a:t>JavaScript, C#, Java</a:t>
            </a:r>
            <a:r>
              <a:rPr lang="bg-BG" sz="3800" dirty="0"/>
              <a:t>,</a:t>
            </a:r>
            <a:r>
              <a:rPr lang="en-US" sz="3800" dirty="0"/>
              <a:t> Python, PHP</a:t>
            </a:r>
            <a:r>
              <a:rPr lang="bg-BG" sz="3800" dirty="0"/>
              <a:t>, </a:t>
            </a:r>
            <a:r>
              <a:rPr lang="en-US" sz="3800" dirty="0"/>
              <a:t>C</a:t>
            </a:r>
            <a:r>
              <a:rPr lang="bg-BG" sz="3800" dirty="0"/>
              <a:t>, </a:t>
            </a:r>
            <a:r>
              <a:rPr lang="en-US" sz="3800" dirty="0"/>
              <a:t>C++, </a:t>
            </a:r>
            <a:r>
              <a:rPr lang="bg-BG" sz="3800" dirty="0"/>
              <a:t>…</a:t>
            </a:r>
          </a:p>
          <a:p>
            <a:pPr lvl="1">
              <a:lnSpc>
                <a:spcPct val="100000"/>
              </a:lnSpc>
            </a:pPr>
            <a:r>
              <a:rPr lang="bg-BG" sz="3800" dirty="0"/>
              <a:t>Използва се </a:t>
            </a:r>
            <a:r>
              <a:rPr lang="bg-BG" sz="3800" dirty="0">
                <a:solidFill>
                  <a:schemeClr val="bg1"/>
                </a:solidFill>
              </a:rPr>
              <a:t>среда за програмиране </a:t>
            </a:r>
            <a:br>
              <a:rPr lang="bg-BG" sz="3800" dirty="0">
                <a:solidFill>
                  <a:schemeClr val="bg1"/>
                </a:solidFill>
              </a:rPr>
            </a:br>
            <a:r>
              <a:rPr lang="bg-BG" sz="3800" dirty="0"/>
              <a:t>(например </a:t>
            </a:r>
            <a:r>
              <a:rPr lang="en-US" sz="3800" dirty="0"/>
              <a:t>IntelliJ IDEA)</a:t>
            </a:r>
            <a:endParaRPr lang="bg-BG" sz="38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Програма</a:t>
            </a:r>
            <a:r>
              <a:rPr lang="bg-BG" dirty="0"/>
              <a:t> == </a:t>
            </a:r>
            <a:r>
              <a:rPr lang="bg-BG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179C8-656A-4075-AD19-4740D0864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направим конзолна програма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CA8A5-BD49-4CE9-9E8C-A0B0207AFE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Демонстрация на живо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81" y="1385091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3C21-0D46-4736-A0EE-09D05D3B9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програмирате, ви трябва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среда за разработка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GB" dirty="0"/>
              <a:t>Editor </a:t>
            </a:r>
            <a:r>
              <a:rPr lang="bg-BG" dirty="0"/>
              <a:t>или </a:t>
            </a:r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  </a:t>
            </a:r>
          </a:p>
          <a:p>
            <a:pPr lvl="2"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Visual Studio Code</a:t>
            </a:r>
            <a:r>
              <a:rPr lang="bg-BG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безплатен 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Editor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WebStorm (IDE)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За </a:t>
            </a:r>
            <a:r>
              <a:rPr lang="en-US" dirty="0"/>
              <a:t>C# </a:t>
            </a:r>
            <a:r>
              <a:rPr lang="en-US" dirty="0">
                <a:sym typeface="Wingdings" panose="05000000000000000000" pitchFamily="2" charset="2"/>
              </a:rPr>
              <a:t> Visual Studio / MonoDevelop</a:t>
            </a:r>
          </a:p>
          <a:p>
            <a:pPr lvl="1"/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Java  IntelliJ IDEA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B133F3-5245-4FD2-9763-82DDA453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Инсталирайте си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JavaScript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r>
              <a:rPr lang="bg-BG" dirty="0"/>
              <a:t>Може да прегледате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документа за инсталация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 Code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в ресурсите</a:t>
            </a:r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3505200"/>
            <a:ext cx="4452937" cy="229382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11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1C3E-0DEA-4289-9296-DB6B7C934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и изберете временната папка, в </a:t>
            </a:r>
            <a:r>
              <a:rPr lang="bg-BG"/>
              <a:t>която </a:t>
            </a:r>
            <a:br>
              <a:rPr lang="bg-BG"/>
            </a:br>
            <a:r>
              <a:rPr lang="bg-BG"/>
              <a:t>ще </a:t>
            </a:r>
            <a:r>
              <a:rPr lang="bg-BG" dirty="0"/>
              <a:t>създадем нашата първа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58" y="2492562"/>
            <a:ext cx="7478507" cy="403244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34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BBFCC-4193-4AFB-8191-01416678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 файла, в който ще пишем кода за </a:t>
            </a:r>
            <a:br>
              <a:rPr lang="en-US" dirty="0"/>
            </a:br>
            <a:r>
              <a:rPr lang="bg-BG" dirty="0"/>
              <a:t>нашата програма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urved Right Arrow 7"/>
          <p:cNvSpPr/>
          <p:nvPr/>
        </p:nvSpPr>
        <p:spPr>
          <a:xfrm>
            <a:off x="3122612" y="3294685"/>
            <a:ext cx="838200" cy="16844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98" y="1888988"/>
            <a:ext cx="4238625" cy="22479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98" y="4286627"/>
            <a:ext cx="4238625" cy="223837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2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54FA1-939D-4A36-ACD7-893CD94BE5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Сорс кодът на програмата ще напишем в празния файл </a:t>
            </a:r>
            <a:br>
              <a:rPr lang="en-US" sz="3600" dirty="0"/>
            </a:br>
            <a:r>
              <a:rPr lang="en-US" sz="3600" dirty="0"/>
              <a:t>"</a:t>
            </a:r>
            <a:r>
              <a:rPr lang="en-GB" sz="3600" dirty="0">
                <a:solidFill>
                  <a:schemeClr val="bg1"/>
                </a:solidFill>
              </a:rPr>
              <a:t>hello.js</a:t>
            </a:r>
            <a:r>
              <a:rPr lang="en-US" sz="3600" dirty="0"/>
              <a:t>"</a:t>
            </a:r>
            <a:r>
              <a:rPr lang="bg-BG" sz="3600" dirty="0"/>
              <a:t>, който вече създадохме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rgbClr val="F2B254"/>
              </a:buClr>
              <a:buSzPct val="100000"/>
            </a:pPr>
            <a:endParaRPr lang="en-US" sz="30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925" y="3044104"/>
            <a:ext cx="6445574" cy="236609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B26E3-C52C-4F30-B729-137B578F0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25496" y="1933797"/>
            <a:ext cx="7010399" cy="181588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function Hello() {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	console.log("Hello,</a:t>
            </a:r>
            <a:r>
              <a:rPr lang="nn-NO" sz="2800" b="1" noProof="1">
                <a:latin typeface="+mj-lt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SoftUni");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Hello();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3962400"/>
            <a:ext cx="7340169" cy="24335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103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0A6A29-BF42-4C55-8B86-7E4B104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стартиране на програмата натиснете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Ctrl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+ F5] </a:t>
            </a:r>
            <a:r>
              <a:rPr lang="bg-BG" dirty="0"/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dirty="0"/>
              <a:t>изберете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[Debug]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[Start Without Debugging]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Ако няма грешки, програмата ще се изпълни</a:t>
            </a:r>
          </a:p>
          <a:p>
            <a:r>
              <a:rPr lang="bg-BG" dirty="0"/>
              <a:t>Резултатът ще се изпише на конзолата: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4" y="4191000"/>
            <a:ext cx="7543800" cy="1609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8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#pb-oct</a:t>
            </a:r>
            <a:endParaRPr lang="bg-BG" sz="11500" b="1" dirty="0"/>
          </a:p>
          <a:p>
            <a:pPr marL="0" indent="0">
              <a:buNone/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7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https://judge.softuni.bg/Contests/Practice/Index/1010#0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CB0B2-A392-4755-9078-EC9BDB07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112" y="2499792"/>
            <a:ext cx="4800600" cy="4193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87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0A287-B2C9-42DD-86ED-A02B922BA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Бъркане на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малки</a:t>
            </a:r>
            <a:r>
              <a:rPr lang="bg-BG" dirty="0"/>
              <a:t> 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главни</a:t>
            </a:r>
            <a:r>
              <a:rPr lang="bg-BG" dirty="0"/>
              <a:t> букви: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или липсваща скоба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JavaScript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59" y="5579664"/>
            <a:ext cx="4914553" cy="5714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50" y="5573818"/>
            <a:ext cx="4919949" cy="57208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412B77-D7FA-4770-8778-AB7E1C03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259" y="1981200"/>
            <a:ext cx="8700968" cy="2362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13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674A-27D5-43AE-BC1A-9C75E5F16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 с </a:t>
            </a:r>
            <a:r>
              <a:rPr lang="en-GB" dirty="0"/>
              <a:t>J</a:t>
            </a:r>
            <a:r>
              <a:rPr lang="en-US" dirty="0"/>
              <a:t>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B6E15-0CE5-4F35-8397-1723F7BF0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E480B-A848-4BDF-A4B8-4A4578C92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1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bg-BG" dirty="0">
                <a:solidFill>
                  <a:schemeClr val="bg1"/>
                </a:solidFill>
              </a:rPr>
              <a:t>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Решение: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0" y="3048000"/>
            <a:ext cx="40317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numsFrom1to10()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console.log(1);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console.log(3);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console.log(10);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numsFrom1to10();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065ED09-348D-4B48-A17E-41B30E73853D}"/>
              </a:ext>
            </a:extLst>
          </p:cNvPr>
          <p:cNvSpPr txBox="1">
            <a:spLocks/>
          </p:cNvSpPr>
          <p:nvPr/>
        </p:nvSpPr>
        <p:spPr>
          <a:xfrm>
            <a:off x="697934" y="640907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https://judge.softuni.bg/Contests/Practice/Index/1010#2</a:t>
            </a:r>
            <a:r>
              <a:rPr lang="bg-BG" sz="2400" dirty="0">
                <a:hlinkClick r:id="rId2"/>
              </a:rPr>
              <a:t> </a:t>
            </a:r>
            <a:endParaRPr lang="bg-BG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A1019F-0D6E-44C9-BCAD-DEB381DFE2E2}"/>
              </a:ext>
            </a:extLst>
          </p:cNvPr>
          <p:cNvGrpSpPr/>
          <p:nvPr/>
        </p:nvGrpSpPr>
        <p:grpSpPr>
          <a:xfrm>
            <a:off x="6091169" y="4343400"/>
            <a:ext cx="4843743" cy="1080000"/>
            <a:chOff x="5713412" y="4386672"/>
            <a:chExt cx="4843743" cy="10800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4D4E09-AD3E-4063-8E7A-D9DDCDE8E10E}"/>
                </a:ext>
              </a:extLst>
            </p:cNvPr>
            <p:cNvGrpSpPr/>
            <p:nvPr/>
          </p:nvGrpSpPr>
          <p:grpSpPr>
            <a:xfrm>
              <a:off x="5713412" y="4386672"/>
              <a:ext cx="4843743" cy="1080000"/>
              <a:chOff x="6981815" y="5063680"/>
              <a:chExt cx="4843743" cy="1080000"/>
            </a:xfrm>
          </p:grpSpPr>
          <p:pic>
            <p:nvPicPr>
              <p:cNvPr id="32" name="Picture 2" descr="Ð ÐµÐ·ÑÐ»ÑÐ°Ñ Ñ Ð¸Ð·Ð¾Ð±ÑÐ°Ð¶ÐµÐ½Ð¸Ðµ Ð·Ð° 1 png toy story">
                <a:extLst>
                  <a:ext uri="{FF2B5EF4-FFF2-40B4-BE49-F238E27FC236}">
                    <a16:creationId xmlns:a16="http://schemas.microsoft.com/office/drawing/2014/main" id="{0475DAE8-1B02-4425-B11C-0C36B14B88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1815" y="5063680"/>
                <a:ext cx="58975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Ð¡Ð²ÑÑÐ·Ð°Ð½Ð¾ Ð¸Ð·Ð¾Ð±ÑÐ°Ð¶ÐµÐ½Ð¸Ðµ">
                <a:extLst>
                  <a:ext uri="{FF2B5EF4-FFF2-40B4-BE49-F238E27FC236}">
                    <a16:creationId xmlns:a16="http://schemas.microsoft.com/office/drawing/2014/main" id="{FCD4C4DD-5EB1-449F-BE54-884AA58584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18307" y="5063680"/>
                <a:ext cx="1007251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F62A03C3-47EB-4AF4-B650-FAC2E44D4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6304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D228BF5C-7A0F-4CC5-AF50-D329A20A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86918" y="5795400"/>
                <a:ext cx="348280" cy="348280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1C28542-24F4-413B-8900-5D7FFC11F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7532" y="5795400"/>
                <a:ext cx="348280" cy="348280"/>
              </a:xfrm>
              <a:prstGeom prst="rect">
                <a:avLst/>
              </a:prstGeom>
            </p:spPr>
          </p:pic>
        </p:grpSp>
        <p:pic>
          <p:nvPicPr>
            <p:cNvPr id="31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CDB5C1C-0065-46BC-A6FD-EB15111B7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3781" y="4386672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прочита 2 числа </a:t>
            </a:r>
            <a:r>
              <a:rPr lang="bg-BG" b="1" dirty="0">
                <a:latin typeface="Consolas" panose="020B0609020204030204" pitchFamily="49" charset="0"/>
              </a:rPr>
              <a:t>а</a:t>
            </a:r>
            <a:r>
              <a:rPr lang="bg-BG" dirty="0"/>
              <a:t> и</a:t>
            </a:r>
            <a:r>
              <a:rPr lang="bg-BG" b="1" dirty="0">
                <a:latin typeface="+mj-lt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b</a:t>
            </a:r>
            <a:r>
              <a:rPr lang="bg-BG" b="1" dirty="0"/>
              <a:t> </a:t>
            </a:r>
            <a:r>
              <a:rPr lang="bg-BG" dirty="0"/>
              <a:t>и </a:t>
            </a:r>
            <a:br>
              <a:rPr lang="bg-BG" dirty="0"/>
            </a:br>
            <a:r>
              <a:rPr lang="bg-BG" dirty="0"/>
              <a:t>изчислява лицето на правоъгълник със страни</a:t>
            </a:r>
            <a:r>
              <a:rPr lang="bg-BG" b="1" dirty="0"/>
              <a:t> а </a:t>
            </a:r>
            <a:r>
              <a:rPr lang="bg-BG" dirty="0"/>
              <a:t>и</a:t>
            </a:r>
            <a:r>
              <a:rPr lang="bg-BG" b="1" dirty="0"/>
              <a:t> </a:t>
            </a:r>
            <a:r>
              <a:rPr lang="en-US" b="1" dirty="0"/>
              <a:t>b</a:t>
            </a:r>
            <a:r>
              <a:rPr lang="bg-BG" dirty="0"/>
              <a:t>:</a:t>
            </a:r>
            <a:endParaRPr lang="en-US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правоъгълник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053" y="3601753"/>
            <a:ext cx="68019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14</a:t>
            </a:r>
            <a:endParaRPr lang="en-US" sz="2400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D4AE539-0A8D-4FF0-B814-4F14A5AF6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00" y="3340144"/>
            <a:ext cx="457200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2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7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F5230A-D2EF-418D-A054-CDCA91D72428}"/>
              </a:ext>
            </a:extLst>
          </p:cNvPr>
          <p:cNvSpPr/>
          <p:nvPr/>
        </p:nvSpPr>
        <p:spPr bwMode="auto">
          <a:xfrm>
            <a:off x="1489406" y="3778711"/>
            <a:ext cx="304801" cy="233526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6627812" y="3547942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65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 на правоъгълник</a:t>
            </a:r>
            <a:r>
              <a:rPr lang="en-US" dirty="0"/>
              <a:t> </a:t>
            </a:r>
            <a:r>
              <a:rPr lang="bg-BG" dirty="0"/>
              <a:t>- решение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9B3FC42-1A25-4A54-B398-B418798C3E96}"/>
              </a:ext>
            </a:extLst>
          </p:cNvPr>
          <p:cNvSpPr txBox="1">
            <a:spLocks/>
          </p:cNvSpPr>
          <p:nvPr/>
        </p:nvSpPr>
        <p:spPr>
          <a:xfrm>
            <a:off x="697934" y="6297581"/>
            <a:ext cx="10787191" cy="5251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bg-BG" sz="2400" dirty="0"/>
              <a:t>Тестване на решението: </a:t>
            </a:r>
            <a:r>
              <a:rPr lang="en-GB" sz="2400" dirty="0">
                <a:hlinkClick r:id="rId2"/>
              </a:rPr>
              <a:t>https://judge.softuni.bg/Contests/Practice/Index/1010#3</a:t>
            </a:r>
            <a:endParaRPr lang="bg-BG" sz="24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55CD89-28B8-4C49-88FB-FC58CF13A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1371600"/>
            <a:ext cx="502920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=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let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 = 7;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    let area 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 *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console.log(area);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rectangleArea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13E102-E949-49D0-B1C5-9F5C6B5F4068}"/>
              </a:ext>
            </a:extLst>
          </p:cNvPr>
          <p:cNvGrpSpPr/>
          <p:nvPr/>
        </p:nvGrpSpPr>
        <p:grpSpPr>
          <a:xfrm>
            <a:off x="7523032" y="1906656"/>
            <a:ext cx="3983439" cy="2161262"/>
            <a:chOff x="7331743" y="2011750"/>
            <a:chExt cx="3983439" cy="2161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EB429-76C8-4B90-B474-10BC3D56DE41}"/>
                </a:ext>
              </a:extLst>
            </p:cNvPr>
            <p:cNvSpPr/>
            <p:nvPr/>
          </p:nvSpPr>
          <p:spPr bwMode="auto">
            <a:xfrm>
              <a:off x="7962382" y="2011750"/>
              <a:ext cx="3352800" cy="1447800"/>
            </a:xfrm>
            <a:prstGeom prst="rect">
              <a:avLst/>
            </a:prstGeom>
            <a:noFill/>
            <a:ln w="28575">
              <a:solidFill>
                <a:schemeClr val="bg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 Placeholder 4">
              <a:extLst>
                <a:ext uri="{FF2B5EF4-FFF2-40B4-BE49-F238E27FC236}">
                  <a16:creationId xmlns:a16="http://schemas.microsoft.com/office/drawing/2014/main" id="{303A4977-6171-4909-A64F-2268A746C134}"/>
                </a:ext>
              </a:extLst>
            </p:cNvPr>
            <p:cNvSpPr txBox="1">
              <a:spLocks/>
            </p:cNvSpPr>
            <p:nvPr/>
          </p:nvSpPr>
          <p:spPr>
            <a:xfrm>
              <a:off x="7331743" y="2414490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a</a:t>
              </a:r>
              <a:endParaRPr lang="bg-BG" dirty="0"/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040C58E0-DB8B-46BF-8481-65FF044DDEF0}"/>
                </a:ext>
              </a:extLst>
            </p:cNvPr>
            <p:cNvSpPr txBox="1">
              <a:spLocks/>
            </p:cNvSpPr>
            <p:nvPr/>
          </p:nvSpPr>
          <p:spPr>
            <a:xfrm>
              <a:off x="9370072" y="3530692"/>
              <a:ext cx="537420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rm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/>
                <a:t>b</a:t>
              </a:r>
              <a:endParaRPr lang="bg-BG" dirty="0"/>
            </a:p>
          </p:txBody>
        </p:sp>
        <p:sp>
          <p:nvSpPr>
            <p:cNvPr id="40" name="Text Placeholder 4">
              <a:extLst>
                <a:ext uri="{FF2B5EF4-FFF2-40B4-BE49-F238E27FC236}">
                  <a16:creationId xmlns:a16="http://schemas.microsoft.com/office/drawing/2014/main" id="{35AD2B94-CF7A-4C0D-8700-1446E24D72FB}"/>
                </a:ext>
              </a:extLst>
            </p:cNvPr>
            <p:cNvSpPr txBox="1">
              <a:spLocks/>
            </p:cNvSpPr>
            <p:nvPr/>
          </p:nvSpPr>
          <p:spPr>
            <a:xfrm>
              <a:off x="8514720" y="2436055"/>
              <a:ext cx="2358411" cy="642320"/>
            </a:xfrm>
            <a:prstGeom prst="rect">
              <a:avLst/>
            </a:prstGeom>
          </p:spPr>
          <p:txBody>
            <a:bodyPr vert="horz" lIns="108000" tIns="36000" rIns="108000" bIns="36000" rtlCol="0">
              <a:noAutofit/>
            </a:bodyPr>
            <a:lstStyle>
              <a:lvl1pPr marL="456915" indent="-456915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3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400" dirty="0"/>
                <a:t>area = a * b</a:t>
              </a:r>
              <a:endParaRPr lang="bg-BG" sz="3400" dirty="0"/>
            </a:p>
          </p:txBody>
        </p:sp>
      </p:grp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45DEB1E6-3CF6-4B77-8DF0-E28D87D8D256}"/>
              </a:ext>
            </a:extLst>
          </p:cNvPr>
          <p:cNvSpPr/>
          <p:nvPr/>
        </p:nvSpPr>
        <p:spPr bwMode="auto">
          <a:xfrm rot="5400000">
            <a:off x="2513012" y="4953000"/>
            <a:ext cx="685800" cy="708875"/>
          </a:xfrm>
          <a:prstGeom prst="bentUp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9CC1C-8F29-4261-9CE7-571000304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14" r="5389"/>
          <a:stretch/>
        </p:blipFill>
        <p:spPr>
          <a:xfrm>
            <a:off x="3583475" y="4778448"/>
            <a:ext cx="7076186" cy="113795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1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7E39C-5DEF-4BC0-8143-B5CDB4A2C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Програмиране</a:t>
            </a:r>
            <a:r>
              <a:rPr lang="bg-BG" sz="3200" dirty="0"/>
              <a:t> означава да пишем</a:t>
            </a:r>
            <a:r>
              <a:rPr lang="en-US" sz="3200" dirty="0"/>
              <a:t> </a:t>
            </a:r>
            <a:r>
              <a:rPr lang="bg-BG" sz="3200" dirty="0"/>
              <a:t>команди за компютъра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Компютърната програма е поредица к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оманди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Използва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език за програмиране </a:t>
            </a:r>
            <a:r>
              <a:rPr lang="bg-BG" sz="3000" dirty="0"/>
              <a:t>(например</a:t>
            </a:r>
            <a:r>
              <a:rPr lang="en-US" sz="3000" dirty="0"/>
              <a:t> JavaScript</a:t>
            </a:r>
            <a:r>
              <a:rPr lang="bg-BG" sz="3000" dirty="0"/>
              <a:t>)</a:t>
            </a:r>
            <a:r>
              <a:rPr lang="en-US" sz="3000" dirty="0"/>
              <a:t> +</a:t>
            </a:r>
            <a:br>
              <a:rPr lang="bg-BG" sz="3000" dirty="0"/>
            </a:b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среда за разработка </a:t>
            </a:r>
            <a:r>
              <a:rPr lang="bg-BG" sz="3000" dirty="0"/>
              <a:t>(например </a:t>
            </a:r>
            <a:r>
              <a:rPr lang="en-US" sz="3000" dirty="0"/>
              <a:t>Visual Studio Code)</a:t>
            </a:r>
          </a:p>
          <a:p>
            <a:pPr>
              <a:lnSpc>
                <a:spcPct val="100000"/>
              </a:lnSpc>
            </a:pPr>
            <a:r>
              <a:rPr lang="bg-BG" sz="3200" dirty="0"/>
              <a:t>На </a:t>
            </a:r>
            <a:r>
              <a:rPr lang="en-US" sz="3200" dirty="0"/>
              <a:t>JavaScript </a:t>
            </a:r>
            <a:r>
              <a:rPr lang="bg-BG" sz="3200" dirty="0"/>
              <a:t>командите се пишат във</a:t>
            </a:r>
            <a:r>
              <a:rPr lang="en-US" sz="3200" dirty="0"/>
              <a:t> </a:t>
            </a:r>
            <a:r>
              <a:rPr lang="bg-BG" sz="3200" dirty="0"/>
              <a:t>функции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30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000" dirty="0"/>
              <a:t>Печатаме с командата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console.log(…)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bg-BG" sz="3000" dirty="0"/>
              <a:t>стартираме с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[Ctrl + F5]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18205" y="3886200"/>
            <a:ext cx="4474623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hello()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console.log("Hello");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87182-420F-48BD-B393-6C7C0192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066212" y="3429000"/>
            <a:ext cx="25347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BA2507E-5007-4026-A61A-6B0086B884AC}"/>
              </a:ext>
            </a:extLst>
          </p:cNvPr>
          <p:cNvSpPr txBox="1">
            <a:spLocks/>
          </p:cNvSpPr>
          <p:nvPr/>
        </p:nvSpPr>
        <p:spPr>
          <a:xfrm>
            <a:off x="1477962" y="6429375"/>
            <a:ext cx="10483850" cy="352425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https://softuni.bg/courses/programming-basics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03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2055" y="3505286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3080" y="5565809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88905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013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14" y="1371603"/>
            <a:ext cx="8945697" cy="4795935"/>
          </a:xfrm>
        </p:spPr>
        <p:txBody>
          <a:bodyPr>
            <a:normAutofit/>
          </a:bodyPr>
          <a:lstStyle/>
          <a:p>
            <a:pPr marL="514350" lvl="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lvl="0" indent="-514350"/>
            <a:r>
              <a:rPr lang="bg-BG" sz="3200" dirty="0"/>
              <a:t>Първа програма с </a:t>
            </a:r>
            <a:r>
              <a:rPr lang="en-US" sz="3200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br>
              <a:rPr lang="en-US" sz="3200"/>
            </a:br>
            <a:r>
              <a:rPr lang="en-US" sz="3200">
                <a:solidFill>
                  <a:schemeClr val="bg1"/>
                </a:solidFill>
              </a:rPr>
              <a:t>Visual </a:t>
            </a:r>
            <a:r>
              <a:rPr lang="en-US" sz="3200" dirty="0">
                <a:solidFill>
                  <a:schemeClr val="bg1"/>
                </a:solidFill>
              </a:rPr>
              <a:t>Studio Code</a:t>
            </a:r>
          </a:p>
          <a:p>
            <a:pPr marL="514350" lvl="0" indent="-514350"/>
            <a:r>
              <a:rPr lang="bg-BG" sz="3200" dirty="0"/>
              <a:t>Да направим конзолна програма</a:t>
            </a:r>
          </a:p>
          <a:p>
            <a:pPr marL="712788" lvl="1" indent="-409575"/>
            <a:r>
              <a:rPr lang="bg-BG" sz="2800" dirty="0"/>
              <a:t>Създаване на конзолна </a:t>
            </a:r>
            <a:r>
              <a:rPr lang="en-US" sz="2800" dirty="0"/>
              <a:t>JavaScript </a:t>
            </a:r>
            <a:r>
              <a:rPr lang="bg-BG" sz="2800" dirty="0"/>
              <a:t>програма</a:t>
            </a:r>
          </a:p>
          <a:p>
            <a:pPr marL="712788" lvl="1" indent="-409575"/>
            <a:r>
              <a:rPr lang="bg-BG" sz="2800" dirty="0"/>
              <a:t>Стартиране на програмата</a:t>
            </a:r>
          </a:p>
          <a:p>
            <a:pPr marL="712788" lvl="1" indent="-409575"/>
            <a:r>
              <a:rPr lang="bg-BG" sz="2800" dirty="0"/>
              <a:t>Тестване в </a:t>
            </a:r>
            <a:r>
              <a:rPr lang="en-US" sz="2800" dirty="0"/>
              <a:t>judge </a:t>
            </a:r>
            <a:r>
              <a:rPr lang="bg-BG" sz="2800" dirty="0"/>
              <a:t>системата</a:t>
            </a:r>
            <a:br>
              <a:rPr lang="bg-BG" sz="2800" dirty="0"/>
            </a:b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8376C-AFB8-441C-9DED-5EE33BBD7D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 Java</a:t>
            </a:r>
            <a:r>
              <a:rPr lang="en-US" sz="2000" dirty="0">
                <a:hlinkClick r:id="rId4"/>
              </a:rPr>
              <a:t>Script</a:t>
            </a:r>
            <a:r>
              <a:rPr lang="en-US" sz="2000" dirty="0"/>
              <a:t>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  <a:p>
            <a:endParaRPr lang="bg-BG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61E26-2300-4BE8-9304-9669DD3B7CB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6"/>
            <a:ext cx="9501534" cy="5496127"/>
          </a:xfrm>
        </p:spPr>
        <p:txBody>
          <a:bodyPr>
            <a:noAutofit/>
          </a:bodyPr>
          <a:lstStyle/>
          <a:p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2800" noProof="1">
                <a:hlinkClick r:id="rId2"/>
              </a:rPr>
              <a:t>softuni.bg</a:t>
            </a:r>
            <a:r>
              <a:rPr lang="en-US" sz="2800" noProof="1"/>
              <a:t> </a:t>
            </a:r>
          </a:p>
          <a:p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2800" noProof="1">
                <a:hlinkClick r:id="rId3"/>
              </a:rPr>
              <a:t>http://softuni.foundation/</a:t>
            </a:r>
            <a:endParaRPr lang="bg-BG" sz="2800" noProof="1"/>
          </a:p>
          <a:p>
            <a:r>
              <a:rPr lang="en-US" sz="3200" dirty="0"/>
              <a:t>Software University @ Facebook</a:t>
            </a:r>
            <a:endParaRPr lang="bg-BG" sz="3200" dirty="0"/>
          </a:p>
          <a:p>
            <a:pPr lvl="1"/>
            <a:r>
              <a:rPr lang="en-US" sz="2800" noProof="1">
                <a:hlinkClick r:id="rId4"/>
              </a:rPr>
              <a:t>facebook.com/SoftwareUniversity</a:t>
            </a:r>
            <a:endParaRPr lang="bg-BG" sz="2800" noProof="1"/>
          </a:p>
          <a:p>
            <a:r>
              <a:rPr lang="en-US" sz="3200" noProof="1"/>
              <a:t>Software University Forums</a:t>
            </a:r>
            <a:endParaRPr lang="bg-BG" sz="3200" noProof="1"/>
          </a:p>
          <a:p>
            <a:pPr lvl="1"/>
            <a:r>
              <a:rPr lang="en-US" sz="2800" dirty="0">
                <a:hlinkClick r:id="rId5"/>
              </a:rPr>
              <a:t>forum.softuni.bg</a:t>
            </a:r>
            <a:endParaRPr lang="en-US" sz="2800" noProof="1"/>
          </a:p>
          <a:p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77A064-53CE-4F14-BAAF-BA06D52E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Обучения в СофтУни</a:t>
            </a:r>
          </a:p>
        </p:txBody>
      </p:sp>
    </p:spTree>
    <p:extLst>
      <p:ext uri="{BB962C8B-B14F-4D97-AF65-F5344CB8AC3E}">
        <p14:creationId xmlns:p14="http://schemas.microsoft.com/office/powerpoint/2010/main" val="39067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2022-6E57-447C-8574-9E761EA4FD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2" y="1447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Да даваме</a:t>
            </a:r>
            <a:r>
              <a:rPr lang="en-US" sz="3600" dirty="0"/>
              <a:t> </a:t>
            </a:r>
            <a:r>
              <a:rPr lang="bg-BG" sz="3600" dirty="0">
                <a:solidFill>
                  <a:schemeClr val="bg1"/>
                </a:solidFill>
              </a:rPr>
              <a:t>команди</a:t>
            </a:r>
            <a:r>
              <a:rPr lang="bg-BG" sz="3600" dirty="0"/>
              <a:t> на компютъра – </a:t>
            </a:r>
            <a:br>
              <a:rPr lang="bg-BG" sz="3600" dirty="0"/>
            </a:br>
            <a:r>
              <a:rPr lang="bg-BG" sz="3600" dirty="0"/>
              <a:t>да "</a:t>
            </a:r>
            <a:r>
              <a:rPr lang="bg-BG" sz="3600" dirty="0">
                <a:solidFill>
                  <a:schemeClr val="tx2">
                    <a:lumMod val="75000"/>
                  </a:schemeClr>
                </a:solidFill>
              </a:rPr>
              <a:t>комуникираме</a:t>
            </a:r>
            <a:r>
              <a:rPr lang="bg-BG" sz="3600" dirty="0"/>
              <a:t>" 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Командите се подреждат една след друга</a:t>
            </a:r>
          </a:p>
          <a:p>
            <a:pPr lvl="2">
              <a:lnSpc>
                <a:spcPct val="100000"/>
              </a:lnSpc>
            </a:pPr>
            <a:r>
              <a:rPr lang="bg-BG" sz="3600" dirty="0"/>
              <a:t>В поредица, те образуват </a:t>
            </a:r>
            <a:br>
              <a:rPr lang="bg-BG" sz="3600" dirty="0"/>
            </a:br>
            <a:r>
              <a:rPr lang="bg-BG" sz="3600" dirty="0"/>
              <a:t>"</a:t>
            </a:r>
            <a:r>
              <a:rPr lang="bg-BG" sz="3600" dirty="0">
                <a:solidFill>
                  <a:schemeClr val="bg1"/>
                </a:solidFill>
              </a:rPr>
              <a:t>компютърна програма</a:t>
            </a:r>
            <a:r>
              <a:rPr lang="bg-BG" sz="3600" dirty="0"/>
              <a:t>"</a:t>
            </a:r>
          </a:p>
          <a:p>
            <a:endParaRPr lang="bg-BG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3728616"/>
            <a:ext cx="2504233" cy="2504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0B91E-D374-4A2E-AF2F-C10EE26E88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4271132"/>
            <a:ext cx="2107793" cy="210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1C844-0507-41AE-B30C-3BB28BCBE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5400" dirty="0"/>
              <a:t>Как комуникираме?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918" y="1941957"/>
            <a:ext cx="2820987" cy="15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84212" y="2547589"/>
            <a:ext cx="2057400" cy="781880"/>
          </a:xfrm>
          <a:prstGeom prst="wedgeRoundRectCallout">
            <a:avLst>
              <a:gd name="adj1" fmla="val -15294"/>
              <a:gd name="adj2" fmla="val 80428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7077" y="1404671"/>
            <a:ext cx="2438400" cy="781880"/>
          </a:xfrm>
          <a:prstGeom prst="wedgeRoundRectCallout">
            <a:avLst>
              <a:gd name="adj1" fmla="val 7034"/>
              <a:gd name="adj2" fmla="val 93793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 err="1">
                <a:solidFill>
                  <a:srgbClr val="FFFFFF"/>
                </a:solidFill>
              </a:rPr>
              <a:t>Добрый</a:t>
            </a:r>
            <a:r>
              <a:rPr lang="bg-BG" sz="2800" dirty="0">
                <a:solidFill>
                  <a:srgbClr val="FFFFFF"/>
                </a:solidFill>
              </a:rPr>
              <a:t> </a:t>
            </a:r>
            <a:r>
              <a:rPr lang="bg-BG" sz="2800" dirty="0" err="1">
                <a:solidFill>
                  <a:srgbClr val="FFFFFF"/>
                </a:solidFill>
              </a:rPr>
              <a:t>день</a:t>
            </a:r>
            <a:r>
              <a:rPr lang="bg-BG" sz="2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712277" y="1404671"/>
            <a:ext cx="1905000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</a:rPr>
              <a:t>Dobrý deň</a:t>
            </a:r>
            <a:r>
              <a:rPr lang="en-US" sz="2800" dirty="0">
                <a:solidFill>
                  <a:srgbClr val="FFFFFF"/>
                </a:solidFill>
              </a:rPr>
              <a:t>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387089" y="2545494"/>
            <a:ext cx="1906588" cy="781880"/>
          </a:xfrm>
          <a:prstGeom prst="wedgeRoundRectCallout">
            <a:avLst>
              <a:gd name="adj1" fmla="val -30109"/>
              <a:gd name="adj2" fmla="val 9045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err="1">
                <a:solidFill>
                  <a:srgbClr val="FFFFFF"/>
                </a:solidFill>
              </a:rPr>
              <a:t>Dobrý</a:t>
            </a:r>
            <a:r>
              <a:rPr lang="en-US" sz="2800" dirty="0">
                <a:solidFill>
                  <a:srgbClr val="FFFFFF"/>
                </a:solidFill>
              </a:rPr>
              <a:t> den!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22703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български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4240536" y="4660557"/>
            <a:ext cx="1252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руски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68042" y="4660557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словашки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92301" y="5877580"/>
            <a:ext cx="1896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чешки</a:t>
            </a:r>
            <a:endParaRPr lang="en-US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220" y="3536094"/>
            <a:ext cx="2253081" cy="2438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4313" y="2363729"/>
            <a:ext cx="2253081" cy="2438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04211" y="3443534"/>
            <a:ext cx="2253081" cy="2438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156422" y="236372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2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0501D02F-329F-4C93-B53A-BEFF7FF8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2" y="5541907"/>
            <a:ext cx="985345" cy="98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50B2DC0-13B6-4821-AA47-1ECA8F24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26" y="543489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4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3</a:t>
            </a:r>
            <a:r>
              <a:rPr lang="bg-BG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6404468" y="1758797"/>
            <a:ext cx="5410200" cy="781880"/>
          </a:xfrm>
          <a:prstGeom prst="wedgeRoundRectCallout">
            <a:avLst>
              <a:gd name="adj1" fmla="val -12893"/>
              <a:gd name="adj2" fmla="val 82916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374157" y="1758797"/>
            <a:ext cx="5334000" cy="781880"/>
          </a:xfrm>
          <a:prstGeom prst="wedgeRoundRectCallout">
            <a:avLst>
              <a:gd name="adj1" fmla="val 15924"/>
              <a:gd name="adj2" fmla="val 8789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4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4812" y="2979035"/>
            <a:ext cx="2253081" cy="2438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260932" y="2996497"/>
            <a:ext cx="2253081" cy="2438400"/>
          </a:xfrm>
          <a:prstGeom prst="rect">
            <a:avLst/>
          </a:prstGeom>
        </p:spPr>
      </p:pic>
      <p:pic>
        <p:nvPicPr>
          <p:cNvPr id="14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02748934-B285-4466-8DC6-499F54228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90" y="5460100"/>
            <a:ext cx="990600" cy="10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1F7EAD56-A3BF-48B8-879E-D23A521D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374" y="5457089"/>
            <a:ext cx="2413104" cy="12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53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3_1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SoftUni-PowerPoint-Template-3-1</Template>
  <TotalTime>0</TotalTime>
  <Words>943</Words>
  <Application>Microsoft Office PowerPoint</Application>
  <PresentationFormat>Custom</PresentationFormat>
  <Paragraphs>208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SoftUni3_1</vt:lpstr>
      <vt:lpstr>Първи стъпки в програмирането</vt:lpstr>
      <vt:lpstr>Имате въпроси?</vt:lpstr>
      <vt:lpstr>Съдържание</vt:lpstr>
      <vt:lpstr>PowerPoint Presentation</vt:lpstr>
      <vt:lpstr>Какво означава "програмиране"?</vt:lpstr>
      <vt:lpstr>PowerPoint Presentation</vt:lpstr>
      <vt:lpstr>Начин на комуникация</vt:lpstr>
      <vt:lpstr>Начин на комуникация (2)</vt:lpstr>
      <vt:lpstr>Начин на комуникация (3)</vt:lpstr>
      <vt:lpstr>Езици за програмиране</vt:lpstr>
      <vt:lpstr>Компютърни програми</vt:lpstr>
      <vt:lpstr>PowerPoint Presentation</vt:lpstr>
      <vt:lpstr>Среда за разработка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 </vt:lpstr>
      <vt:lpstr>Тестване на програмата в Judge</vt:lpstr>
      <vt:lpstr>Типични грешки в JavaScript програмите</vt:lpstr>
      <vt:lpstr>PowerPoint Presentation</vt:lpstr>
      <vt:lpstr>Числата от 1 до 10</vt:lpstr>
      <vt:lpstr>Лице на правоъгълник</vt:lpstr>
      <vt:lpstr>Лице на правоъгълник - решение</vt:lpstr>
      <vt:lpstr>Какво научихме днес?</vt:lpstr>
      <vt:lpstr>PowerPoint Presentation</vt:lpstr>
      <vt:lpstr>SoftUni Diamond Partners</vt:lpstr>
      <vt:lpstr>SoftUni Organizational Partners</vt:lpstr>
      <vt:lpstr>Лиценз</vt:lpstr>
      <vt:lpstr>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2019-10-04T12:16:41Z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