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8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85" r:id="rId5"/>
    <p:sldId id="261" r:id="rId6"/>
    <p:sldId id="262" r:id="rId7"/>
    <p:sldId id="263" r:id="rId8"/>
    <p:sldId id="264" r:id="rId9"/>
    <p:sldId id="281" r:id="rId10"/>
    <p:sldId id="282" r:id="rId11"/>
    <p:sldId id="268" r:id="rId12"/>
    <p:sldId id="269" r:id="rId13"/>
    <p:sldId id="270" r:id="rId14"/>
    <p:sldId id="271" r:id="rId15"/>
    <p:sldId id="272" r:id="rId16"/>
    <p:sldId id="278" r:id="rId17"/>
    <p:sldId id="280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57"/>
            <p14:sldId id="258"/>
          </p14:sldIdLst>
        </p14:section>
        <p14:section name="Partners" id="{783DEDEE-CB4E-429E-AF53-A548D51732E9}">
          <p14:sldIdLst>
            <p14:sldId id="285"/>
          </p14:sldIdLst>
        </p14:section>
        <p14:section name="Introduction" id="{7C2F6FA8-27CD-4EF1-BCC5-C3CA6958A557}">
          <p14:sldIdLst>
            <p14:sldId id="261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281"/>
            <p14:sldId id="282"/>
          </p14:sldIdLst>
        </p14:section>
        <p14:section name="Course Objectives" id="{0A29C37D-6F4E-4A6F-90D3-669657AC39A8}">
          <p14:sldIdLst>
            <p14:sldId id="268"/>
            <p14:sldId id="269"/>
            <p14:sldId id="270"/>
            <p14:sldId id="271"/>
            <p14:sldId id="272"/>
          </p14:sldIdLst>
        </p14:section>
        <p14:section name="Course Organization" id="{8EC75E86-77E3-4EF2-A234-DFD9FF50D827}">
          <p14:sldIdLst>
            <p14:sldId id="278"/>
            <p14:sldId id="280"/>
            <p14:sldId id="284"/>
          </p14:sldIdLst>
        </p14:section>
        <p14:section name="Conclusion" id="{B95342DB-CA0D-4AD5-8219-6526CEC2AC8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13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481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516957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404000"/>
            <a:ext cx="8199058" cy="46158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Has </a:t>
            </a:r>
            <a:r>
              <a:rPr lang="en-US" sz="3400" dirty="0"/>
              <a:t>been Technical trainer  for 3 years  </a:t>
            </a:r>
            <a:r>
              <a:rPr lang="en-US" dirty="0" smtClean="0"/>
              <a:t>in </a:t>
            </a:r>
            <a:r>
              <a:rPr lang="en-US" dirty="0"/>
              <a:t>the software </a:t>
            </a:r>
            <a:r>
              <a:rPr lang="en-US" dirty="0" smtClean="0"/>
              <a:t>industry</a:t>
            </a:r>
            <a:endParaRPr lang="en-US" sz="3400" dirty="0"/>
          </a:p>
          <a:p>
            <a:r>
              <a:rPr lang="en-US" sz="3400" dirty="0" smtClean="0"/>
              <a:t>Former </a:t>
            </a:r>
            <a:r>
              <a:rPr lang="en-US" sz="3400" dirty="0"/>
              <a:t>director of the </a:t>
            </a:r>
            <a:r>
              <a:rPr lang="en-US" sz="3400" dirty="0" smtClean="0"/>
              <a:t>Education Department </a:t>
            </a:r>
          </a:p>
          <a:p>
            <a:r>
              <a:rPr lang="en-US" sz="3400" dirty="0" smtClean="0"/>
              <a:t>Currently </a:t>
            </a:r>
            <a:r>
              <a:rPr lang="en-US" sz="3400" dirty="0"/>
              <a:t>the head of the R&amp;D Unit at Software University</a:t>
            </a:r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Viktor </a:t>
            </a:r>
            <a:r>
              <a:rPr lang="en-US" dirty="0" err="1"/>
              <a:t>Kostadinov</a:t>
            </a:r>
            <a:endParaRPr lang="en-US" dirty="0"/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1BCEE4C-DD17-4C92-98E2-EF568E78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629000"/>
            <a:ext cx="3057691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90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Details and Schedule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en-US" dirty="0"/>
              <a:t>Advanced coding skills for the JS language</a:t>
            </a:r>
          </a:p>
          <a:p>
            <a:pPr latinLnBrk="0">
              <a:lnSpc>
                <a:spcPct val="110000"/>
              </a:lnSpc>
            </a:pPr>
            <a:r>
              <a:rPr lang="en-US" dirty="0"/>
              <a:t>Extends the JS Fundamentals course</a:t>
            </a:r>
          </a:p>
          <a:p>
            <a:pPr latinLnBrk="0">
              <a:lnSpc>
                <a:spcPct val="110000"/>
              </a:lnSpc>
            </a:pPr>
            <a:r>
              <a:rPr lang="en-US" dirty="0"/>
              <a:t>Covers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Advanced Functions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Object Composition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Prototype Chain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83212" y="983404"/>
            <a:ext cx="10129234" cy="5546589"/>
          </a:xfrm>
        </p:spPr>
        <p:txBody>
          <a:bodyPr>
            <a:normAutofit/>
          </a:bodyPr>
          <a:lstStyle/>
          <a:p>
            <a:pPr marL="0" indent="0" latinLnBrk="0">
              <a:lnSpc>
                <a:spcPct val="114000"/>
              </a:lnSpc>
              <a:buNone/>
            </a:pPr>
            <a:r>
              <a:rPr lang="en-US" sz="3400" dirty="0">
                <a:latin typeface="+mj-lt"/>
              </a:rPr>
              <a:t>Structure: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3 problems </a:t>
            </a:r>
            <a:r>
              <a:rPr lang="en-US" sz="3400" dirty="0">
                <a:latin typeface="+mj-lt"/>
              </a:rPr>
              <a:t>for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4 </a:t>
            </a:r>
            <a:r>
              <a:rPr lang="en-US" sz="3400" b="1" dirty="0" smtClean="0">
                <a:solidFill>
                  <a:schemeClr val="bg1"/>
                </a:solidFill>
                <a:latin typeface="+mj-lt"/>
              </a:rPr>
              <a:t>hours</a:t>
            </a:r>
            <a:endParaRPr lang="en-US" sz="3400" dirty="0" smtClean="0">
              <a:latin typeface="+mj-lt"/>
            </a:endParaRPr>
          </a:p>
          <a:p>
            <a:pPr>
              <a:lnSpc>
                <a:spcPct val="114000"/>
              </a:lnSpc>
            </a:pPr>
            <a:r>
              <a:rPr lang="en-US" dirty="0" smtClean="0"/>
              <a:t>Exam: June 27</a:t>
            </a:r>
            <a:r>
              <a:rPr lang="bg-BG" dirty="0" smtClean="0"/>
              <a:t>, </a:t>
            </a:r>
            <a:r>
              <a:rPr lang="bg-BG" dirty="0"/>
              <a:t>9:00 - </a:t>
            </a:r>
            <a:r>
              <a:rPr lang="bg-BG" dirty="0" smtClean="0"/>
              <a:t>13:00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en-US" sz="3400" dirty="0" smtClean="0">
                <a:latin typeface="+mj-lt"/>
              </a:rPr>
              <a:t>Retake: August 12, </a:t>
            </a:r>
            <a:r>
              <a:rPr lang="en-US" dirty="0"/>
              <a:t> 14:00 - 18:00</a:t>
            </a:r>
            <a:endParaRPr lang="en-US" sz="3400" dirty="0">
              <a:latin typeface="+mj-lt"/>
            </a:endParaRPr>
          </a:p>
          <a:p>
            <a:pPr latinLnBrk="0">
              <a:lnSpc>
                <a:spcPct val="114000"/>
              </a:lnSpc>
            </a:pPr>
            <a:r>
              <a:rPr lang="en-US" sz="3400" dirty="0" smtClean="0">
                <a:latin typeface="+mj-lt"/>
              </a:rPr>
              <a:t>Problems </a:t>
            </a:r>
            <a:r>
              <a:rPr lang="en-US" sz="3400" dirty="0">
                <a:latin typeface="+mj-lt"/>
              </a:rPr>
              <a:t>description:</a:t>
            </a:r>
          </a:p>
          <a:p>
            <a:pPr lvl="1" latinLnBrk="0">
              <a:lnSpc>
                <a:spcPct val="114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DOM Manipulations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Classes</a:t>
            </a:r>
          </a:p>
          <a:p>
            <a:pPr lvl="1" latinLnBrk="0">
              <a:lnSpc>
                <a:spcPct val="114000"/>
              </a:lnSpc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Inheritance</a:t>
            </a:r>
            <a:r>
              <a:rPr lang="bg-BG" sz="3400" b="1" dirty="0" smtClean="0">
                <a:solidFill>
                  <a:schemeClr val="bg1"/>
                </a:solidFill>
              </a:rPr>
              <a:t> </a:t>
            </a:r>
            <a:endParaRPr lang="en-US" sz="3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/>
            <a:r>
              <a:rPr lang="en-GB" dirty="0" smtClean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20 </a:t>
            </a:r>
            <a:r>
              <a:rPr lang="en-GB" b="1" dirty="0">
                <a:solidFill>
                  <a:schemeClr val="bg1"/>
                </a:solidFill>
              </a:rPr>
              <a:t>questions </a:t>
            </a:r>
            <a:r>
              <a:rPr lang="en-GB" dirty="0"/>
              <a:t>for </a:t>
            </a:r>
            <a:r>
              <a:rPr lang="en-GB" b="1" dirty="0" smtClean="0">
                <a:solidFill>
                  <a:schemeClr val="bg1"/>
                </a:solidFill>
              </a:rPr>
              <a:t>30 </a:t>
            </a:r>
            <a:r>
              <a:rPr lang="en-GB" b="1" dirty="0">
                <a:solidFill>
                  <a:schemeClr val="bg1"/>
                </a:solidFill>
              </a:rPr>
              <a:t>minutes</a:t>
            </a:r>
          </a:p>
          <a:p>
            <a:pPr lvl="1" latinLnBrk="0"/>
            <a:r>
              <a:rPr lang="en-US" dirty="0" smtClean="0"/>
              <a:t> Multiple-choice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1 correct </a:t>
            </a:r>
            <a:r>
              <a:rPr lang="en-US" dirty="0"/>
              <a:t>answer</a:t>
            </a:r>
          </a:p>
          <a:p>
            <a:pPr lvl="1" latinLnBrk="0"/>
            <a:r>
              <a:rPr lang="en-US" dirty="0" smtClean="0"/>
              <a:t> English</a:t>
            </a:r>
            <a:endParaRPr lang="en-GB" dirty="0"/>
          </a:p>
          <a:p>
            <a:pPr latinLnBrk="0"/>
            <a:r>
              <a:rPr lang="en-GB" dirty="0" smtClean="0"/>
              <a:t> Automated </a:t>
            </a:r>
            <a:r>
              <a:rPr lang="en-GB" dirty="0"/>
              <a:t>quiz system</a:t>
            </a:r>
          </a:p>
          <a:p>
            <a:pPr latinLnBrk="0"/>
            <a:r>
              <a:rPr lang="en-GB" dirty="0" smtClean="0"/>
              <a:t> Available </a:t>
            </a:r>
            <a:r>
              <a:rPr lang="en-GB" b="1" dirty="0">
                <a:solidFill>
                  <a:schemeClr val="bg1"/>
                </a:solidFill>
              </a:rPr>
              <a:t>online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/>
              <a:t>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8531" y="2030289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Homework</a:t>
            </a:r>
            <a:br>
              <a:rPr lang="en-US" sz="2800" b="1" dirty="0"/>
            </a:br>
            <a:r>
              <a:rPr lang="en-US" sz="2800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9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91000" y="1202575"/>
            <a:ext cx="9048750" cy="5207000"/>
          </a:xfrm>
        </p:spPr>
        <p:txBody>
          <a:bodyPr>
            <a:normAutofit/>
          </a:bodyPr>
          <a:lstStyle/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&amp; Team</a:t>
            </a:r>
            <a:endParaRPr lang="bg-BG" sz="4000" dirty="0"/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23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0" y="1089376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775598" cy="5528766"/>
          </a:xfrm>
        </p:spPr>
        <p:txBody>
          <a:bodyPr>
            <a:normAutofit/>
          </a:bodyPr>
          <a:lstStyle/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Syntax</a:t>
            </a:r>
            <a:r>
              <a:rPr lang="en-US" sz="3400" b="1" noProof="1">
                <a:solidFill>
                  <a:schemeClr val="bg1"/>
                </a:solidFill>
              </a:rPr>
              <a:t>, Functions and Statements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Arrays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 smtClean="0">
                <a:solidFill>
                  <a:schemeClr val="bg1"/>
                </a:solidFill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Objects &amp; Classes</a:t>
            </a:r>
            <a:endParaRPr lang="en-US" sz="3400" b="1" noProof="1">
              <a:solidFill>
                <a:schemeClr val="bg1"/>
              </a:solidFill>
            </a:endParaRPr>
          </a:p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DOM</a:t>
            </a:r>
            <a:endParaRPr lang="en-US" sz="3400" b="1" noProof="1">
              <a:solidFill>
                <a:schemeClr val="bg1"/>
              </a:solidFill>
            </a:endParaRPr>
          </a:p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DOM </a:t>
            </a:r>
            <a:r>
              <a:rPr lang="en-US" sz="3400" b="1" noProof="1" smtClean="0">
                <a:solidFill>
                  <a:schemeClr val="bg1"/>
                </a:solidFill>
              </a:rPr>
              <a:t>Manipulations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Advanced – Course Topics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06" y="1385373"/>
            <a:ext cx="2337628" cy="286964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100598" cy="55287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400" noProof="1"/>
              <a:t>6. </a:t>
            </a:r>
            <a:r>
              <a:rPr lang="en-US" sz="3400" b="1" noProof="1">
                <a:solidFill>
                  <a:schemeClr val="bg1"/>
                </a:solidFill>
              </a:rPr>
              <a:t>Function </a:t>
            </a:r>
            <a:r>
              <a:rPr lang="en-US" sz="3400" b="1" noProof="1" smtClean="0">
                <a:solidFill>
                  <a:schemeClr val="bg1"/>
                </a:solidFill>
              </a:rPr>
              <a:t>Context</a:t>
            </a:r>
            <a:endParaRPr lang="bg-BG" sz="3400" b="1" noProof="1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400" dirty="0" smtClean="0"/>
              <a:t>7</a:t>
            </a:r>
            <a:r>
              <a:rPr lang="en-US" sz="3400" dirty="0"/>
              <a:t>. 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Advanced Functions</a:t>
            </a:r>
            <a:endParaRPr lang="en-US" sz="3400" noProof="1"/>
          </a:p>
          <a:p>
            <a:pPr marL="514350" indent="-5143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 startAt="8"/>
            </a:pPr>
            <a:r>
              <a:rPr lang="en-US" sz="3400" noProof="1" smtClean="0">
                <a:solidFill>
                  <a:schemeClr val="bg1"/>
                </a:solidFill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Object Composition</a:t>
            </a:r>
          </a:p>
          <a:p>
            <a:pPr marL="514350" indent="-5143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 startAt="8"/>
            </a:pPr>
            <a:r>
              <a:rPr lang="en-US" sz="3400" noProof="1" smtClean="0">
                <a:solidFill>
                  <a:schemeClr val="bg1"/>
                </a:solidFill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Prototypes and Inheritance</a:t>
            </a:r>
            <a:endParaRPr lang="en-US" sz="3400" b="1" noProof="1">
              <a:solidFill>
                <a:schemeClr val="bg1"/>
              </a:solidFill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sz="3400" noProof="1" smtClean="0"/>
              <a:t>10.  </a:t>
            </a:r>
            <a:r>
              <a:rPr lang="en-US" sz="3400" b="1" noProof="1" smtClean="0">
                <a:solidFill>
                  <a:schemeClr val="bg1"/>
                </a:solidFill>
              </a:rPr>
              <a:t>Workshop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Advanced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86" y="3093352"/>
            <a:ext cx="2632295" cy="32313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Trainers and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30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4226</TotalTime>
  <Words>488</Words>
  <Application>Microsoft Office PowerPoint</Application>
  <PresentationFormat>Widescreen</PresentationFormat>
  <Paragraphs>111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JavaScript Advanced</vt:lpstr>
      <vt:lpstr>Table of Contents</vt:lpstr>
      <vt:lpstr>Have a Question?</vt:lpstr>
      <vt:lpstr>SoftUni Diamond Partners</vt:lpstr>
      <vt:lpstr>PowerPoint Presentation</vt:lpstr>
      <vt:lpstr>JS Advanced – Course Topics</vt:lpstr>
      <vt:lpstr>JS Advanced – Course Topics</vt:lpstr>
      <vt:lpstr>Trainers and Team</vt:lpstr>
      <vt:lpstr>Ilia Idakiev</vt:lpstr>
      <vt:lpstr>Viktor Kostadinov</vt:lpstr>
      <vt:lpstr>Course Details and Schedule</vt:lpstr>
      <vt:lpstr>Targets of the Course</vt:lpstr>
      <vt:lpstr>Practical Exam</vt:lpstr>
      <vt:lpstr>Theoretical Exam</vt:lpstr>
      <vt:lpstr>Scoring System for the Course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28</cp:revision>
  <dcterms:created xsi:type="dcterms:W3CDTF">2018-05-23T13:08:44Z</dcterms:created>
  <dcterms:modified xsi:type="dcterms:W3CDTF">2020-05-13T10:27:41Z</dcterms:modified>
  <cp:category>programming;computer programming;software development;web development</cp:category>
</cp:coreProperties>
</file>