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278" r:id="rId38"/>
    <p:sldId id="279" r:id="rId39"/>
    <p:sldId id="285" r:id="rId40"/>
    <p:sldId id="287" r:id="rId41"/>
    <p:sldId id="28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2AD3BF2-9A35-4989-9951-D99129934AD9}">
          <p14:sldIdLst>
            <p14:sldId id="256"/>
            <p14:sldId id="257"/>
            <p14:sldId id="258"/>
          </p14:sldIdLst>
        </p14:section>
        <p14:section name="SPA" id="{B7B28004-5C7A-44CF-8994-030A5C6B3A98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Navigation" id="{A959C9CC-E365-4939-9B02-252244BF1232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Untitled Section" id="{798C2044-BC32-4DAE-ABAB-881050433573}">
          <p14:sldIdLst>
            <p14:sldId id="278"/>
          </p14:sldIdLst>
        </p14:section>
        <p14:section name="Conclusion" id="{6048FCFB-0E41-490A-A9F8-9BBB1B93E4D8}">
          <p14:sldIdLst>
            <p14:sldId id="279"/>
            <p14:sldId id="285"/>
            <p14:sldId id="287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87" autoAdjust="0"/>
    <p:restoredTop sz="95214" autoAdjust="0"/>
  </p:normalViewPr>
  <p:slideViewPr>
    <p:cSldViewPr showGuides="1">
      <p:cViewPr varScale="1">
        <p:scale>
          <a:sx n="74" d="100"/>
          <a:sy n="74" d="100"/>
        </p:scale>
        <p:origin x="77" y="20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9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60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959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4757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1360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4308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5495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60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5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3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sammyjs.org/download" TargetMode="Externa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sammyjs.org/docs/api/0.7.4/all#Sammy.OAuth2" TargetMode="External"/><Relationship Id="rId2" Type="http://schemas.openxmlformats.org/officeDocument/2006/relationships/hyperlink" Target="sammyjs.org/docs/api/0.7.4/all#Sammy.Session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Browser Routing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113894"/>
            <a:ext cx="27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Page Application Lifecycle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64629" y="3781546"/>
            <a:ext cx="175759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Form Post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14" y="4953309"/>
            <a:ext cx="914400" cy="1123545"/>
          </a:xfrm>
          <a:prstGeom prst="rect">
            <a:avLst/>
          </a:prstGeom>
        </p:spPr>
      </p:pic>
      <p:sp>
        <p:nvSpPr>
          <p:cNvPr id="17" name="Curved Up Arrow 16"/>
          <p:cNvSpPr/>
          <p:nvPr/>
        </p:nvSpPr>
        <p:spPr bwMode="auto">
          <a:xfrm rot="10800000">
            <a:off x="2548189" y="5128824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78145" y="5935526"/>
            <a:ext cx="17057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 Reload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Curved Up Arrow 20"/>
          <p:cNvSpPr/>
          <p:nvPr/>
        </p:nvSpPr>
        <p:spPr bwMode="auto">
          <a:xfrm>
            <a:off x="2593427" y="5606060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132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Lifecycle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97014" y="3798935"/>
            <a:ext cx="95180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AJAX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11" y="5038365"/>
            <a:ext cx="1158915" cy="1158915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70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Types</a:t>
            </a:r>
            <a:endParaRPr lang="en-US" dirty="0"/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46" y="2199341"/>
            <a:ext cx="914400" cy="1123545"/>
          </a:xfrm>
          <a:prstGeom prst="rect">
            <a:avLst/>
          </a:prstGeom>
        </p:spPr>
      </p:pic>
      <p:pic>
        <p:nvPicPr>
          <p:cNvPr id="10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46" y="4256741"/>
            <a:ext cx="914400" cy="1123545"/>
          </a:xfrm>
          <a:prstGeom prst="rect">
            <a:avLst/>
          </a:prstGeom>
        </p:spPr>
      </p:pic>
      <p:pic>
        <p:nvPicPr>
          <p:cNvPr id="11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045" y="2199341"/>
            <a:ext cx="914400" cy="1123545"/>
          </a:xfrm>
          <a:prstGeom prst="rect">
            <a:avLst/>
          </a:prstGeom>
        </p:spPr>
      </p:pic>
      <p:pic>
        <p:nvPicPr>
          <p:cNvPr id="12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045" y="4256741"/>
            <a:ext cx="914400" cy="1123545"/>
          </a:xfrm>
          <a:prstGeom prst="rect">
            <a:avLst/>
          </a:prstGeom>
        </p:spPr>
      </p:pic>
      <p:cxnSp>
        <p:nvCxnSpPr>
          <p:cNvPr id="13" name="Straight Arrow Connector 18"/>
          <p:cNvCxnSpPr>
            <a:stCxn id="9" idx="2"/>
            <a:endCxn id="10" idx="0"/>
          </p:cNvCxnSpPr>
          <p:nvPr/>
        </p:nvCxnSpPr>
        <p:spPr>
          <a:xfrm>
            <a:off x="1330246" y="3322886"/>
            <a:ext cx="0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9"/>
          <p:cNvCxnSpPr>
            <a:cxnSpLocks/>
          </p:cNvCxnSpPr>
          <p:nvPr/>
        </p:nvCxnSpPr>
        <p:spPr>
          <a:xfrm>
            <a:off x="1787446" y="3322886"/>
            <a:ext cx="1142201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3"/>
          <p:cNvCxnSpPr>
            <a:stCxn id="9" idx="3"/>
            <a:endCxn id="11" idx="1"/>
          </p:cNvCxnSpPr>
          <p:nvPr/>
        </p:nvCxnSpPr>
        <p:spPr>
          <a:xfrm>
            <a:off x="1787446" y="2761114"/>
            <a:ext cx="137159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5"/>
          <p:cNvCxnSpPr>
            <a:stCxn id="12" idx="0"/>
            <a:endCxn id="11" idx="2"/>
          </p:cNvCxnSpPr>
          <p:nvPr/>
        </p:nvCxnSpPr>
        <p:spPr>
          <a:xfrm flipV="1">
            <a:off x="3616245" y="3322886"/>
            <a:ext cx="0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6"/>
          <p:cNvSpPr txBox="1"/>
          <p:nvPr/>
        </p:nvSpPr>
        <p:spPr>
          <a:xfrm>
            <a:off x="2030934" y="2361001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18" name="TextBox 27"/>
          <p:cNvSpPr txBox="1"/>
          <p:nvPr/>
        </p:nvSpPr>
        <p:spPr>
          <a:xfrm>
            <a:off x="2016844" y="3326257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19" name="TextBox 28"/>
          <p:cNvSpPr txBox="1"/>
          <p:nvPr/>
        </p:nvSpPr>
        <p:spPr>
          <a:xfrm>
            <a:off x="1150124" y="3606959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20" name="TextBox 29"/>
          <p:cNvSpPr txBox="1"/>
          <p:nvPr/>
        </p:nvSpPr>
        <p:spPr>
          <a:xfrm>
            <a:off x="3393179" y="3589758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21" name="TextBox 61"/>
          <p:cNvSpPr txBox="1"/>
          <p:nvPr/>
        </p:nvSpPr>
        <p:spPr>
          <a:xfrm>
            <a:off x="190405" y="1120235"/>
            <a:ext cx="4785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Standard Navigation</a:t>
            </a:r>
          </a:p>
        </p:txBody>
      </p:sp>
      <p:sp>
        <p:nvSpPr>
          <p:cNvPr id="30" name="TextBox 62"/>
          <p:cNvSpPr txBox="1"/>
          <p:nvPr/>
        </p:nvSpPr>
        <p:spPr>
          <a:xfrm>
            <a:off x="6456000" y="1234018"/>
            <a:ext cx="5703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Navigation using </a:t>
            </a:r>
            <a:r>
              <a:rPr lang="en-US" sz="2800" b="1" dirty="0">
                <a:solidFill>
                  <a:schemeClr val="bg1"/>
                </a:solidFill>
              </a:rPr>
              <a:t>Routing </a:t>
            </a:r>
            <a:r>
              <a:rPr lang="en-US" sz="2800" dirty="0"/>
              <a:t>- allows navigation, </a:t>
            </a:r>
            <a:r>
              <a:rPr lang="en-US" sz="2800" b="1" dirty="0">
                <a:solidFill>
                  <a:schemeClr val="bg1"/>
                </a:solidFill>
              </a:rPr>
              <a:t>without reloading </a:t>
            </a:r>
            <a:r>
              <a:rPr lang="en-US" sz="2800" dirty="0"/>
              <a:t>the page</a:t>
            </a:r>
          </a:p>
        </p:txBody>
      </p:sp>
      <p:pic>
        <p:nvPicPr>
          <p:cNvPr id="43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4942" y="3111438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4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3562" y="4269132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5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3313" y="4269132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/>
          <p:cNvGrpSpPr/>
          <p:nvPr/>
        </p:nvGrpSpPr>
        <p:grpSpPr>
          <a:xfrm>
            <a:off x="7334086" y="2794831"/>
            <a:ext cx="1915728" cy="2463083"/>
            <a:chOff x="7475359" y="1743157"/>
            <a:chExt cx="2474064" cy="3180945"/>
          </a:xfrm>
        </p:grpSpPr>
        <p:grpSp>
          <p:nvGrpSpPr>
            <p:cNvPr id="39" name="Group 53"/>
            <p:cNvGrpSpPr/>
            <p:nvPr/>
          </p:nvGrpSpPr>
          <p:grpSpPr>
            <a:xfrm>
              <a:off x="7475359" y="1743157"/>
              <a:ext cx="2474064" cy="3180945"/>
              <a:chOff x="5561013" y="2895600"/>
              <a:chExt cx="2474064" cy="318094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Rectangle: Folded Corner 34"/>
              <p:cNvSpPr/>
              <p:nvPr/>
            </p:nvSpPr>
            <p:spPr>
              <a:xfrm rot="10800000">
                <a:off x="5561013" y="2895600"/>
                <a:ext cx="2474064" cy="3180945"/>
              </a:xfrm>
              <a:prstGeom prst="foldedCorner">
                <a:avLst>
                  <a:gd name="adj" fmla="val 23538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1" name="TextBox 35"/>
              <p:cNvSpPr txBox="1"/>
              <p:nvPr/>
            </p:nvSpPr>
            <p:spPr>
              <a:xfrm>
                <a:off x="6166606" y="3057260"/>
                <a:ext cx="1262880" cy="40011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HTML</a:t>
                </a:r>
                <a:endParaRPr lang="en-US" sz="2000" u="sng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Rectangle 37"/>
              <p:cNvSpPr/>
              <p:nvPr/>
            </p:nvSpPr>
            <p:spPr>
              <a:xfrm>
                <a:off x="5809693" y="3657600"/>
                <a:ext cx="1981200" cy="765026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Router</a:t>
                </a:r>
              </a:p>
            </p:txBody>
          </p:sp>
        </p:grpSp>
        <p:pic>
          <p:nvPicPr>
            <p:cNvPr id="46" name="Picture 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5475" y="3429000"/>
              <a:ext cx="847528" cy="988782"/>
            </a:xfrm>
            <a:prstGeom prst="rect">
              <a:avLst/>
            </a:prstGeom>
          </p:spPr>
        </p:pic>
      </p:grpSp>
      <p:pic>
        <p:nvPicPr>
          <p:cNvPr id="4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3562" y="3111438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 smtClean="0"/>
              <a:t>Allow </a:t>
            </a:r>
            <a:r>
              <a:rPr lang="en-US" dirty="0"/>
              <a:t>for additional application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to be </a:t>
            </a:r>
            <a:r>
              <a:rPr lang="en-US" b="1" dirty="0">
                <a:solidFill>
                  <a:schemeClr val="bg1"/>
                </a:solidFill>
              </a:rPr>
              <a:t>serialized</a:t>
            </a:r>
            <a:r>
              <a:rPr lang="en-US" dirty="0"/>
              <a:t> into the </a:t>
            </a:r>
            <a:r>
              <a:rPr lang="en-US" dirty="0" smtClean="0"/>
              <a:t>URL</a:t>
            </a:r>
          </a:p>
          <a:p>
            <a:pPr latinLnBrk="0"/>
            <a:r>
              <a:rPr lang="en-US" dirty="0" smtClean="0"/>
              <a:t>Common </a:t>
            </a:r>
            <a:r>
              <a:rPr lang="en-US" b="1" dirty="0">
                <a:solidFill>
                  <a:schemeClr val="bg1"/>
                </a:solidFill>
              </a:rPr>
              <a:t>use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cases</a:t>
            </a:r>
            <a:r>
              <a:rPr lang="en-US" dirty="0" smtClean="0"/>
              <a:t> </a:t>
            </a:r>
          </a:p>
          <a:p>
            <a:pPr lvl="1" latinLnBrk="0"/>
            <a:r>
              <a:rPr lang="en-US" dirty="0" smtClean="0"/>
              <a:t>Representing the current page number in a paginated collection</a:t>
            </a:r>
          </a:p>
          <a:p>
            <a:pPr lvl="1" latinLnBrk="0"/>
            <a:r>
              <a:rPr lang="en-US" dirty="0" smtClean="0"/>
              <a:t>Filter criteria</a:t>
            </a:r>
          </a:p>
          <a:p>
            <a:pPr lvl="1" latinLnBrk="0"/>
            <a:r>
              <a:rPr lang="en-US" dirty="0" smtClean="0"/>
              <a:t>Sorting criteria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Parameters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100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8787EE-3081-4283-84DD-77C79505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265F5-CC48-4710-A020-2A4A18622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17" y="1318357"/>
            <a:ext cx="11348806" cy="50788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966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C47F20-C404-407B-914C-D2E4213D9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21" y="1458828"/>
            <a:ext cx="2465957" cy="24659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Navigation for Single Page Apps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90645" y="987229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Router</a:t>
            </a:r>
            <a:r>
              <a:rPr lang="en-US" sz="3600" dirty="0"/>
              <a:t> loads the appropriate content when the </a:t>
            </a:r>
            <a:r>
              <a:rPr lang="en-US" sz="3600" b="1" dirty="0">
                <a:solidFill>
                  <a:schemeClr val="bg1"/>
                </a:solidFill>
              </a:rPr>
              <a:t>location changes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E.g. when the user manually </a:t>
            </a:r>
            <a:r>
              <a:rPr lang="en-US" sz="3600" b="1" dirty="0">
                <a:solidFill>
                  <a:schemeClr val="bg1"/>
                </a:solidFill>
              </a:rPr>
              <a:t>enters an address</a:t>
            </a:r>
          </a:p>
          <a:p>
            <a:pPr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Conversely, a change in content is reflected in the address bar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E.g. when the user </a:t>
            </a:r>
            <a:r>
              <a:rPr lang="en-US" sz="3600" b="1" dirty="0">
                <a:solidFill>
                  <a:schemeClr val="bg1"/>
                </a:solidFill>
              </a:rPr>
              <a:t>clicks on a </a:t>
            </a:r>
            <a:r>
              <a:rPr lang="en-US" sz="3600" b="1" dirty="0" smtClean="0">
                <a:solidFill>
                  <a:schemeClr val="bg1"/>
                </a:solidFill>
              </a:rPr>
              <a:t>link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Routers Work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37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91753" y="1600795"/>
            <a:ext cx="9604873" cy="4950823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600" dirty="0" smtClean="0"/>
              <a:t>Using </a:t>
            </a: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#hash</a:t>
            </a:r>
            <a:r>
              <a:rPr lang="en-US" sz="3600" b="1" dirty="0"/>
              <a:t> </a:t>
            </a:r>
            <a:r>
              <a:rPr lang="en-US" sz="3600" dirty="0"/>
              <a:t>part of the URL </a:t>
            </a:r>
            <a:r>
              <a:rPr lang="en-US" sz="3600" dirty="0" smtClean="0"/>
              <a:t>to </a:t>
            </a:r>
            <a:r>
              <a:rPr lang="en-US" sz="3600" dirty="0"/>
              <a:t>simulate different content</a:t>
            </a:r>
          </a:p>
          <a:p>
            <a:pPr latinLnBrk="0">
              <a:lnSpc>
                <a:spcPct val="100000"/>
              </a:lnSpc>
            </a:pPr>
            <a:r>
              <a:rPr lang="en-US" sz="3600" dirty="0"/>
              <a:t>The routing is possible because </a:t>
            </a:r>
            <a:r>
              <a:rPr lang="en-US" sz="3600" dirty="0" smtClean="0"/>
              <a:t>changes </a:t>
            </a:r>
            <a:r>
              <a:rPr lang="en-US" sz="3600" dirty="0"/>
              <a:t>in the hash </a:t>
            </a:r>
            <a:r>
              <a:rPr lang="en-US" sz="3600" b="1" dirty="0">
                <a:solidFill>
                  <a:schemeClr val="bg1"/>
                </a:solidFill>
              </a:rPr>
              <a:t>don</a:t>
            </a:r>
            <a:r>
              <a:rPr lang="bg-BG" sz="3600" b="1" dirty="0">
                <a:solidFill>
                  <a:schemeClr val="bg1"/>
                </a:solidFill>
              </a:rPr>
              <a:t>'</a:t>
            </a:r>
            <a:r>
              <a:rPr lang="en-US" sz="3600" b="1" dirty="0">
                <a:solidFill>
                  <a:schemeClr val="bg1"/>
                </a:solidFill>
              </a:rPr>
              <a:t>t </a:t>
            </a:r>
            <a:r>
              <a:rPr lang="en-US" sz="3600" b="1" dirty="0" smtClean="0">
                <a:solidFill>
                  <a:schemeClr val="bg1"/>
                </a:solidFill>
              </a:rPr>
              <a:t>trigger </a:t>
            </a:r>
            <a:r>
              <a:rPr lang="en-US" sz="3600" b="1" dirty="0">
                <a:solidFill>
                  <a:schemeClr val="bg1"/>
                </a:solidFill>
              </a:rPr>
              <a:t>page reload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sz="4000" dirty="0"/>
              <a:t>Hash-based </a:t>
            </a:r>
            <a:r>
              <a:rPr lang="en-US" sz="4000" dirty="0" smtClean="0"/>
              <a:t>Routing</a:t>
            </a:r>
            <a:endParaRPr lang="en-US" sz="40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12517EB-E3D3-4A42-A954-E13DE3287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9343" y="4419000"/>
            <a:ext cx="5620747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www.mywebsite.com/#/person/john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899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51782" y="1279049"/>
            <a:ext cx="9765000" cy="5227952"/>
          </a:xfrm>
        </p:spPr>
        <p:txBody>
          <a:bodyPr>
            <a:noAutofit/>
          </a:bodyPr>
          <a:lstStyle/>
          <a:p>
            <a:pPr fontAlgn="base" latinLnBrk="0"/>
            <a:r>
              <a:rPr lang="en-US" dirty="0" smtClean="0"/>
              <a:t>You </a:t>
            </a:r>
            <a:r>
              <a:rPr lang="en-US" dirty="0"/>
              <a:t>can actually surface real </a:t>
            </a:r>
            <a:r>
              <a:rPr lang="en-US" b="1" dirty="0" smtClean="0">
                <a:solidFill>
                  <a:schemeClr val="bg1"/>
                </a:solidFill>
              </a:rPr>
              <a:t>server-side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to support things like SEO and Facebook Open Graph </a:t>
            </a:r>
            <a:endParaRPr lang="en-US" dirty="0" smtClean="0"/>
          </a:p>
          <a:p>
            <a:pPr fontAlgn="base" latinLnBrk="0"/>
            <a:r>
              <a:rPr lang="en-US" dirty="0" smtClean="0"/>
              <a:t>It </a:t>
            </a:r>
            <a:r>
              <a:rPr lang="en-US" dirty="0"/>
              <a:t>helps </a:t>
            </a:r>
            <a:r>
              <a:rPr lang="en-US" dirty="0" smtClean="0"/>
              <a:t>with </a:t>
            </a:r>
            <a:r>
              <a:rPr lang="en-US" b="1" dirty="0">
                <a:solidFill>
                  <a:schemeClr val="bg1"/>
                </a:solidFill>
              </a:rPr>
              <a:t>analytics</a:t>
            </a:r>
          </a:p>
          <a:p>
            <a:pPr fontAlgn="base" latinLnBrk="0"/>
            <a:r>
              <a:rPr lang="en-US" dirty="0"/>
              <a:t>It helps fix </a:t>
            </a:r>
            <a:r>
              <a:rPr lang="en-US" b="1" dirty="0">
                <a:solidFill>
                  <a:schemeClr val="bg1"/>
                </a:solidFill>
              </a:rPr>
              <a:t>hash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issues</a:t>
            </a:r>
          </a:p>
          <a:p>
            <a:pPr fontAlgn="base" latinLnBrk="0"/>
            <a:r>
              <a:rPr lang="en-US" dirty="0" smtClean="0"/>
              <a:t>You </a:t>
            </a:r>
            <a:r>
              <a:rPr lang="en-US" dirty="0"/>
              <a:t>can actually use hash tag for what </a:t>
            </a:r>
            <a:r>
              <a:rPr lang="en-US" dirty="0" smtClean="0"/>
              <a:t>it </a:t>
            </a:r>
            <a:r>
              <a:rPr lang="en-US" dirty="0"/>
              <a:t>was meant </a:t>
            </a:r>
            <a:r>
              <a:rPr lang="en-US" dirty="0" smtClean="0"/>
              <a:t>for, </a:t>
            </a:r>
            <a:r>
              <a:rPr lang="en-US" b="1" dirty="0">
                <a:solidFill>
                  <a:schemeClr val="bg1"/>
                </a:solidFill>
              </a:rPr>
              <a:t>deep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linking</a:t>
            </a:r>
            <a:r>
              <a:rPr lang="en-US" dirty="0" smtClean="0"/>
              <a:t> to sections of long pages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Push-Based Routing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930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9465B-3015-46C7-A085-0034CB605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0150" y="1257436"/>
            <a:ext cx="9687700" cy="5546589"/>
          </a:xfrm>
        </p:spPr>
        <p:txBody>
          <a:bodyPr>
            <a:normAutofit/>
          </a:bodyPr>
          <a:lstStyle/>
          <a:p>
            <a:pPr latinLnBrk="0"/>
            <a:r>
              <a:rPr lang="en-US" sz="3400" dirty="0" smtClean="0"/>
              <a:t>Provides </a:t>
            </a:r>
            <a:r>
              <a:rPr lang="en-US" sz="3400" dirty="0"/>
              <a:t>access to the </a:t>
            </a:r>
            <a:r>
              <a:rPr lang="en-US" sz="3400" dirty="0" smtClean="0"/>
              <a:t>browser's </a:t>
            </a:r>
            <a:r>
              <a:rPr lang="en-US" sz="3400" dirty="0"/>
              <a:t>history through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</a:t>
            </a:r>
            <a:r>
              <a:rPr lang="en-US" sz="3400" dirty="0"/>
              <a:t> </a:t>
            </a:r>
            <a:r>
              <a:rPr lang="en-US" sz="3400" dirty="0" smtClean="0"/>
              <a:t>object</a:t>
            </a:r>
          </a:p>
          <a:p>
            <a:pPr latinLnBrk="0"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HTML5</a:t>
            </a:r>
            <a:r>
              <a:rPr lang="en-US" sz="3400" dirty="0" smtClean="0"/>
              <a:t> </a:t>
            </a:r>
            <a:r>
              <a:rPr lang="en-US" sz="3400" dirty="0"/>
              <a:t>introduced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history.pushState()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</a:t>
            </a:r>
            <a:r>
              <a:rPr lang="en-US" sz="3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history.replaceState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endParaRPr lang="en-US" sz="3400" dirty="0" smtClean="0"/>
          </a:p>
          <a:p>
            <a:pPr lvl="1" latinLnBrk="0"/>
            <a:r>
              <a:rPr lang="en-US" sz="3200" dirty="0" smtClean="0"/>
              <a:t>They allow </a:t>
            </a:r>
            <a:r>
              <a:rPr lang="en-US" sz="3200" dirty="0"/>
              <a:t>you to add and modify </a:t>
            </a:r>
            <a:r>
              <a:rPr lang="en-US" sz="3200" b="1" dirty="0">
                <a:solidFill>
                  <a:schemeClr val="bg1"/>
                </a:solidFill>
              </a:rPr>
              <a:t>history </a:t>
            </a:r>
            <a:r>
              <a:rPr lang="en-US" sz="3200" b="1" dirty="0" smtClean="0">
                <a:solidFill>
                  <a:schemeClr val="bg1"/>
                </a:solidFill>
              </a:rPr>
              <a:t>entries</a:t>
            </a:r>
          </a:p>
          <a:p>
            <a:pPr lvl="1" latinLnBrk="0"/>
            <a:r>
              <a:rPr lang="en-US" sz="3200" dirty="0" smtClean="0"/>
              <a:t>These </a:t>
            </a:r>
            <a:r>
              <a:rPr lang="en-US" sz="3200" dirty="0"/>
              <a:t>methods work in conjunction with </a:t>
            </a:r>
            <a:r>
              <a:rPr lang="en-US" sz="3200" dirty="0" smtClean="0"/>
              <a:t>the </a:t>
            </a:r>
            <a:r>
              <a:rPr lang="en-US" sz="3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dirty="0"/>
              <a:t>event</a:t>
            </a:r>
            <a:endParaRPr lang="bg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8683BF-28C5-4980-9A0C-2C80C4F7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API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438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336000" y="1302148"/>
            <a:ext cx="9048750" cy="520700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Single Page </a:t>
            </a:r>
            <a:r>
              <a:rPr lang="en-US" sz="3200" dirty="0" smtClean="0"/>
              <a:t>Application </a:t>
            </a:r>
            <a:endParaRPr lang="en-US" sz="32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Navigation and </a:t>
            </a:r>
            <a:r>
              <a:rPr lang="en-US" sz="3200" dirty="0" smtClean="0"/>
              <a:t>History</a:t>
            </a:r>
            <a:endParaRPr lang="bg-BG" sz="3200" dirty="0" smtClean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Sammy.js </a:t>
            </a:r>
            <a:r>
              <a:rPr lang="en-US" sz="3200" dirty="0" smtClean="0"/>
              <a:t>Overview</a:t>
            </a:r>
            <a:endParaRPr lang="en-US" sz="32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Handling Forms</a:t>
            </a:r>
            <a:endParaRPr lang="bg-BG" sz="32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4C545D-8410-404E-A9A0-C491548A7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323621"/>
            <a:ext cx="10129234" cy="5546589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400" dirty="0"/>
              <a:t>Adds new </a:t>
            </a:r>
            <a:r>
              <a:rPr lang="en-US" sz="3400" dirty="0" smtClean="0"/>
              <a:t>object to the history of the browser</a:t>
            </a:r>
            <a:endParaRPr lang="en-US" sz="3400" dirty="0"/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400" dirty="0" smtClean="0">
                <a:latin typeface="Consolas" panose="020B0609020204030204" pitchFamily="49" charset="0"/>
              </a:rPr>
              <a:t>T</a:t>
            </a:r>
            <a:r>
              <a:rPr lang="en-US" sz="3400" dirty="0" smtClean="0"/>
              <a:t>akes </a:t>
            </a:r>
            <a:r>
              <a:rPr lang="en-US" sz="3400" dirty="0"/>
              <a:t>three parameters</a:t>
            </a:r>
            <a:r>
              <a:rPr lang="en-US" sz="3400" dirty="0" smtClean="0"/>
              <a:t>:</a:t>
            </a:r>
            <a:endParaRPr lang="en-US" sz="3400" b="1" dirty="0">
              <a:solidFill>
                <a:schemeClr val="bg1"/>
              </a:solidFill>
            </a:endParaRPr>
          </a:p>
          <a:p>
            <a:pPr lvl="1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State </a:t>
            </a:r>
            <a:endParaRPr lang="en-US" sz="3200" dirty="0" smtClean="0"/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 smtClean="0"/>
              <a:t>Object </a:t>
            </a:r>
            <a:r>
              <a:rPr lang="en-US" sz="3000" dirty="0"/>
              <a:t>which is associated with the new history entry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Title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 smtClean="0"/>
              <a:t>Browsers </a:t>
            </a:r>
            <a:r>
              <a:rPr lang="en-US" sz="3000" dirty="0"/>
              <a:t>currently ignore this parameter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URL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 smtClean="0"/>
              <a:t>The </a:t>
            </a:r>
            <a:r>
              <a:rPr lang="en-US" sz="3000" dirty="0"/>
              <a:t>new history entry's URL is given by this parameter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It must be of the </a:t>
            </a:r>
            <a:r>
              <a:rPr lang="en-US" sz="3000" b="1" dirty="0">
                <a:solidFill>
                  <a:schemeClr val="bg1"/>
                </a:solidFill>
              </a:rPr>
              <a:t>same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origin</a:t>
            </a:r>
            <a:r>
              <a:rPr lang="en-US" sz="3000" dirty="0"/>
              <a:t> as the current </a:t>
            </a:r>
            <a:r>
              <a:rPr lang="en-US" sz="3000" dirty="0" smtClean="0"/>
              <a:t>URL</a:t>
            </a: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4040E2-1078-483E-9A53-D5F790D0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PushState() Method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81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74F042-D42D-42F0-A3B1-07C43ABD9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9778" y="1429993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sz="3400" b="1" dirty="0" smtClean="0">
                <a:solidFill>
                  <a:schemeClr val="bg1"/>
                </a:solidFill>
              </a:rPr>
              <a:t>odifies </a:t>
            </a:r>
            <a:r>
              <a:rPr lang="en-US" sz="3400" b="1" dirty="0">
                <a:solidFill>
                  <a:schemeClr val="bg1"/>
                </a:solidFill>
              </a:rPr>
              <a:t>the current history entry </a:t>
            </a:r>
            <a:r>
              <a:rPr lang="en-US" sz="3400" dirty="0" smtClean="0"/>
              <a:t>instead </a:t>
            </a:r>
            <a:r>
              <a:rPr lang="en-US" sz="3400" dirty="0"/>
              <a:t>of creating a new one</a:t>
            </a:r>
          </a:p>
          <a:p>
            <a:pPr latinLnBrk="0">
              <a:buClr>
                <a:schemeClr val="tx1"/>
              </a:buClr>
            </a:pPr>
            <a:r>
              <a:rPr lang="en-US" sz="3400" dirty="0"/>
              <a:t>It is particularly useful when you want to update the </a:t>
            </a:r>
            <a:r>
              <a:rPr lang="en-US" sz="3400" b="1" dirty="0">
                <a:solidFill>
                  <a:schemeClr val="bg1"/>
                </a:solidFill>
              </a:rPr>
              <a:t>state </a:t>
            </a:r>
            <a:r>
              <a:rPr lang="en-US" sz="3400" b="1" dirty="0" smtClean="0">
                <a:solidFill>
                  <a:schemeClr val="bg1"/>
                </a:solidFill>
              </a:rPr>
              <a:t>object</a:t>
            </a:r>
            <a:r>
              <a:rPr lang="en-US" sz="3400" dirty="0" smtClean="0"/>
              <a:t> </a:t>
            </a:r>
            <a:r>
              <a:rPr lang="en-US" sz="3400" dirty="0"/>
              <a:t>or </a:t>
            </a:r>
            <a:r>
              <a:rPr lang="en-US" sz="3400" b="1" dirty="0">
                <a:solidFill>
                  <a:schemeClr val="bg1"/>
                </a:solidFill>
              </a:rPr>
              <a:t>URL</a:t>
            </a:r>
            <a:r>
              <a:rPr lang="en-US" sz="3400" dirty="0"/>
              <a:t> of the current history </a:t>
            </a:r>
            <a:r>
              <a:rPr lang="en-US" sz="3400" dirty="0" smtClean="0"/>
              <a:t>entry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5349DD-F924-48B3-9036-F9D38ADC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The ReplaceState() Method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12517EB-E3D3-4A42-A954-E13DE3287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586" y="4198762"/>
            <a:ext cx="954864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 = { </a:t>
            </a:r>
            <a:r>
              <a:rPr lang="en-US" sz="2400" b="1" dirty="0" err="1">
                <a:latin typeface="Consolas" panose="020B0609020204030204" pitchFamily="49" charset="0"/>
              </a:rPr>
              <a:t>facNum</a:t>
            </a:r>
            <a:r>
              <a:rPr lang="en-US" sz="2400" b="1" dirty="0">
                <a:latin typeface="Consolas" panose="020B0609020204030204" pitchFamily="49" charset="0"/>
              </a:rPr>
              <a:t>: "56789123" };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history.pushState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, "", "student.html");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/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history.replaceState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, "", "newStudent.html");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546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453109-1218-4DED-8943-9095349CCC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/>
            <a:r>
              <a:rPr lang="en-US" sz="3400" dirty="0" smtClean="0"/>
              <a:t>Dispatched </a:t>
            </a:r>
            <a:r>
              <a:rPr lang="en-US" sz="3400" dirty="0"/>
              <a:t>to the window every time the active </a:t>
            </a:r>
            <a:r>
              <a:rPr lang="en-US" sz="3400" dirty="0" smtClean="0"/>
              <a:t>history</a:t>
            </a:r>
            <a:r>
              <a:rPr lang="en-US" sz="3400" dirty="0"/>
              <a:t> </a:t>
            </a:r>
            <a:r>
              <a:rPr lang="en-US" sz="3400" dirty="0" smtClean="0"/>
              <a:t>entry </a:t>
            </a:r>
            <a:r>
              <a:rPr lang="en-US" sz="3400" dirty="0"/>
              <a:t>changes</a:t>
            </a:r>
          </a:p>
          <a:p>
            <a:pPr latinLnBrk="0"/>
            <a:r>
              <a:rPr lang="en-US" sz="3400" dirty="0"/>
              <a:t>If the history entry being activated was created by a call to </a:t>
            </a:r>
            <a:r>
              <a:rPr lang="en-US" sz="3400" b="1" dirty="0">
                <a:solidFill>
                  <a:schemeClr val="bg1"/>
                </a:solidFill>
              </a:rPr>
              <a:t>pushState</a:t>
            </a:r>
            <a:r>
              <a:rPr lang="en-US" sz="3400" dirty="0"/>
              <a:t> or </a:t>
            </a:r>
            <a:r>
              <a:rPr lang="en-US" sz="3400" dirty="0" smtClean="0"/>
              <a:t>affected </a:t>
            </a:r>
            <a:r>
              <a:rPr lang="en-US" sz="3400" dirty="0"/>
              <a:t>by a call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replaceState</a:t>
            </a:r>
            <a:r>
              <a:rPr lang="en-US" sz="3400" dirty="0"/>
              <a:t>, </a:t>
            </a:r>
            <a:endParaRPr lang="en-US" sz="3400" dirty="0" smtClean="0"/>
          </a:p>
          <a:p>
            <a:pPr latinLnBrk="0"/>
            <a:r>
              <a:rPr lang="en-US" sz="3400" dirty="0" smtClean="0"/>
              <a:t>The </a:t>
            </a:r>
            <a:r>
              <a:rPr lang="en-US" sz="3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400" dirty="0" smtClean="0"/>
              <a:t> </a:t>
            </a:r>
            <a:r>
              <a:rPr lang="en-US" sz="3400" dirty="0"/>
              <a:t>event's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3400" b="1" dirty="0">
                <a:solidFill>
                  <a:schemeClr val="bg1"/>
                </a:solidFill>
              </a:rPr>
              <a:t> property </a:t>
            </a:r>
            <a:r>
              <a:rPr lang="en-US" sz="3400" dirty="0" smtClean="0"/>
              <a:t>contains </a:t>
            </a:r>
            <a:r>
              <a:rPr lang="en-US" sz="3400" dirty="0"/>
              <a:t>a copy of the history entry’s state object</a:t>
            </a:r>
          </a:p>
          <a:p>
            <a:pPr latinLnBrk="0"/>
            <a:r>
              <a:rPr lang="en-US" sz="3400" dirty="0"/>
              <a:t>You can read the state of the current history entry without waiting for a </a:t>
            </a:r>
            <a:r>
              <a:rPr lang="en-US" sz="3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400" dirty="0" smtClean="0"/>
              <a:t> </a:t>
            </a:r>
            <a:r>
              <a:rPr lang="en-US" sz="3400" dirty="0"/>
              <a:t>event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history.state</a:t>
            </a:r>
            <a:r>
              <a:rPr lang="en-US" sz="3400" b="1" dirty="0">
                <a:solidFill>
                  <a:schemeClr val="bg1"/>
                </a:solidFill>
              </a:rPr>
              <a:t> property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023677-37D5-4403-895E-16ECA254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Popstate Event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78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14362" y="4736596"/>
            <a:ext cx="10963275" cy="7683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Routing with Sammy.js</a:t>
            </a:r>
            <a:endParaRPr lang="bg-BG" sz="5400" b="1" dirty="0">
              <a:latin typeface="+mj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614361" y="5572705"/>
            <a:ext cx="10963275" cy="4984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/>
              <a:t>Overview and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3FD4D2-F274-4635-B2B1-783F2CBD55CF}"/>
              </a:ext>
            </a:extLst>
          </p:cNvPr>
          <p:cNvSpPr/>
          <p:nvPr/>
        </p:nvSpPr>
        <p:spPr bwMode="auto">
          <a:xfrm>
            <a:off x="4242077" y="1029420"/>
            <a:ext cx="3707842" cy="36931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CA6B6A-14A4-4EB0-A4B7-C42AC6065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194" y="2152650"/>
            <a:ext cx="3305608" cy="144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1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Sammy.js 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6" y="1214258"/>
            <a:ext cx="10036163" cy="267701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Sammy is a lightweight </a:t>
            </a:r>
            <a:r>
              <a:rPr lang="en-US" sz="3200" b="1" dirty="0">
                <a:solidFill>
                  <a:schemeClr val="bg1"/>
                </a:solidFill>
              </a:rPr>
              <a:t>routing library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Modular design with </a:t>
            </a:r>
            <a:r>
              <a:rPr lang="en-US" sz="3200" b="1" dirty="0">
                <a:solidFill>
                  <a:schemeClr val="bg1"/>
                </a:solidFill>
              </a:rPr>
              <a:t>plugins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adapters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Requires</a:t>
            </a:r>
            <a:r>
              <a:rPr lang="en-US" sz="3200" dirty="0"/>
              <a:t> jQuery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Many </a:t>
            </a:r>
            <a:r>
              <a:rPr lang="en-US" sz="3200" b="1" dirty="0">
                <a:solidFill>
                  <a:schemeClr val="bg1"/>
                </a:solidFill>
              </a:rPr>
              <a:t>additional features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2856000" y="4122127"/>
            <a:ext cx="7245155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app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Sammy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('#main', 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('#/index.html', ()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swap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('Index');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6670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2411" y="1149474"/>
            <a:ext cx="11818096" cy="6023486"/>
          </a:xfrm>
        </p:spPr>
        <p:txBody>
          <a:bodyPr>
            <a:noAutofit/>
          </a:bodyPr>
          <a:lstStyle/>
          <a:p>
            <a:r>
              <a:rPr lang="en-US" sz="3200" dirty="0"/>
              <a:t>Download </a:t>
            </a:r>
            <a:r>
              <a:rPr lang="en-US" sz="3200" noProof="1"/>
              <a:t>Sammy</a:t>
            </a:r>
            <a:r>
              <a:rPr lang="en-US" sz="3200" dirty="0"/>
              <a:t> using the terminal</a:t>
            </a:r>
          </a:p>
          <a:p>
            <a:pPr>
              <a:spcBef>
                <a:spcPts val="7200"/>
              </a:spcBef>
            </a:pPr>
            <a:r>
              <a:rPr lang="en-US" sz="3200" dirty="0"/>
              <a:t>Or download from </a:t>
            </a:r>
            <a:r>
              <a:rPr lang="en-US" sz="3200" b="1" dirty="0">
                <a:solidFill>
                  <a:schemeClr val="bg1"/>
                </a:solidFill>
                <a:hlinkClick r:id="rId2"/>
              </a:rPr>
              <a:t>sammyjs.org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Browser builds will be in:</a:t>
            </a:r>
          </a:p>
          <a:p>
            <a:pPr>
              <a:spcBef>
                <a:spcPts val="7200"/>
              </a:spcBef>
            </a:pPr>
            <a:r>
              <a:rPr lang="en-US" sz="3200" noProof="1"/>
              <a:t>Add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package.json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noProof="1"/>
              <a:t>file into your project</a:t>
            </a:r>
            <a:endParaRPr lang="bg-BG" sz="3200" dirty="0"/>
          </a:p>
          <a:p>
            <a:pPr>
              <a:spcBef>
                <a:spcPts val="7200"/>
              </a:spcBef>
            </a:pPr>
            <a:endParaRPr lang="en-US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08012" y="1974979"/>
            <a:ext cx="6270308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npm install --save </a:t>
            </a:r>
            <a:r>
              <a:rPr lang="en-US" sz="2800" noProof="1">
                <a:solidFill>
                  <a:schemeClr val="bg1"/>
                </a:solidFill>
                <a:effectLst/>
              </a:rPr>
              <a:t>sammy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08012" y="4050898"/>
            <a:ext cx="6270308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node_modules/sammy/lib/</a:t>
            </a:r>
          </a:p>
        </p:txBody>
      </p:sp>
    </p:spTree>
    <p:extLst>
      <p:ext uri="{BB962C8B-B14F-4D97-AF65-F5344CB8AC3E}">
        <p14:creationId xmlns:p14="http://schemas.microsoft.com/office/powerpoint/2010/main" val="17703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Initialization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Create a Sammy instance to initialize your application</a:t>
            </a:r>
          </a:p>
          <a:p>
            <a:pPr>
              <a:spcBef>
                <a:spcPts val="22800"/>
              </a:spcBef>
            </a:pPr>
            <a:r>
              <a:rPr lang="en-US" sz="3200" dirty="0"/>
              <a:t>You may have </a:t>
            </a:r>
            <a:r>
              <a:rPr lang="en-US" sz="3200" b="1" dirty="0">
                <a:solidFill>
                  <a:schemeClr val="bg1"/>
                </a:solidFill>
              </a:rPr>
              <a:t>multiple apps </a:t>
            </a:r>
            <a:r>
              <a:rPr lang="en-US" sz="3200" dirty="0"/>
              <a:t>running</a:t>
            </a:r>
          </a:p>
          <a:p>
            <a:r>
              <a:rPr lang="en-US" sz="3200" dirty="0"/>
              <a:t>Each selector can only hold one app</a:t>
            </a:r>
          </a:p>
          <a:p>
            <a:pPr lvl="1"/>
            <a:r>
              <a:rPr lang="en-US" sz="3200" dirty="0"/>
              <a:t>If you refer to it again, it </a:t>
            </a:r>
            <a:r>
              <a:rPr lang="en-US" sz="3200" b="1" dirty="0">
                <a:solidFill>
                  <a:schemeClr val="bg1"/>
                </a:solidFill>
              </a:rPr>
              <a:t>extends the functionality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941512" y="2673631"/>
            <a:ext cx="8305800" cy="17766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app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Sammy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#main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function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Define routes and other logic here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$(() =&gt; app.run());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Activate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2171251" y="1828800"/>
            <a:ext cx="2667609" cy="578882"/>
          </a:xfrm>
          <a:prstGeom prst="wedgeRoundRectCallout">
            <a:avLst>
              <a:gd name="adj1" fmla="val 35412"/>
              <a:gd name="adj2" fmla="val 1130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 library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5154925" y="1828800"/>
            <a:ext cx="3110048" cy="578882"/>
          </a:xfrm>
          <a:prstGeom prst="wedgeRoundRectCallout">
            <a:avLst>
              <a:gd name="adj1" fmla="val -35059"/>
              <a:gd name="adj2" fmla="val 1162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selector</a:t>
            </a:r>
          </a:p>
        </p:txBody>
      </p:sp>
    </p:spTree>
    <p:extLst>
      <p:ext uri="{BB962C8B-B14F-4D97-AF65-F5344CB8AC3E}">
        <p14:creationId xmlns:p14="http://schemas.microsoft.com/office/powerpoint/2010/main" val="260075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Routes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The main </a:t>
            </a:r>
            <a:r>
              <a:rPr lang="en-US" sz="3200" b="1" dirty="0">
                <a:solidFill>
                  <a:schemeClr val="bg1"/>
                </a:solidFill>
              </a:rPr>
              <a:t>building block </a:t>
            </a:r>
            <a:r>
              <a:rPr lang="en-US" sz="3200" dirty="0"/>
              <a:t>of Sammy is the </a:t>
            </a:r>
            <a:r>
              <a:rPr lang="en-US" sz="3200" b="1" dirty="0">
                <a:solidFill>
                  <a:schemeClr val="bg1"/>
                </a:solidFill>
              </a:rPr>
              <a:t>route</a:t>
            </a:r>
          </a:p>
          <a:p>
            <a:pPr lvl="1"/>
            <a:r>
              <a:rPr lang="en-US" sz="3200" dirty="0"/>
              <a:t>Defined by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method</a:t>
            </a:r>
            <a:r>
              <a:rPr lang="en-US" sz="3200" dirty="0"/>
              <a:t> and address (URI)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/>
              <a:t>Place this block inside a </a:t>
            </a:r>
            <a:r>
              <a:rPr lang="en-US" sz="3200" b="1" dirty="0">
                <a:solidFill>
                  <a:schemeClr val="bg1"/>
                </a:solidFill>
              </a:rPr>
              <a:t>Sammy initializer</a:t>
            </a:r>
            <a:r>
              <a:rPr lang="en-US" sz="3200" dirty="0"/>
              <a:t>:</a:t>
            </a:r>
          </a:p>
          <a:p>
            <a:pPr>
              <a:spcBef>
                <a:spcPts val="18000"/>
              </a:spcBef>
            </a:pPr>
            <a:r>
              <a:rPr lang="en-US" sz="3200" dirty="0"/>
              <a:t>A note on 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3200" dirty="0"/>
              <a:t>: it holds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to the </a:t>
            </a:r>
            <a:r>
              <a:rPr lang="en-US" sz="3200" b="1" dirty="0">
                <a:solidFill>
                  <a:schemeClr val="bg1"/>
                </a:solidFill>
              </a:rPr>
              <a:t>router object</a:t>
            </a:r>
            <a:r>
              <a:rPr lang="en-US" sz="3200" dirty="0"/>
              <a:t>, but may not work correctly in an </a:t>
            </a:r>
            <a:r>
              <a:rPr lang="en-US" sz="3200" b="1" dirty="0">
                <a:solidFill>
                  <a:schemeClr val="bg1"/>
                </a:solidFill>
              </a:rPr>
              <a:t>arrow function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941512" y="4063950"/>
            <a:ext cx="830580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get', 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#/about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swap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('&lt;h2&gt;Contact Page&lt;/h2&gt;');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1927749" y="3247509"/>
            <a:ext cx="2793624" cy="578882"/>
          </a:xfrm>
          <a:prstGeom prst="wedgeRoundRectCallout">
            <a:avLst>
              <a:gd name="adj1" fmla="val 35412"/>
              <a:gd name="adj2" fmla="val 1130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5611736" y="3247509"/>
            <a:ext cx="2751140" cy="578882"/>
          </a:xfrm>
          <a:prstGeom prst="wedgeRoundRectCallout">
            <a:avLst>
              <a:gd name="adj1" fmla="val -35059"/>
              <a:gd name="adj2" fmla="val 1162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312395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Aliases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Each method has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alias</a:t>
            </a:r>
            <a:r>
              <a:rPr lang="en-US" sz="3200" dirty="0"/>
              <a:t> for shorter code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446214" y="2133600"/>
            <a:ext cx="9296398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('#/</a:t>
            </a:r>
            <a:r>
              <a:rPr lang="en-US" sz="2800" b="1" noProof="1">
                <a:latin typeface="Consolas" pitchFamily="49" charset="0"/>
              </a:rPr>
              <a:t>catalog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', loadBooks)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446214" y="3186102"/>
            <a:ext cx="9296398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'#/login'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userLogin)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446214" y="4238604"/>
            <a:ext cx="9296398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'#/catalog/:bookId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', updateBook)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446214" y="5291107"/>
            <a:ext cx="9296398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'#/catalog/:bookId',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deleteBook)</a:t>
            </a:r>
          </a:p>
        </p:txBody>
      </p:sp>
    </p:spTree>
    <p:extLst>
      <p:ext uri="{BB962C8B-B14F-4D97-AF65-F5344CB8AC3E}">
        <p14:creationId xmlns:p14="http://schemas.microsoft.com/office/powerpoint/2010/main" val="194624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Parameters</a:t>
            </a:r>
            <a:r>
              <a:rPr lang="en-US" sz="3200" dirty="0"/>
              <a:t> allow for dynamic routes</a:t>
            </a:r>
          </a:p>
          <a:p>
            <a:pPr lvl="1"/>
            <a:r>
              <a:rPr lang="en-US" sz="3200" dirty="0"/>
              <a:t>E.g. products in a catalog will load the same page</a:t>
            </a:r>
          </a:p>
          <a:p>
            <a:pPr>
              <a:spcBef>
                <a:spcPts val="26400"/>
              </a:spcBef>
            </a:pPr>
            <a:r>
              <a:rPr lang="en-US" sz="3200" dirty="0"/>
              <a:t>You can get the whole path using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this.path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Parameters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5249" y="3614436"/>
            <a:ext cx="8841504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</a:rPr>
              <a:t>'#/catalog/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:productId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context.params.productId</a:t>
            </a:r>
            <a:r>
              <a:rPr lang="en-US" sz="2400" b="1" noProof="1">
                <a:latin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430554" y="2819400"/>
            <a:ext cx="3096712" cy="578882"/>
          </a:xfrm>
          <a:prstGeom prst="wedgeRoundRectCallout">
            <a:avLst>
              <a:gd name="adj1" fmla="val 25545"/>
              <a:gd name="adj2" fmla="val 1088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4870866" y="4624719"/>
            <a:ext cx="3964619" cy="578882"/>
          </a:xfrm>
          <a:prstGeom prst="wedgeRoundRectCallout">
            <a:avLst>
              <a:gd name="adj1" fmla="val -28347"/>
              <a:gd name="adj2" fmla="val -868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passed in value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248696" y="2819400"/>
            <a:ext cx="2953894" cy="578882"/>
          </a:xfrm>
          <a:prstGeom prst="wedgeRoundRectCallout">
            <a:avLst>
              <a:gd name="adj1" fmla="val -29887"/>
              <a:gd name="adj2" fmla="val 1064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391348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Sammy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589213" y="1687419"/>
            <a:ext cx="7173623" cy="50698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&lt;meta charset="UTF-8"&gt;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&lt;title&gt;Hello Sammy&lt;/title&gt;</a:t>
            </a:r>
            <a:endParaRPr lang="en-US" sz="20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&lt;header&gt;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&lt;h1&gt;Hello Sammy&lt;/h1&gt;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&lt;a href="#/index.html"&gt;Home&lt;/a&gt;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&lt;a href="#/about"&gt;About&lt;/a&gt;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&lt;a href="#/contact"&gt;Contact&lt;/a&gt;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&lt;/header&gt;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&lt;div id="main"&gt;&lt;/div&gt;</a:t>
            </a:r>
            <a:b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&lt;!– Include Sammy library and your js file --&gt;</a:t>
            </a:r>
            <a:endParaRPr lang="en-US" sz="2000" b="1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589213" y="1224905"/>
            <a:ext cx="7173623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22716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Sammy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841697" y="1753117"/>
            <a:ext cx="6508605" cy="47620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const app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Sammy</a:t>
            </a: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('#main', function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this.get('#/index.html', ()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this.swap</a:t>
            </a: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('&lt;h2&gt;Home Page&lt;/h2&gt;');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this.get('#/about', ()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this.swap</a:t>
            </a: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('&lt;h2&gt;About Page&lt;/h2&gt;');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this.get('#/contact', ()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this.swap</a:t>
            </a: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('&lt;h2&gt;Contact Page&lt;/h2&gt;');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$(()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app.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841697" y="1299934"/>
            <a:ext cx="6508605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316142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Forms</a:t>
            </a:r>
            <a:r>
              <a:rPr lang="en-US" sz="3200" dirty="0"/>
              <a:t> inside the main element are automatically handled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Forms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675250" y="2515401"/>
            <a:ext cx="7681186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&lt;form action="#/login" method="post"&gt;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User: &lt;input name="user" type="text"&gt;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Pass: &lt;input name="pass" type="password"&gt;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&lt;input type="submit" value="Login"&gt;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675249" y="4778066"/>
            <a:ext cx="7681186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this.post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</a:rPr>
              <a:t>'#/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login', (context)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console.log(context.params.user);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console.log(context.params.pass);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429479" y="1827077"/>
            <a:ext cx="2751140" cy="578882"/>
          </a:xfrm>
          <a:prstGeom prst="wedgeRoundRectCallout">
            <a:avLst>
              <a:gd name="adj1" fmla="val 26548"/>
              <a:gd name="adj2" fmla="val 829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6237605" y="1771091"/>
            <a:ext cx="2770748" cy="578882"/>
          </a:xfrm>
          <a:prstGeom prst="wedgeRoundRectCallout">
            <a:avLst>
              <a:gd name="adj1" fmla="val -25404"/>
              <a:gd name="adj2" fmla="val 870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8260314" y="5252462"/>
            <a:ext cx="3044142" cy="578882"/>
          </a:xfrm>
          <a:prstGeom prst="wedgeRoundRectCallout">
            <a:avLst>
              <a:gd name="adj1" fmla="val -66328"/>
              <a:gd name="adj2" fmla="val -20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inputs</a:t>
            </a:r>
          </a:p>
        </p:txBody>
      </p:sp>
    </p:spTree>
    <p:extLst>
      <p:ext uri="{BB962C8B-B14F-4D97-AF65-F5344CB8AC3E}">
        <p14:creationId xmlns:p14="http://schemas.microsoft.com/office/powerpoint/2010/main" val="95653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Download and include the Handlebars source in your HTML</a:t>
            </a:r>
          </a:p>
          <a:p>
            <a:r>
              <a:rPr lang="en-US" dirty="0"/>
              <a:t>Include </a:t>
            </a:r>
            <a:r>
              <a:rPr lang="en-US" b="1" dirty="0">
                <a:solidFill>
                  <a:schemeClr val="bg1"/>
                </a:solidFill>
              </a:rPr>
              <a:t>sammy.handlebars.js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(found under </a:t>
            </a:r>
            <a:r>
              <a:rPr lang="en-US" b="1" dirty="0">
                <a:solidFill>
                  <a:schemeClr val="bg1"/>
                </a:solidFill>
              </a:rPr>
              <a:t>lib/plugins</a:t>
            </a:r>
            <a:r>
              <a:rPr lang="en-US" dirty="0"/>
              <a:t>)</a:t>
            </a:r>
          </a:p>
          <a:p>
            <a:r>
              <a:rPr lang="en-US" dirty="0"/>
              <a:t>Load the plugin inside a Sammy initializer:</a:t>
            </a:r>
          </a:p>
          <a:p>
            <a:pPr>
              <a:spcBef>
                <a:spcPts val="19800"/>
              </a:spcBef>
            </a:pPr>
            <a:r>
              <a:rPr lang="en-US" dirty="0"/>
              <a:t>Create 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RenderContext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load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partial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Handlebars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5249" y="3785847"/>
            <a:ext cx="8841504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use</a:t>
            </a:r>
            <a:r>
              <a:rPr lang="en-US" sz="2400" b="1" noProof="1">
                <a:latin typeface="Consolas" pitchFamily="49" charset="0"/>
              </a:rPr>
              <a:t>('Handlebars',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'hbs'</a:t>
            </a:r>
            <a:r>
              <a:rPr lang="en-US" sz="2400" b="1" noProof="1">
                <a:latin typeface="Consolas" pitchFamily="49" charset="0"/>
              </a:rPr>
              <a:t>);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4927994" y="4602718"/>
            <a:ext cx="4082575" cy="578882"/>
          </a:xfrm>
          <a:prstGeom prst="wedgeRoundRectCallout">
            <a:avLst>
              <a:gd name="adj1" fmla="val -23480"/>
              <a:gd name="adj2" fmla="val -1137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file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100179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Handlebars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85625" y="1793641"/>
            <a:ext cx="442075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&lt;h1&gt;{{title}}&lt;/h1&gt;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&lt;p&gt;Hello, {{name}}!&lt;/p&gt;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85625" y="1267775"/>
            <a:ext cx="442075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greeting.hbs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532502" y="3287857"/>
            <a:ext cx="7163950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app = Sammy('#main', function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this.use('Handlebars', 'hbs');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this.get('#/hello/:name', 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this.title = 'Hello!'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this.name = this.params.name;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this.partial('greeting.hbs');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});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$(() =&gt; app.run());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532502" y="2773119"/>
            <a:ext cx="716395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app.js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985482" y="5842849"/>
            <a:ext cx="5222651" cy="578882"/>
          </a:xfrm>
          <a:prstGeom prst="wedgeRoundRectCallout">
            <a:avLst>
              <a:gd name="adj1" fmla="val -41628"/>
              <a:gd name="adj2" fmla="val -945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the template</a:t>
            </a:r>
          </a:p>
        </p:txBody>
      </p:sp>
    </p:spTree>
    <p:extLst>
      <p:ext uri="{BB962C8B-B14F-4D97-AF65-F5344CB8AC3E}">
        <p14:creationId xmlns:p14="http://schemas.microsoft.com/office/powerpoint/2010/main" val="11823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Load a list of </a:t>
            </a:r>
            <a:r>
              <a:rPr lang="en-US" sz="3200" b="1" dirty="0">
                <a:solidFill>
                  <a:schemeClr val="bg1"/>
                </a:solidFill>
              </a:rPr>
              <a:t>partial templates </a:t>
            </a:r>
            <a:r>
              <a:rPr lang="en-US" sz="3200" dirty="0"/>
              <a:t>(inside a </a:t>
            </a:r>
            <a:r>
              <a:rPr lang="en-US" sz="3200" b="1" dirty="0">
                <a:solidFill>
                  <a:schemeClr val="bg1"/>
                </a:solidFill>
              </a:rPr>
              <a:t>route</a:t>
            </a:r>
            <a:r>
              <a:rPr lang="en-US" sz="3200" dirty="0"/>
              <a:t> definition):</a:t>
            </a:r>
          </a:p>
          <a:p>
            <a:pPr>
              <a:spcBef>
                <a:spcPts val="270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callback</a:t>
            </a:r>
            <a:r>
              <a:rPr lang="en-US" sz="3200" dirty="0"/>
              <a:t> will be executed once all partials are loaded</a:t>
            </a:r>
          </a:p>
          <a:p>
            <a:r>
              <a:rPr lang="en-US" sz="3200" dirty="0"/>
              <a:t>Templates are </a:t>
            </a:r>
            <a:r>
              <a:rPr lang="en-US" sz="3200" b="1" dirty="0">
                <a:solidFill>
                  <a:schemeClr val="bg1"/>
                </a:solidFill>
              </a:rPr>
              <a:t>cached</a:t>
            </a:r>
            <a:r>
              <a:rPr lang="en-US" sz="3200" dirty="0"/>
              <a:t> - there's no need to manually cache them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Handlebars (2)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75250" y="1929140"/>
            <a:ext cx="6692895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loadPartials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firstPartial: 'path-to/first.hbs',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secondPartial: 'path-to/second.hbs',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thirdPartial: 'path-to/third.hbs'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(function(context)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console.log(context.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partials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partial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('pageTemplate.hbs');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3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Redirect</a:t>
            </a:r>
          </a:p>
          <a:p>
            <a:pPr>
              <a:spcBef>
                <a:spcPts val="6600"/>
              </a:spcBef>
            </a:pPr>
            <a:r>
              <a:rPr lang="en-US" sz="3200" dirty="0"/>
              <a:t>Custom events</a:t>
            </a:r>
          </a:p>
          <a:p>
            <a:pPr>
              <a:spcBef>
                <a:spcPts val="13800"/>
              </a:spcBef>
            </a:pPr>
            <a:r>
              <a:rPr lang="en-US" sz="3200" dirty="0"/>
              <a:t>Useful plugins (found under </a:t>
            </a:r>
            <a:r>
              <a:rPr lang="en-US" sz="3200" b="1" dirty="0">
                <a:solidFill>
                  <a:schemeClr val="bg1"/>
                </a:solidFill>
              </a:rPr>
              <a:t>lib/plugins</a:t>
            </a:r>
            <a:r>
              <a:rPr lang="en-US" sz="3200" dirty="0"/>
              <a:t>):</a:t>
            </a:r>
          </a:p>
          <a:p>
            <a:pPr lvl="1">
              <a:spcBef>
                <a:spcPts val="0"/>
              </a:spcBef>
            </a:pPr>
            <a:r>
              <a:rPr lang="en-US" sz="2800" b="1" dirty="0">
                <a:hlinkClick r:id="rId2" action="ppaction://hlinkfile"/>
              </a:rPr>
              <a:t>Storage and Session</a:t>
            </a:r>
            <a:endParaRPr lang="en-US" sz="2800" b="1" dirty="0"/>
          </a:p>
          <a:p>
            <a:pPr lvl="1">
              <a:spcBef>
                <a:spcPts val="0"/>
              </a:spcBef>
            </a:pPr>
            <a:r>
              <a:rPr lang="en-US" sz="2800" b="1" dirty="0">
                <a:hlinkClick r:id="rId3"/>
              </a:rPr>
              <a:t>OAuth2</a:t>
            </a:r>
            <a:endParaRPr lang="en-US" sz="2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54948" y="3186222"/>
            <a:ext cx="7965779" cy="17766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Register event handler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bind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event-name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eventHandlerFunction);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Raise event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trigger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event-name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data);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54948" y="1726637"/>
            <a:ext cx="6635743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('#/other/route');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('#', 'other', 'route');</a:t>
            </a:r>
          </a:p>
        </p:txBody>
      </p:sp>
    </p:spTree>
    <p:extLst>
      <p:ext uri="{BB962C8B-B14F-4D97-AF65-F5344CB8AC3E}">
        <p14:creationId xmlns:p14="http://schemas.microsoft.com/office/powerpoint/2010/main" val="313041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687346" y="1624495"/>
            <a:ext cx="77884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bg2"/>
                </a:solidFill>
              </a:rPr>
              <a:t>Multi </a:t>
            </a:r>
            <a:r>
              <a:rPr lang="en-US" sz="3200" dirty="0">
                <a:solidFill>
                  <a:schemeClr val="bg2"/>
                </a:solidFill>
              </a:rPr>
              <a:t>Page Application </a:t>
            </a:r>
            <a:endParaRPr lang="en-US" sz="3200" dirty="0" smtClean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Reloads</a:t>
            </a:r>
            <a:r>
              <a:rPr lang="en-US" sz="3200" dirty="0" smtClean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the entire </a:t>
            </a:r>
            <a:r>
              <a:rPr lang="en-US" sz="3200" dirty="0" smtClean="0">
                <a:solidFill>
                  <a:schemeClr val="bg2"/>
                </a:solidFill>
              </a:rPr>
              <a:t>page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bg2"/>
                </a:solidFill>
              </a:rPr>
              <a:t>Single Page Application 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Re-renders</a:t>
            </a:r>
            <a:r>
              <a:rPr lang="en-US" sz="3200" dirty="0" smtClean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its content</a:t>
            </a:r>
            <a:endParaRPr lang="en-US" sz="3200" dirty="0" smtClean="0">
              <a:solidFill>
                <a:schemeClr val="bg2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bg2"/>
                </a:solidFill>
              </a:rPr>
              <a:t>Routing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Hash-based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Push-based</a:t>
            </a:r>
          </a:p>
          <a:p>
            <a:pPr marL="1371600" lvl="2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History </a:t>
            </a:r>
            <a:r>
              <a:rPr lang="en-US" sz="3200" dirty="0" smtClean="0">
                <a:solidFill>
                  <a:schemeClr val="bg2"/>
                </a:solidFill>
              </a:rPr>
              <a:t>API-provides </a:t>
            </a:r>
            <a:r>
              <a:rPr lang="en-US" sz="3200" dirty="0">
                <a:solidFill>
                  <a:schemeClr val="bg2"/>
                </a:solidFill>
              </a:rPr>
              <a:t>access to the </a:t>
            </a:r>
            <a:r>
              <a:rPr lang="en-US" sz="3200" b="1" dirty="0">
                <a:solidFill>
                  <a:schemeClr val="bg1"/>
                </a:solidFill>
              </a:rPr>
              <a:t>browser's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history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65" y="1543050"/>
            <a:ext cx="2466670" cy="2466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SPA</a:t>
            </a:r>
            <a:r>
              <a:rPr lang="bg-BG" dirty="0"/>
              <a:t> </a:t>
            </a:r>
            <a:r>
              <a:rPr lang="en-US" dirty="0" smtClean="0"/>
              <a:t>vs Multi Page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4035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40925" y="1347388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Reloads</a:t>
            </a:r>
            <a:r>
              <a:rPr lang="en-US" dirty="0" smtClean="0"/>
              <a:t> </a:t>
            </a:r>
            <a:r>
              <a:rPr lang="en-US" dirty="0"/>
              <a:t>the entire </a:t>
            </a:r>
            <a:r>
              <a:rPr lang="en-US" dirty="0" smtClean="0"/>
              <a:t>page</a:t>
            </a:r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Displays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 smtClean="0"/>
              <a:t> </a:t>
            </a:r>
            <a:r>
              <a:rPr lang="en-US" dirty="0"/>
              <a:t>when a user interacts with the web </a:t>
            </a:r>
            <a:r>
              <a:rPr lang="en-US" dirty="0" smtClean="0"/>
              <a:t>app</a:t>
            </a:r>
          </a:p>
          <a:p>
            <a:pPr latinLnBrk="0"/>
            <a:r>
              <a:rPr lang="en-US" dirty="0" smtClean="0"/>
              <a:t>When </a:t>
            </a:r>
            <a:r>
              <a:rPr lang="en-US" dirty="0"/>
              <a:t>a data is </a:t>
            </a:r>
            <a:r>
              <a:rPr lang="en-US" dirty="0" smtClean="0"/>
              <a:t>exchanged,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requested</a:t>
            </a:r>
            <a:r>
              <a:rPr lang="en-US" dirty="0"/>
              <a:t> from the server to display in the web browser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Page Applications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45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dirty="0" smtClean="0"/>
              <a:t>Cons</a:t>
            </a:r>
          </a:p>
          <a:p>
            <a:pPr lvl="1" latinLnBrk="0"/>
            <a:r>
              <a:rPr lang="en-US" dirty="0" smtClean="0"/>
              <a:t>Comparatively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development</a:t>
            </a:r>
          </a:p>
          <a:p>
            <a:pPr lvl="1" latinLnBrk="0"/>
            <a:r>
              <a:rPr lang="en-US" dirty="0" smtClean="0"/>
              <a:t>Coupled </a:t>
            </a:r>
            <a:r>
              <a:rPr lang="en-US" dirty="0"/>
              <a:t>backend and frontend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 smtClean="0"/>
              <a:t>Pros</a:t>
            </a:r>
          </a:p>
          <a:p>
            <a:pPr lvl="1" latinLnBrk="0"/>
            <a:r>
              <a:rPr lang="en-US" dirty="0"/>
              <a:t>Performs well on the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engine</a:t>
            </a:r>
          </a:p>
          <a:p>
            <a:pPr lvl="1" latinLnBrk="0"/>
            <a:r>
              <a:rPr lang="en-US" dirty="0" smtClean="0"/>
              <a:t>Provides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r>
              <a:rPr lang="en-US" dirty="0"/>
              <a:t> of the web app to the </a:t>
            </a:r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Page Pros and Cons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062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62276" y="1429993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400" dirty="0" smtClean="0"/>
              <a:t>A next evolution from multi-page website</a:t>
            </a:r>
          </a:p>
          <a:p>
            <a:pPr latinLnBrk="0">
              <a:lnSpc>
                <a:spcPct val="100000"/>
              </a:lnSpc>
            </a:pPr>
            <a:r>
              <a:rPr lang="en-US" sz="3400" dirty="0" smtClean="0"/>
              <a:t>Web apps that load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file</a:t>
            </a:r>
          </a:p>
          <a:p>
            <a:pPr latinLnBrk="0">
              <a:lnSpc>
                <a:spcPct val="100000"/>
              </a:lnSpc>
            </a:pPr>
            <a:r>
              <a:rPr lang="en-US" sz="3400" dirty="0" smtClean="0"/>
              <a:t>SPAs use </a:t>
            </a:r>
            <a:r>
              <a:rPr lang="en-US" sz="3400" b="1" dirty="0">
                <a:solidFill>
                  <a:schemeClr val="bg1"/>
                </a:solidFill>
              </a:rPr>
              <a:t>AJAX</a:t>
            </a:r>
            <a:r>
              <a:rPr lang="en-US" sz="3400" dirty="0" smtClean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HTML5</a:t>
            </a:r>
            <a:r>
              <a:rPr lang="en-US" sz="3400" dirty="0" smtClean="0"/>
              <a:t> to create fluid and responsive Web apps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No</a:t>
            </a:r>
            <a:r>
              <a:rPr lang="en-US" sz="3400" dirty="0" smtClean="0"/>
              <a:t> constant </a:t>
            </a:r>
            <a:r>
              <a:rPr lang="en-US" sz="3400" b="1" dirty="0">
                <a:solidFill>
                  <a:schemeClr val="bg1"/>
                </a:solidFill>
              </a:rPr>
              <a:t>page</a:t>
            </a:r>
            <a:r>
              <a:rPr lang="en-US" sz="3400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reloads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</a:t>
            </a:r>
            <a:r>
              <a:rPr lang="en-US" dirty="0"/>
              <a:t>Applications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03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62276" y="1429993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Re-renders</a:t>
            </a:r>
            <a:r>
              <a:rPr lang="en-US" sz="3400" dirty="0" smtClean="0"/>
              <a:t> its content in response to navigation actions, </a:t>
            </a:r>
            <a:r>
              <a:rPr lang="en-US" sz="3400" b="1" dirty="0">
                <a:solidFill>
                  <a:schemeClr val="bg1"/>
                </a:solidFill>
              </a:rPr>
              <a:t>without</a:t>
            </a:r>
            <a:r>
              <a:rPr lang="en-US" sz="3400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reloading</a:t>
            </a:r>
            <a:r>
              <a:rPr lang="en-US" sz="3400" dirty="0" smtClean="0"/>
              <a:t> of the page</a:t>
            </a:r>
          </a:p>
          <a:p>
            <a:pPr latinLnBrk="0">
              <a:lnSpc>
                <a:spcPct val="100000"/>
              </a:lnSpc>
            </a:pPr>
            <a:r>
              <a:rPr lang="en-US" sz="3400" dirty="0"/>
              <a:t>Can use </a:t>
            </a: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 from </a:t>
            </a:r>
            <a:r>
              <a:rPr lang="en-US" sz="3400" b="1" dirty="0">
                <a:solidFill>
                  <a:schemeClr val="bg1"/>
                </a:solidFill>
              </a:rPr>
              <a:t>external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source</a:t>
            </a:r>
            <a:r>
              <a:rPr lang="en-US" sz="3400" dirty="0"/>
              <a:t> or track state internally</a:t>
            </a:r>
          </a:p>
          <a:p>
            <a:pPr lvl="1" latinLnBrk="0">
              <a:lnSpc>
                <a:spcPct val="100000"/>
              </a:lnSpc>
            </a:pPr>
            <a:r>
              <a:rPr lang="en-US" sz="3200" dirty="0"/>
              <a:t>Internal state SPAs are </a:t>
            </a:r>
            <a:r>
              <a:rPr lang="en-US" sz="3200" b="1" dirty="0">
                <a:solidFill>
                  <a:schemeClr val="bg1"/>
                </a:solidFill>
              </a:rPr>
              <a:t>limited</a:t>
            </a:r>
            <a:r>
              <a:rPr lang="en-US" sz="3200" dirty="0"/>
              <a:t> - only one "entry"</a:t>
            </a:r>
          </a:p>
          <a:p>
            <a:pPr lvl="1" latinLnBrk="0">
              <a:lnSpc>
                <a:spcPct val="100000"/>
              </a:lnSpc>
            </a:pPr>
            <a:r>
              <a:rPr lang="en-US" sz="3200" dirty="0" smtClean="0"/>
              <a:t>With location-based SPAs, the location is always updating</a:t>
            </a:r>
          </a:p>
          <a:p>
            <a:pPr lvl="1" latinLnBrk="0">
              <a:lnSpc>
                <a:spcPct val="100000"/>
              </a:lnSpc>
            </a:pPr>
            <a:r>
              <a:rPr lang="en-US" sz="3200" dirty="0" smtClean="0"/>
              <a:t>Location-based SPAs need a special object "Router"</a:t>
            </a:r>
          </a:p>
          <a:p>
            <a:pPr lvl="1" latinLnBrk="0">
              <a:lnSpc>
                <a:spcPct val="100000"/>
              </a:lnSpc>
            </a:pPr>
            <a:endParaRPr lang="en-US" sz="2800" dirty="0" smtClean="0"/>
          </a:p>
          <a:p>
            <a:pPr lvl="1" latinLnBrk="0"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</a:t>
            </a:r>
            <a:r>
              <a:rPr lang="en-US" dirty="0"/>
              <a:t>Applications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749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 smtClean="0"/>
              <a:t>Cons</a:t>
            </a:r>
          </a:p>
          <a:p>
            <a:pPr lvl="1" latinLnBrk="0"/>
            <a:r>
              <a:rPr lang="en-US" dirty="0"/>
              <a:t>P</a:t>
            </a:r>
            <a:r>
              <a:rPr lang="en-US" dirty="0" smtClean="0"/>
              <a:t>erform </a:t>
            </a:r>
            <a:r>
              <a:rPr lang="en-US" dirty="0"/>
              <a:t>poor on the search </a:t>
            </a:r>
            <a:r>
              <a:rPr lang="en-US" dirty="0" smtClean="0"/>
              <a:t>engine</a:t>
            </a:r>
          </a:p>
          <a:p>
            <a:pPr lvl="2" latinLnBrk="0"/>
            <a:r>
              <a:rPr lang="en-US" dirty="0" smtClean="0"/>
              <a:t>Server-side rendering helps</a:t>
            </a:r>
          </a:p>
          <a:p>
            <a:pPr lvl="1" latinLnBrk="0"/>
            <a:r>
              <a:rPr lang="en-US" dirty="0" smtClean="0"/>
              <a:t>Provide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sharing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</a:p>
          <a:p>
            <a:pPr lvl="1" latinLnBrk="0"/>
            <a:r>
              <a:rPr lang="en-US" dirty="0" smtClean="0"/>
              <a:t>Less secure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 smtClean="0"/>
              <a:t>Pros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Load all scripts </a:t>
            </a:r>
            <a:r>
              <a:rPr lang="en-US" sz="3200" b="1" dirty="0">
                <a:solidFill>
                  <a:schemeClr val="bg1"/>
                </a:solidFill>
              </a:rPr>
              <a:t>only once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Maintain state </a:t>
            </a:r>
            <a:r>
              <a:rPr lang="en-US" sz="3200" dirty="0"/>
              <a:t>across multiple pages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Browser </a:t>
            </a:r>
            <a:r>
              <a:rPr lang="en-US" sz="3200" b="1" dirty="0">
                <a:solidFill>
                  <a:schemeClr val="bg1"/>
                </a:solidFill>
              </a:rPr>
              <a:t>history </a:t>
            </a:r>
            <a:r>
              <a:rPr lang="en-US" sz="3200" dirty="0"/>
              <a:t>can be used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 smtClean="0"/>
              <a:t>Better </a:t>
            </a:r>
            <a:r>
              <a:rPr lang="en-US" b="1" dirty="0">
                <a:solidFill>
                  <a:schemeClr val="bg1"/>
                </a:solidFill>
              </a:rPr>
              <a:t>UX</a:t>
            </a:r>
          </a:p>
          <a:p>
            <a:pPr latinLnBrk="0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Pros and Cons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939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3754</TotalTime>
  <Words>1810</Words>
  <Application>Microsoft Office PowerPoint</Application>
  <PresentationFormat>Widescreen</PresentationFormat>
  <Paragraphs>359</Paragraphs>
  <Slides>41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Routing</vt:lpstr>
      <vt:lpstr>Table of Contents</vt:lpstr>
      <vt:lpstr>Have a Question?</vt:lpstr>
      <vt:lpstr>SPA vs Multi Page </vt:lpstr>
      <vt:lpstr>Multi Page Applications</vt:lpstr>
      <vt:lpstr>Multi Page Pros and Cons</vt:lpstr>
      <vt:lpstr>Single Page Applications</vt:lpstr>
      <vt:lpstr>Single Page Applications</vt:lpstr>
      <vt:lpstr>SPA Pros and Cons</vt:lpstr>
      <vt:lpstr>Multi Page Application Lifecycle</vt:lpstr>
      <vt:lpstr>SPA Lifecycle</vt:lpstr>
      <vt:lpstr>Navigation Types</vt:lpstr>
      <vt:lpstr>Query Parameters</vt:lpstr>
      <vt:lpstr>Location</vt:lpstr>
      <vt:lpstr>Navigation for Single Page Apps</vt:lpstr>
      <vt:lpstr>How Routers Work</vt:lpstr>
      <vt:lpstr>Hash-based Routing</vt:lpstr>
      <vt:lpstr>Push-Based Routing</vt:lpstr>
      <vt:lpstr>History API</vt:lpstr>
      <vt:lpstr>The PushState() Method</vt:lpstr>
      <vt:lpstr>The ReplaceState() Method</vt:lpstr>
      <vt:lpstr>The Popstate Event</vt:lpstr>
      <vt:lpstr>PowerPoint Presentation</vt:lpstr>
      <vt:lpstr>Sammy.js Overview</vt:lpstr>
      <vt:lpstr>Installation</vt:lpstr>
      <vt:lpstr>Application Initialization</vt:lpstr>
      <vt:lpstr>Creating Routes</vt:lpstr>
      <vt:lpstr>Route Aliases</vt:lpstr>
      <vt:lpstr>URL Parameters</vt:lpstr>
      <vt:lpstr>Hello Sammy</vt:lpstr>
      <vt:lpstr>Hello Sammy (2)</vt:lpstr>
      <vt:lpstr>Handling Forms</vt:lpstr>
      <vt:lpstr>Integrating Handlebars</vt:lpstr>
      <vt:lpstr>Using Handlebars</vt:lpstr>
      <vt:lpstr>Using Handlebars (2)</vt:lpstr>
      <vt:lpstr>Additional Features</vt:lpstr>
      <vt:lpstr>Live Demo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and Architecture</dc:title>
  <dc:subject>Software Development</dc:subject>
  <dc:creator>Software University</dc:creator>
  <cp:keywords>JS Applications;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User</cp:lastModifiedBy>
  <cp:revision>17</cp:revision>
  <dcterms:created xsi:type="dcterms:W3CDTF">2018-05-23T13:08:44Z</dcterms:created>
  <dcterms:modified xsi:type="dcterms:W3CDTF">2020-07-16T10:42:38Z</dcterms:modified>
  <cp:category>programming;computer programming;software development;web development</cp:category>
</cp:coreProperties>
</file>