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3"/>
  </p:notesMasterIdLst>
  <p:handoutMasterIdLst>
    <p:handoutMasterId r:id="rId5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313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14" r:id="rId50"/>
    <p:sldId id="311" r:id="rId51"/>
    <p:sldId id="312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4E678D8-821C-4F5E-B6B5-94E05CD9FB32}">
          <p14:sldIdLst>
            <p14:sldId id="256"/>
            <p14:sldId id="257"/>
            <p14:sldId id="258"/>
          </p14:sldIdLst>
        </p14:section>
        <p14:section name="Arrays" id="{EB370A18-5B9E-431A-88E0-18B4F098313C}">
          <p14:sldIdLst>
            <p14:sldId id="259"/>
            <p14:sldId id="260"/>
            <p14:sldId id="261"/>
            <p14:sldId id="262"/>
            <p14:sldId id="263"/>
            <p14:sldId id="265"/>
            <p14:sldId id="266"/>
            <p14:sldId id="267"/>
            <p14:sldId id="313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</p14:sldIdLst>
        </p14:section>
        <p14:section name="Matrices" id="{05F62889-7707-4C02-8B6F-D89837D09DBD}">
          <p14:sldIdLst>
            <p14:sldId id="297"/>
            <p14:sldId id="298"/>
            <p14:sldId id="299"/>
            <p14:sldId id="300"/>
            <p14:sldId id="301"/>
          </p14:sldIdLst>
        </p14:section>
        <p14:section name="Live Exercises" id="{DC35F8F7-830A-4556-B829-CC0FA245C40C}">
          <p14:sldIdLst>
            <p14:sldId id="302"/>
          </p14:sldIdLst>
        </p14:section>
        <p14:section name="Conclusion" id="{5D845BA7-7A70-4A5D-B6D6-C97DF5409A91}">
          <p14:sldIdLst>
            <p14:sldId id="303"/>
            <p14:sldId id="314"/>
            <p14:sldId id="311"/>
            <p14:sldId id="3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51" autoAdjust="0"/>
    <p:restoredTop sz="95214" autoAdjust="0"/>
  </p:normalViewPr>
  <p:slideViewPr>
    <p:cSldViewPr showGuides="1">
      <p:cViewPr varScale="1">
        <p:scale>
          <a:sx n="80" d="100"/>
          <a:sy n="80" d="100"/>
        </p:scale>
        <p:origin x="509" y="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microsoft.com/office/2015/10/relationships/revisionInfo" Target="revisionInfo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20.5.2020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59708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14468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29803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28794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://</a:t>
            </a:r>
            <a:r>
              <a:rPr lang="en-US" sz="1600" u="sng" noProof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softuni.bg</a:t>
            </a:r>
            <a:r>
              <a:rPr lang="en-US" sz="1600" noProof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courses/js-essential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E4B3F5C-A2B4-4230-A24F-8AEF2F7B4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259383"/>
            <a:ext cx="10965303" cy="678058"/>
          </a:xfrm>
        </p:spPr>
        <p:txBody>
          <a:bodyPr>
            <a:normAutofit/>
          </a:bodyPr>
          <a:lstStyle/>
          <a:p>
            <a:r>
              <a:rPr lang="en-US" dirty="0"/>
              <a:t>Definitions and Manipulations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8AB95F-7DCD-473A-BBE6-364463D75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and </a:t>
            </a:r>
            <a:r>
              <a:rPr lang="en-US" dirty="0" smtClean="0"/>
              <a:t>Nested Arrays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7A0A-8D46-4D96-8F13-DAA095A77DB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93EBD36-DCA8-4BB3-8F22-7E15C177CEA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https://softuni.bg</a:t>
            </a:r>
            <a:endParaRPr lang="bg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DE73B6-1B34-418E-B827-202C6A56187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201A8E4-AD7D-4700-8928-D451D218877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  <a:endParaRPr lang="bg-BG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DE947F5-6E98-4FF9-AB9B-B75D235AD610}"/>
              </a:ext>
            </a:extLst>
          </p:cNvPr>
          <p:cNvGrpSpPr/>
          <p:nvPr/>
        </p:nvGrpSpPr>
        <p:grpSpPr>
          <a:xfrm>
            <a:off x="484939" y="3280953"/>
            <a:ext cx="4336872" cy="1195687"/>
            <a:chOff x="1062445" y="1992789"/>
            <a:chExt cx="4336872" cy="119568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FFCABE7-02B5-4214-BF54-50CF8FC3B940}"/>
                </a:ext>
              </a:extLst>
            </p:cNvPr>
            <p:cNvSpPr/>
            <p:nvPr/>
          </p:nvSpPr>
          <p:spPr bwMode="auto">
            <a:xfrm>
              <a:off x="1062445" y="1992789"/>
              <a:ext cx="722812" cy="678058"/>
            </a:xfrm>
            <a:prstGeom prst="rect">
              <a:avLst/>
            </a:prstGeom>
            <a:solidFill>
              <a:srgbClr val="FF0000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5F4B1E6-2DD3-43A2-8CD6-A80EDBE79F3D}"/>
                </a:ext>
              </a:extLst>
            </p:cNvPr>
            <p:cNvSpPr/>
            <p:nvPr/>
          </p:nvSpPr>
          <p:spPr bwMode="auto">
            <a:xfrm>
              <a:off x="1785257" y="1992789"/>
              <a:ext cx="722812" cy="67805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19AE53-45A6-445F-9BF7-DB89D0F81491}"/>
                </a:ext>
              </a:extLst>
            </p:cNvPr>
            <p:cNvSpPr/>
            <p:nvPr/>
          </p:nvSpPr>
          <p:spPr bwMode="auto">
            <a:xfrm>
              <a:off x="2508069" y="1992789"/>
              <a:ext cx="722812" cy="678058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77D7AFA-3FA4-4D1F-ADDA-5F6B5BC05576}"/>
                </a:ext>
              </a:extLst>
            </p:cNvPr>
            <p:cNvSpPr/>
            <p:nvPr/>
          </p:nvSpPr>
          <p:spPr bwMode="auto">
            <a:xfrm>
              <a:off x="3230881" y="1992789"/>
              <a:ext cx="722812" cy="678058"/>
            </a:xfrm>
            <a:prstGeom prst="rect">
              <a:avLst/>
            </a:prstGeom>
            <a:solidFill>
              <a:srgbClr val="FFC000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BB9635E-9E38-4E18-87D5-0BA34BBAE004}"/>
                </a:ext>
              </a:extLst>
            </p:cNvPr>
            <p:cNvSpPr/>
            <p:nvPr/>
          </p:nvSpPr>
          <p:spPr bwMode="auto">
            <a:xfrm>
              <a:off x="3953693" y="1992789"/>
              <a:ext cx="722812" cy="678058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B50F8B-B0BA-4680-AF6D-24D40B82C9DD}"/>
                </a:ext>
              </a:extLst>
            </p:cNvPr>
            <p:cNvSpPr/>
            <p:nvPr/>
          </p:nvSpPr>
          <p:spPr bwMode="auto">
            <a:xfrm>
              <a:off x="4676505" y="1992789"/>
              <a:ext cx="722812" cy="67805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9" name="Arrow: U-Turn 8">
              <a:extLst>
                <a:ext uri="{FF2B5EF4-FFF2-40B4-BE49-F238E27FC236}">
                  <a16:creationId xmlns:a16="http://schemas.microsoft.com/office/drawing/2014/main" id="{C90B317F-28AA-4389-9903-0595CB5E763A}"/>
                </a:ext>
              </a:extLst>
            </p:cNvPr>
            <p:cNvSpPr/>
            <p:nvPr/>
          </p:nvSpPr>
          <p:spPr bwMode="auto">
            <a:xfrm rot="10800000" flipH="1">
              <a:off x="1350731" y="2726195"/>
              <a:ext cx="596536" cy="462280"/>
            </a:xfrm>
            <a:prstGeom prst="utur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Arrow: U-Turn 19">
              <a:extLst>
                <a:ext uri="{FF2B5EF4-FFF2-40B4-BE49-F238E27FC236}">
                  <a16:creationId xmlns:a16="http://schemas.microsoft.com/office/drawing/2014/main" id="{8C3677A2-378D-406D-A4AF-E250352A9D10}"/>
                </a:ext>
              </a:extLst>
            </p:cNvPr>
            <p:cNvSpPr/>
            <p:nvPr/>
          </p:nvSpPr>
          <p:spPr bwMode="auto">
            <a:xfrm rot="10800000" flipH="1">
              <a:off x="2177143" y="2726196"/>
              <a:ext cx="596537" cy="462280"/>
            </a:xfrm>
            <a:prstGeom prst="utur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Arrow: U-Turn 20">
              <a:extLst>
                <a:ext uri="{FF2B5EF4-FFF2-40B4-BE49-F238E27FC236}">
                  <a16:creationId xmlns:a16="http://schemas.microsoft.com/office/drawing/2014/main" id="{00EC21C3-5BC2-4C08-A842-00F6BDBE8CB2}"/>
                </a:ext>
              </a:extLst>
            </p:cNvPr>
            <p:cNvSpPr/>
            <p:nvPr/>
          </p:nvSpPr>
          <p:spPr bwMode="auto">
            <a:xfrm rot="10800000" flipH="1">
              <a:off x="3829966" y="2726195"/>
              <a:ext cx="596539" cy="462280"/>
            </a:xfrm>
            <a:prstGeom prst="utur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Arrow: U-Turn 21">
              <a:extLst>
                <a:ext uri="{FF2B5EF4-FFF2-40B4-BE49-F238E27FC236}">
                  <a16:creationId xmlns:a16="http://schemas.microsoft.com/office/drawing/2014/main" id="{75F99F45-EFF1-4C88-89D3-0827BB7AC533}"/>
                </a:ext>
              </a:extLst>
            </p:cNvPr>
            <p:cNvSpPr/>
            <p:nvPr/>
          </p:nvSpPr>
          <p:spPr bwMode="auto">
            <a:xfrm rot="10800000" flipH="1">
              <a:off x="3003556" y="2726196"/>
              <a:ext cx="596538" cy="462280"/>
            </a:xfrm>
            <a:prstGeom prst="utur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Arrow: U-Turn 23">
              <a:extLst>
                <a:ext uri="{FF2B5EF4-FFF2-40B4-BE49-F238E27FC236}">
                  <a16:creationId xmlns:a16="http://schemas.microsoft.com/office/drawing/2014/main" id="{6D1607E3-3A24-433F-94D9-ACA9C906FADC}"/>
                </a:ext>
              </a:extLst>
            </p:cNvPr>
            <p:cNvSpPr/>
            <p:nvPr/>
          </p:nvSpPr>
          <p:spPr bwMode="auto">
            <a:xfrm rot="10800000" flipH="1">
              <a:off x="4656377" y="2726196"/>
              <a:ext cx="596539" cy="462280"/>
            </a:xfrm>
            <a:prstGeom prst="utur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3F1E4BB-7585-4D97-9414-914D449741C4}"/>
                </a:ext>
              </a:extLst>
            </p:cNvPr>
            <p:cNvSpPr/>
            <p:nvPr/>
          </p:nvSpPr>
          <p:spPr>
            <a:xfrm>
              <a:off x="1183924" y="2052715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0C032EA-60BC-4BEC-985C-6B3ACA29E50D}"/>
                </a:ext>
              </a:extLst>
            </p:cNvPr>
            <p:cNvSpPr/>
            <p:nvPr/>
          </p:nvSpPr>
          <p:spPr>
            <a:xfrm>
              <a:off x="1906736" y="2052714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solidFill>
                    <a:schemeClr val="bg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3200" b="0" cap="none" spc="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F29DCAF-44F7-4F98-9115-AA94AE05DAD1}"/>
                </a:ext>
              </a:extLst>
            </p:cNvPr>
            <p:cNvSpPr/>
            <p:nvPr/>
          </p:nvSpPr>
          <p:spPr>
            <a:xfrm>
              <a:off x="2644525" y="2039430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F9BEDB8-FC87-48ED-B398-6E78BB0BE462}"/>
                </a:ext>
              </a:extLst>
            </p:cNvPr>
            <p:cNvSpPr/>
            <p:nvPr/>
          </p:nvSpPr>
          <p:spPr>
            <a:xfrm>
              <a:off x="3367337" y="2052714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E2D117C-C50A-4ACB-81D2-A70939FEC34C}"/>
                </a:ext>
              </a:extLst>
            </p:cNvPr>
            <p:cNvSpPr/>
            <p:nvPr/>
          </p:nvSpPr>
          <p:spPr>
            <a:xfrm>
              <a:off x="4087316" y="2052713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FCCBB88-C854-4BE6-BB84-14889D7D6C94}"/>
                </a:ext>
              </a:extLst>
            </p:cNvPr>
            <p:cNvSpPr/>
            <p:nvPr/>
          </p:nvSpPr>
          <p:spPr>
            <a:xfrm>
              <a:off x="4803112" y="2059313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  <a:endPara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624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Elements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Array elements are accessed using their </a:t>
            </a:r>
            <a:r>
              <a:rPr lang="en-US" sz="3400" b="1" dirty="0">
                <a:solidFill>
                  <a:schemeClr val="bg1"/>
                </a:solidFill>
              </a:rPr>
              <a:t>index number</a:t>
            </a:r>
            <a:endParaRPr lang="en-US" sz="3400" dirty="0"/>
          </a:p>
          <a:p>
            <a:endParaRPr lang="en-US" sz="3400" dirty="0"/>
          </a:p>
          <a:p>
            <a:pPr marL="0" indent="0">
              <a:buNone/>
            </a:pPr>
            <a:endParaRPr lang="en-US" sz="3400" dirty="0"/>
          </a:p>
          <a:p>
            <a:r>
              <a:rPr lang="en-US" sz="3400" dirty="0"/>
              <a:t>Accessing indexes that do not exist in the array returns  </a:t>
            </a:r>
            <a:r>
              <a:rPr lang="en-US" sz="3400" b="1" dirty="0">
                <a:solidFill>
                  <a:schemeClr val="bg1"/>
                </a:solidFill>
              </a:rPr>
              <a:t>undefined</a:t>
            </a:r>
            <a:endParaRPr lang="en-US" sz="3400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196619" y="1719000"/>
            <a:ext cx="7745466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cars = ['BMW', 'Audi', 'Opel'];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firstCar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>
                <a:solidFill>
                  <a:schemeClr val="bg1"/>
                </a:solidFill>
                <a:effectLst/>
              </a:rPr>
              <a:t>cars[0]</a:t>
            </a:r>
            <a:r>
              <a:rPr lang="en-US" sz="2400" dirty="0">
                <a:solidFill>
                  <a:schemeClr val="tx1"/>
                </a:solidFill>
                <a:effectLst/>
              </a:rPr>
              <a:t>; 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BMW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lastCar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>
                <a:solidFill>
                  <a:schemeClr val="bg1"/>
                </a:solidFill>
                <a:effectLst/>
              </a:rPr>
              <a:t>cars[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arr.length</a:t>
            </a:r>
            <a:r>
              <a:rPr lang="en-US" sz="2400" dirty="0">
                <a:solidFill>
                  <a:schemeClr val="bg1"/>
                </a:solidFill>
                <a:effectLst/>
              </a:rPr>
              <a:t> - 1]</a:t>
            </a:r>
            <a:r>
              <a:rPr lang="en-US" sz="2400" dirty="0">
                <a:solidFill>
                  <a:schemeClr val="tx1"/>
                </a:solidFill>
                <a:effectLst/>
              </a:rPr>
              <a:t>;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Opel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10011" y="4464000"/>
            <a:ext cx="6360449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>
                <a:solidFill>
                  <a:schemeClr val="bg1"/>
                </a:solidFill>
                <a:effectLst/>
              </a:rPr>
              <a:t>cars[3]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undefined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>
                <a:solidFill>
                  <a:schemeClr val="bg1"/>
                </a:solidFill>
                <a:effectLst/>
              </a:rPr>
              <a:t>cars[-1]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undefined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204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Elements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Array elements are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properties</a:t>
            </a:r>
            <a:endParaRPr lang="en-US" dirty="0" smtClean="0"/>
          </a:p>
          <a:p>
            <a:r>
              <a:rPr lang="en-US" dirty="0" smtClean="0"/>
              <a:t>Trying </a:t>
            </a:r>
            <a:r>
              <a:rPr lang="en-US" dirty="0"/>
              <a:t>to </a:t>
            </a:r>
            <a:r>
              <a:rPr lang="en-US" dirty="0" smtClean="0"/>
              <a:t>access </a:t>
            </a:r>
            <a:r>
              <a:rPr lang="en-US" dirty="0"/>
              <a:t>an element of an array as follows </a:t>
            </a:r>
            <a:r>
              <a:rPr lang="en-US" dirty="0" smtClean="0"/>
              <a:t>throws </a:t>
            </a:r>
            <a:r>
              <a:rPr lang="en-US" dirty="0"/>
              <a:t>a </a:t>
            </a:r>
            <a:r>
              <a:rPr lang="en-US" b="1" dirty="0" smtClean="0">
                <a:solidFill>
                  <a:schemeClr val="bg1"/>
                </a:solidFill>
              </a:rPr>
              <a:t>syntax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error</a:t>
            </a:r>
            <a:r>
              <a:rPr lang="en-US" dirty="0"/>
              <a:t> because the property name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valid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226000" y="3609000"/>
            <a:ext cx="8610626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smtClean="0">
                <a:solidFill>
                  <a:schemeClr val="tx1"/>
                </a:solidFill>
                <a:effectLst/>
              </a:rPr>
              <a:t>let</a:t>
            </a:r>
            <a:r>
              <a:rPr lang="en-US" sz="2400" dirty="0">
                <a:solidFill>
                  <a:schemeClr val="tx1"/>
                </a:solidFill>
                <a:effectLst/>
              </a:rPr>
              <a:t> years = [1950, 1960, 1970, 1980, 1990, 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2000];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>
                <a:solidFill>
                  <a:schemeClr val="bg1"/>
                </a:solidFill>
                <a:effectLst/>
              </a:rPr>
              <a:t>years.0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a syntax error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>
                <a:solidFill>
                  <a:schemeClr val="bg1"/>
                </a:solidFill>
                <a:effectLst/>
              </a:rPr>
              <a:t>years[0]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works properly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9316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Expression </a:t>
            </a:r>
            <a:r>
              <a:rPr lang="en-US" dirty="0"/>
              <a:t>that </a:t>
            </a:r>
            <a:r>
              <a:rPr lang="en-US" b="1" dirty="0" smtClean="0">
                <a:solidFill>
                  <a:schemeClr val="bg1"/>
                </a:solidFill>
              </a:rPr>
              <a:t>unpack </a:t>
            </a:r>
            <a:r>
              <a:rPr lang="en-US" b="1" dirty="0">
                <a:solidFill>
                  <a:schemeClr val="bg1"/>
                </a:solidFill>
              </a:rPr>
              <a:t>values </a:t>
            </a:r>
            <a:r>
              <a:rPr lang="en-US" dirty="0"/>
              <a:t>from </a:t>
            </a:r>
            <a:r>
              <a:rPr lang="en-US" b="1" dirty="0" smtClean="0">
                <a:solidFill>
                  <a:schemeClr val="bg1"/>
                </a:solidFill>
              </a:rPr>
              <a:t>arrays</a:t>
            </a:r>
            <a:r>
              <a:rPr lang="en-US" dirty="0" smtClean="0"/>
              <a:t> or </a:t>
            </a:r>
            <a:r>
              <a:rPr lang="en-US" b="1" dirty="0" smtClean="0">
                <a:solidFill>
                  <a:schemeClr val="bg1"/>
                </a:solidFill>
              </a:rPr>
              <a:t>objects</a:t>
            </a:r>
            <a:r>
              <a:rPr lang="en-US" dirty="0"/>
              <a:t>, into distinct </a:t>
            </a:r>
            <a:r>
              <a:rPr lang="en-US" b="1" dirty="0" smtClean="0">
                <a:solidFill>
                  <a:schemeClr val="bg1"/>
                </a:solidFill>
              </a:rPr>
              <a:t>variables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Destructuring</a:t>
            </a:r>
            <a:r>
              <a:rPr lang="en-US" dirty="0"/>
              <a:t> </a:t>
            </a:r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451000" y="2439000"/>
            <a:ext cx="8610626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smtClean="0">
                <a:solidFill>
                  <a:schemeClr val="tx1"/>
                </a:solidFill>
                <a:effectLst/>
              </a:rPr>
              <a:t>let numbers = [10, 20, 30, 40, 50];</a:t>
            </a:r>
          </a:p>
          <a:p>
            <a:r>
              <a:rPr lang="en-US" sz="2400" dirty="0" smtClean="0">
                <a:solidFill>
                  <a:schemeClr val="tx1"/>
                </a:solidFill>
                <a:effectLst/>
              </a:rPr>
              <a:t>let [a, b, </a:t>
            </a:r>
            <a:r>
              <a:rPr lang="en-US" sz="2400" dirty="0" smtClean="0">
                <a:solidFill>
                  <a:schemeClr val="bg1"/>
                </a:solidFill>
                <a:effectLst/>
              </a:rPr>
              <a:t>...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rest] = numbers;</a:t>
            </a:r>
          </a:p>
          <a:p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 smtClean="0">
                <a:solidFill>
                  <a:schemeClr val="tx1"/>
                </a:solidFill>
                <a:effectLst/>
              </a:rPr>
              <a:t>console.log(a) </a:t>
            </a:r>
            <a:r>
              <a:rPr lang="en-US" sz="2400" i="1" dirty="0" smtClean="0">
                <a:solidFill>
                  <a:schemeClr val="accent2"/>
                </a:solidFill>
                <a:effectLst/>
              </a:rPr>
              <a:t>// 10</a:t>
            </a:r>
          </a:p>
          <a:p>
            <a:r>
              <a:rPr lang="en-US" sz="2400" dirty="0" smtClean="0">
                <a:solidFill>
                  <a:schemeClr val="tx1"/>
                </a:solidFill>
                <a:effectLst/>
              </a:rPr>
              <a:t>console.log(b) </a:t>
            </a:r>
            <a:r>
              <a:rPr lang="en-US" sz="2400" i="1" dirty="0" smtClean="0">
                <a:solidFill>
                  <a:schemeClr val="accent2"/>
                </a:solidFill>
                <a:effectLst/>
              </a:rPr>
              <a:t>// 20</a:t>
            </a:r>
            <a:endParaRPr lang="en-US" sz="2400" i="1" dirty="0">
              <a:solidFill>
                <a:schemeClr val="accent2"/>
              </a:solidFill>
              <a:effectLst/>
            </a:endParaRPr>
          </a:p>
          <a:p>
            <a:r>
              <a:rPr lang="en-US" sz="2400" dirty="0" smtClean="0">
                <a:solidFill>
                  <a:schemeClr val="tx1"/>
                </a:solidFill>
                <a:effectLst/>
              </a:rPr>
              <a:t>console.log(rest) </a:t>
            </a:r>
            <a:r>
              <a:rPr lang="en-US" sz="2400" i="1" dirty="0" smtClean="0">
                <a:solidFill>
                  <a:schemeClr val="accent2"/>
                </a:solidFill>
                <a:effectLst/>
              </a:rPr>
              <a:t>// [30, 40, 50] </a:t>
            </a:r>
            <a:endParaRPr lang="en-US" sz="2400" i="1" dirty="0">
              <a:solidFill>
                <a:schemeClr val="accent2"/>
              </a:solidFill>
              <a:effectLst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5961000" y="3294000"/>
            <a:ext cx="3645000" cy="450000"/>
          </a:xfrm>
          <a:prstGeom prst="wedgeRoundRectCallout">
            <a:avLst>
              <a:gd name="adj1" fmla="val -74403"/>
              <a:gd name="adj2" fmla="val -623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Spread operator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5166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837" y="1154723"/>
            <a:ext cx="2936326" cy="293632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Modify the Array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Mutator Methods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2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Removes the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from an array and returns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that element</a:t>
            </a:r>
          </a:p>
          <a:p>
            <a:r>
              <a:rPr lang="en-US" dirty="0" smtClean="0"/>
              <a:t>This method </a:t>
            </a:r>
            <a:r>
              <a:rPr lang="en-US" b="1" dirty="0" smtClean="0">
                <a:solidFill>
                  <a:schemeClr val="bg1"/>
                </a:solidFill>
              </a:rPr>
              <a:t>changes</a:t>
            </a:r>
            <a:r>
              <a:rPr lang="en-US" dirty="0" smtClean="0"/>
              <a:t> the </a:t>
            </a:r>
            <a:r>
              <a:rPr lang="en-US" b="1" dirty="0" smtClean="0">
                <a:solidFill>
                  <a:schemeClr val="bg1"/>
                </a:solidFill>
              </a:rPr>
              <a:t>length</a:t>
            </a:r>
            <a:r>
              <a:rPr lang="en-US" dirty="0" smtClean="0"/>
              <a:t> of the array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49366" y="3314523"/>
            <a:ext cx="8991634" cy="25288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[10, 20, 30, 40, 50, 60, 70];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7</a:t>
            </a:r>
            <a:endParaRPr lang="en-US" sz="2400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nums.pop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 </a:t>
            </a:r>
            <a:r>
              <a:rPr lang="en-US" sz="24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70</a:t>
            </a:r>
            <a:endParaRPr lang="en-US" sz="2400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6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    </a:t>
            </a:r>
            <a:r>
              <a:rPr lang="en-US" sz="24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 10, 20, 30, 40, 50, 60 ]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338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push()</a:t>
            </a:r>
            <a:r>
              <a:rPr lang="en-US" dirty="0"/>
              <a:t> method </a:t>
            </a:r>
            <a:r>
              <a:rPr lang="en-US" b="1" dirty="0">
                <a:solidFill>
                  <a:schemeClr val="bg1"/>
                </a:solidFill>
              </a:rPr>
              <a:t>adds one or more</a:t>
            </a:r>
            <a:r>
              <a:rPr lang="en-US" dirty="0"/>
              <a:t> elements to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b="1" dirty="0">
                <a:solidFill>
                  <a:schemeClr val="bg1"/>
                </a:solidFill>
              </a:rPr>
              <a:t>end</a:t>
            </a:r>
            <a:r>
              <a:rPr lang="en-US" dirty="0"/>
              <a:t> of </a:t>
            </a:r>
            <a:r>
              <a:rPr lang="en-US" dirty="0" smtClean="0"/>
              <a:t>an </a:t>
            </a:r>
            <a:r>
              <a:rPr lang="en-US" dirty="0"/>
              <a:t>array and </a:t>
            </a: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the new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array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13237" y="3249000"/>
            <a:ext cx="9642763" cy="20415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[10, 20, 30, 40, 50, 60, 70];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4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7</a:t>
            </a:r>
            <a:endParaRPr lang="en-US" sz="2400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nums.push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(80)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8 (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[ 10, 20, 30, 40, 50, 60, 70, 80 ]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577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shift()</a:t>
            </a:r>
            <a:r>
              <a:rPr lang="en-US" dirty="0"/>
              <a:t> method </a:t>
            </a:r>
            <a:r>
              <a:rPr lang="en-US" b="1" dirty="0">
                <a:solidFill>
                  <a:schemeClr val="bg1"/>
                </a:solidFill>
              </a:rPr>
              <a:t>removes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</a:t>
            </a:r>
            <a:r>
              <a:rPr lang="en-US" dirty="0" smtClean="0"/>
              <a:t>from </a:t>
            </a:r>
            <a:r>
              <a:rPr lang="en-US" dirty="0"/>
              <a:t>an array and </a:t>
            </a: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that </a:t>
            </a:r>
            <a:r>
              <a:rPr lang="en-US" b="1" dirty="0">
                <a:solidFill>
                  <a:schemeClr val="bg1"/>
                </a:solidFill>
              </a:rPr>
              <a:t>removed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element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method </a:t>
            </a:r>
            <a:r>
              <a:rPr lang="en-US" b="1" dirty="0">
                <a:solidFill>
                  <a:schemeClr val="bg1"/>
                </a:solidFill>
              </a:rPr>
              <a:t>changes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the </a:t>
            </a:r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81000" y="3339000"/>
            <a:ext cx="9106587" cy="20415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[10, 20, 30, 40, 50, 60, 70];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7</a:t>
            </a:r>
            <a:endParaRPr lang="en-US" sz="2400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nums.shift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10 (removed element)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 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[ 20, 30, 40, 50, 60, 70, 80 ]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039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Unshift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unshift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US" dirty="0" smtClean="0"/>
              <a:t>method </a:t>
            </a:r>
            <a:r>
              <a:rPr lang="en-US" b="1" dirty="0">
                <a:solidFill>
                  <a:schemeClr val="bg1"/>
                </a:solidFill>
              </a:rPr>
              <a:t>adds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one or more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elements </a:t>
            </a:r>
            <a:r>
              <a:rPr lang="en-US" dirty="0"/>
              <a:t>to </a:t>
            </a:r>
            <a:r>
              <a:rPr lang="en-US" dirty="0" smtClean="0"/>
              <a:t>the </a:t>
            </a:r>
            <a:r>
              <a:rPr lang="en-US" b="1" dirty="0">
                <a:solidFill>
                  <a:schemeClr val="bg1"/>
                </a:solidFill>
              </a:rPr>
              <a:t>beginning</a:t>
            </a:r>
            <a:r>
              <a:rPr lang="en-US" dirty="0" smtClean="0"/>
              <a:t> </a:t>
            </a:r>
            <a:r>
              <a:rPr lang="en-US" dirty="0"/>
              <a:t>of an array and </a:t>
            </a: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new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the array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81000" y="3069000"/>
            <a:ext cx="9180000" cy="25288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[40, 50, 60];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24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3</a:t>
            </a:r>
            <a:endParaRPr lang="en-US" sz="2400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nums.unshift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(30)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4 (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nums.unshift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(10,20)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6 (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nums.lenghth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</a:t>
            </a:r>
            <a:r>
              <a:rPr lang="en-US" sz="24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30, 40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, 50, </a:t>
            </a:r>
            <a:r>
              <a:rPr lang="en-US" sz="24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 ]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83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Splice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Changes </a:t>
            </a:r>
            <a:r>
              <a:rPr lang="en-US" sz="3000" dirty="0"/>
              <a:t>the contents of an array by </a:t>
            </a:r>
            <a:r>
              <a:rPr lang="en-US" sz="3000" b="1" dirty="0">
                <a:solidFill>
                  <a:schemeClr val="bg1"/>
                </a:solidFill>
              </a:rPr>
              <a:t>removing</a:t>
            </a:r>
            <a:r>
              <a:rPr lang="en-US" sz="3000" dirty="0"/>
              <a:t> or </a:t>
            </a:r>
            <a:r>
              <a:rPr lang="en-US" sz="3000" b="1" dirty="0">
                <a:solidFill>
                  <a:schemeClr val="bg1"/>
                </a:solidFill>
              </a:rPr>
              <a:t>replacing</a:t>
            </a:r>
            <a:r>
              <a:rPr lang="en-US" sz="3000" dirty="0" smtClean="0"/>
              <a:t> </a:t>
            </a:r>
            <a:br>
              <a:rPr lang="en-US" sz="3000" dirty="0" smtClean="0"/>
            </a:br>
            <a:r>
              <a:rPr lang="en-US" sz="3000" dirty="0" smtClean="0"/>
              <a:t>existing </a:t>
            </a:r>
            <a:r>
              <a:rPr lang="en-US" sz="3000" b="1" dirty="0">
                <a:solidFill>
                  <a:schemeClr val="bg1"/>
                </a:solidFill>
              </a:rPr>
              <a:t>elements</a:t>
            </a:r>
            <a:r>
              <a:rPr lang="en-US" sz="3000" dirty="0"/>
              <a:t> and/or </a:t>
            </a:r>
            <a:r>
              <a:rPr lang="en-US" sz="3000" b="1" dirty="0">
                <a:solidFill>
                  <a:schemeClr val="bg1"/>
                </a:solidFill>
              </a:rPr>
              <a:t>adding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new</a:t>
            </a:r>
            <a:r>
              <a:rPr lang="en-US" sz="3000" dirty="0"/>
              <a:t> </a:t>
            </a:r>
            <a:r>
              <a:rPr lang="en-US" sz="3000" dirty="0" smtClean="0"/>
              <a:t>elements</a:t>
            </a:r>
            <a:endParaRPr lang="en-US" sz="3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99094" y="2370724"/>
            <a:ext cx="10011000" cy="39908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[1, 3, 4, 5, 6];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nums.splice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(1, 0, 2)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24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inserts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 at index 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[ 1, 2, 3, 4, 5, 6 </a:t>
            </a:r>
            <a:r>
              <a:rPr lang="en-US" sz="24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nums.splice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(4,1,19);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replaces 1 element at index 4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[ 1, 2, 3, 4, 19, 6 </a:t>
            </a:r>
            <a:r>
              <a:rPr lang="en-US" sz="24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sz="24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el = 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nums.splice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(2,1</a:t>
            </a:r>
            <a:r>
              <a:rPr lang="en-US" sz="240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removes 1 element at index 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[ 1, 2, 4, 19, 6 ]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console.log(el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[ 3 ]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411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Fill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Fills all the elements of an array from a </a:t>
            </a:r>
            <a:r>
              <a:rPr lang="en-US" b="1" dirty="0">
                <a:solidFill>
                  <a:schemeClr val="bg1"/>
                </a:solidFill>
              </a:rPr>
              <a:t>start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index</a:t>
            </a:r>
            <a:r>
              <a:rPr lang="en-US" dirty="0"/>
              <a:t> to an </a:t>
            </a:r>
            <a:r>
              <a:rPr lang="en-US" b="1" dirty="0" smtClean="0">
                <a:solidFill>
                  <a:schemeClr val="bg1"/>
                </a:solidFill>
              </a:rPr>
              <a:t>end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index</a:t>
            </a:r>
            <a:r>
              <a:rPr lang="en-US" dirty="0" smtClean="0"/>
              <a:t> </a:t>
            </a:r>
            <a:r>
              <a:rPr lang="en-US" dirty="0"/>
              <a:t>with a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81000" y="2386332"/>
            <a:ext cx="8670163" cy="30162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arr = [1, 2, 3, 4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fill with 0 from position 2 until position 4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arr.fill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(0, 2,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4)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[1, 2, 0, 0]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fill with 5 from position 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arr.fill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(5,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1)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[1, 5, 5, 5]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arr.fill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(6)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[6, 6, 6, 6]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214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81000" y="1290025"/>
            <a:ext cx="9048750" cy="5207000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Arrays</a:t>
            </a:r>
          </a:p>
          <a:p>
            <a:pPr lvl="1"/>
            <a:r>
              <a:rPr lang="en-US" sz="3200" dirty="0"/>
              <a:t>Definition</a:t>
            </a:r>
          </a:p>
          <a:p>
            <a:pPr lvl="1"/>
            <a:r>
              <a:rPr lang="en-US" sz="3200" dirty="0"/>
              <a:t>Accessing elements</a:t>
            </a:r>
          </a:p>
          <a:p>
            <a:pPr lvl="1"/>
            <a:r>
              <a:rPr lang="en-US" sz="3200" dirty="0"/>
              <a:t>Properties and Methods</a:t>
            </a:r>
          </a:p>
          <a:p>
            <a:pPr>
              <a:buClr>
                <a:schemeClr val="tx1"/>
              </a:buClr>
            </a:pPr>
            <a:r>
              <a:rPr lang="en-US" sz="3200" b="1" dirty="0" smtClean="0">
                <a:solidFill>
                  <a:schemeClr val="bg1"/>
                </a:solidFill>
              </a:rPr>
              <a:t>Nested Arrays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en-US" sz="3200" dirty="0"/>
              <a:t>Definition</a:t>
            </a:r>
          </a:p>
          <a:p>
            <a:pPr lvl="1"/>
            <a:r>
              <a:rPr lang="en-US" sz="3200" dirty="0"/>
              <a:t>Loop through </a:t>
            </a:r>
            <a:r>
              <a:rPr lang="en-US" sz="3200" dirty="0" smtClean="0"/>
              <a:t>nested arrays</a:t>
            </a:r>
            <a:endParaRPr lang="en-US" sz="3200" dirty="0"/>
          </a:p>
          <a:p>
            <a:pPr lvl="1"/>
            <a:r>
              <a:rPr lang="en-US" sz="3200" dirty="0"/>
              <a:t>Manipulate data</a:t>
            </a:r>
          </a:p>
          <a:p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8128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Reverses the array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array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becomes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/>
              <a:t>, </a:t>
            </a:r>
            <a:r>
              <a:rPr lang="en-US" dirty="0" smtClean="0"/>
              <a:t>and </a:t>
            </a:r>
            <a:r>
              <a:rPr lang="en-US" dirty="0"/>
              <a:t>the last array element becomes the first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86000" y="3117301"/>
            <a:ext cx="6200987" cy="15542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arr = [1, 2, 3, 4];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arr.reverse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 4, 3, 2, 1 ]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786987" y="3249421"/>
            <a:ext cx="2882677" cy="3119781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029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880854" y="1096698"/>
            <a:ext cx="10321675" cy="5546589"/>
          </a:xfrm>
        </p:spPr>
        <p:txBody>
          <a:bodyPr/>
          <a:lstStyle/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sz="3400" dirty="0"/>
              <a:t> method </a:t>
            </a:r>
            <a:r>
              <a:rPr lang="en-US" sz="3400" b="1" dirty="0">
                <a:solidFill>
                  <a:schemeClr val="bg1"/>
                </a:solidFill>
              </a:rPr>
              <a:t>sorts</a:t>
            </a:r>
            <a:r>
              <a:rPr lang="en-US" sz="3400" dirty="0"/>
              <a:t> the elements of an array in 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place and </a:t>
            </a:r>
            <a:r>
              <a:rPr lang="en-US" sz="3400" dirty="0"/>
              <a:t>returns the sorted </a:t>
            </a:r>
            <a:r>
              <a:rPr lang="en-US" sz="3400" dirty="0" smtClean="0"/>
              <a:t>array</a:t>
            </a:r>
          </a:p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default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sort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order</a:t>
            </a:r>
            <a:r>
              <a:rPr lang="en-US" sz="3400" dirty="0"/>
              <a:t> is built upon </a:t>
            </a:r>
            <a:r>
              <a:rPr lang="en-US" sz="3400" b="1" dirty="0">
                <a:solidFill>
                  <a:schemeClr val="bg1"/>
                </a:solidFill>
              </a:rPr>
              <a:t>converting</a:t>
            </a:r>
            <a:r>
              <a:rPr lang="en-US" sz="3400" dirty="0"/>
              <a:t> the 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elements </a:t>
            </a:r>
            <a:r>
              <a:rPr lang="en-US" sz="3400" dirty="0"/>
              <a:t>into strings, </a:t>
            </a:r>
            <a:r>
              <a:rPr lang="en-US" sz="3400" b="1" dirty="0">
                <a:solidFill>
                  <a:schemeClr val="bg1"/>
                </a:solidFill>
              </a:rPr>
              <a:t>then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comparing</a:t>
            </a:r>
            <a:r>
              <a:rPr lang="en-US" sz="3400" dirty="0"/>
              <a:t> their 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sequences </a:t>
            </a:r>
            <a:r>
              <a:rPr lang="en-US" sz="3400" dirty="0"/>
              <a:t>of UTF-16 code units </a:t>
            </a:r>
            <a:r>
              <a:rPr lang="en-US" sz="3400" dirty="0" smtClean="0"/>
              <a:t>values</a:t>
            </a:r>
          </a:p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time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space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complexity</a:t>
            </a:r>
            <a:r>
              <a:rPr lang="en-US" sz="3400" dirty="0"/>
              <a:t> of the sort cannot be guaranteed </a:t>
            </a:r>
            <a:endParaRPr lang="en-US" sz="3400" dirty="0" smtClean="0"/>
          </a:p>
          <a:p>
            <a:pPr lvl="1"/>
            <a:r>
              <a:rPr lang="en-US" sz="3200" dirty="0" smtClean="0"/>
              <a:t>It </a:t>
            </a:r>
            <a:r>
              <a:rPr lang="en-US" sz="3200" dirty="0"/>
              <a:t>depends on the </a:t>
            </a:r>
            <a:r>
              <a:rPr lang="en-US" sz="3200" b="1" dirty="0">
                <a:solidFill>
                  <a:schemeClr val="bg1"/>
                </a:solidFill>
              </a:rPr>
              <a:t>implementation</a:t>
            </a:r>
          </a:p>
          <a:p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626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 Examples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14654" y="1004522"/>
            <a:ext cx="9439488" cy="15542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months = ['March', 'Jan', 'Feb', 'Dec'];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months.sort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console.log(months);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["Dec", "Feb", "Jan", "March"]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14654" y="2734968"/>
            <a:ext cx="9439488" cy="15542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array1 = [1, 30, 4, 21, 100000];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array1.sort();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console.log(array1); </a:t>
            </a:r>
            <a:r>
              <a:rPr lang="en-US" sz="24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1, 100000, 21, 30, 4]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14654" y="4465415"/>
            <a:ext cx="9439488" cy="20415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array2 = [1, 30, 4, 21, 100000];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array2.sort(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compareNumbers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console.log(array2); </a:t>
            </a:r>
            <a:r>
              <a:rPr lang="en-US" sz="24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 1, 4, 21, 30, 100000 </a:t>
            </a:r>
            <a:r>
              <a:rPr lang="en-US" sz="24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function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compareNumbers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(a, b) 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return a - b;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}</a:t>
            </a:r>
            <a:endParaRPr lang="en-US" sz="24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4418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Objects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07904" y="983404"/>
            <a:ext cx="10036163" cy="5276048"/>
          </a:xfrm>
        </p:spPr>
        <p:txBody>
          <a:bodyPr/>
          <a:lstStyle/>
          <a:p>
            <a:r>
              <a:rPr lang="en-US" dirty="0"/>
              <a:t>Objects can be sorted, given the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of one of their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316000" y="2198879"/>
            <a:ext cx="8857667" cy="44525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items = [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{ name: 'Edward', value: 21 },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{ name: 'Sharpe', value: 37 },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{ name: 'And', value: 45 }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sort by value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items.sort(function</a:t>
            </a:r>
            <a:r>
              <a:rPr lang="en-US" sz="1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(a, b) </a:t>
            </a:r>
            <a:r>
              <a:rPr lang="en-US" sz="18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8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sort by value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180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return a.value - b.value;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});</a:t>
            </a:r>
            <a:endParaRPr lang="en-US" sz="18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sort by name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items.sort(function (a, b) {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let nameA = a.name.toUpperCase(); </a:t>
            </a:r>
            <a:r>
              <a:rPr lang="en-US" sz="18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ignore upper and lowercase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let nameB = b.name.toUpperCase(); </a:t>
            </a:r>
            <a:r>
              <a:rPr lang="en-US" sz="18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ignore upper and lowercase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if (nameA &lt; nameB) </a:t>
            </a:r>
            <a:r>
              <a:rPr lang="en-US" sz="18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return -1</a:t>
            </a:r>
            <a:r>
              <a:rPr lang="en-US" sz="180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if (nameA &gt; nameB) </a:t>
            </a:r>
            <a:r>
              <a:rPr lang="en-US" sz="18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1;</a:t>
            </a:r>
            <a:r>
              <a:rPr lang="en-US" sz="18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}</a:t>
            </a:r>
            <a:endParaRPr lang="en-US" sz="18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return 0;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671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677" y="1468315"/>
            <a:ext cx="2425661" cy="24256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Accessor Methods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7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Creates </a:t>
            </a:r>
            <a:r>
              <a:rPr lang="en-US" dirty="0"/>
              <a:t>and returns a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</a:t>
            </a:r>
            <a:r>
              <a:rPr lang="en-US" dirty="0" smtClean="0"/>
              <a:t>by </a:t>
            </a:r>
            <a:r>
              <a:rPr lang="en-US" b="1" dirty="0">
                <a:solidFill>
                  <a:schemeClr val="bg1"/>
                </a:solidFill>
              </a:rPr>
              <a:t>concatenating</a:t>
            </a:r>
            <a:r>
              <a:rPr lang="en-US" dirty="0"/>
              <a:t> all of the elements in an array (or </a:t>
            </a:r>
            <a:r>
              <a:rPr lang="en-US" dirty="0" smtClean="0"/>
              <a:t>an </a:t>
            </a:r>
            <a:r>
              <a:rPr lang="en-US" dirty="0"/>
              <a:t>array-like object),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>
                <a:solidFill>
                  <a:schemeClr val="bg1"/>
                </a:solidFill>
              </a:rPr>
              <a:t>separated</a:t>
            </a:r>
            <a:r>
              <a:rPr lang="en-US" dirty="0" smtClean="0"/>
              <a:t> </a:t>
            </a:r>
            <a:r>
              <a:rPr lang="en-US" dirty="0"/>
              <a:t>by commas or a </a:t>
            </a:r>
            <a:r>
              <a:rPr lang="en-US" b="1" dirty="0">
                <a:solidFill>
                  <a:schemeClr val="bg1"/>
                </a:solidFill>
              </a:rPr>
              <a:t>specified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separator</a:t>
            </a:r>
            <a:r>
              <a:rPr lang="en-US" dirty="0"/>
              <a:t> string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82111" y="3069000"/>
            <a:ext cx="9304574" cy="25288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elements = ['Fire', 'Air', 'Water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'];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elements.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 "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Fire,Air,Water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elements.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('')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"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FireAirWater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elements.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('-')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"Fire-Air-Water"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console.log(['Fire'].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join(".")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Fire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998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IndexOf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The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indexOf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US" sz="3400" dirty="0"/>
              <a:t>method </a:t>
            </a:r>
            <a:r>
              <a:rPr lang="en-US" sz="3400" b="1" dirty="0">
                <a:solidFill>
                  <a:schemeClr val="bg1"/>
                </a:solidFill>
              </a:rPr>
              <a:t>returns</a:t>
            </a:r>
            <a:r>
              <a:rPr lang="en-US" sz="3400" dirty="0"/>
              <a:t> the </a:t>
            </a:r>
            <a:r>
              <a:rPr lang="en-US" sz="3400" b="1" dirty="0">
                <a:solidFill>
                  <a:schemeClr val="bg1"/>
                </a:solidFill>
              </a:rPr>
              <a:t>first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index</a:t>
            </a:r>
            <a:r>
              <a:rPr lang="en-US" sz="3400" dirty="0"/>
              <a:t> at </a:t>
            </a:r>
            <a:r>
              <a:rPr lang="en-US" sz="3400" dirty="0" smtClean="0"/>
              <a:t>which </a:t>
            </a:r>
            <a:r>
              <a:rPr lang="en-US" sz="3400" dirty="0"/>
              <a:t>a given </a:t>
            </a:r>
            <a:r>
              <a:rPr lang="en-US" sz="3400" b="1" dirty="0">
                <a:solidFill>
                  <a:schemeClr val="bg1"/>
                </a:solidFill>
              </a:rPr>
              <a:t>element</a:t>
            </a:r>
            <a:r>
              <a:rPr lang="en-US" sz="3400" dirty="0"/>
              <a:t> can be </a:t>
            </a:r>
            <a:r>
              <a:rPr lang="en-US" sz="3400" b="1" dirty="0">
                <a:solidFill>
                  <a:schemeClr val="bg1"/>
                </a:solidFill>
              </a:rPr>
              <a:t>found</a:t>
            </a:r>
            <a:r>
              <a:rPr lang="en-US" sz="3400" dirty="0"/>
              <a:t> in the array, or  </a:t>
            </a:r>
            <a:r>
              <a:rPr lang="en-US" sz="3400" b="1" dirty="0" smtClean="0">
                <a:solidFill>
                  <a:schemeClr val="bg1"/>
                </a:solidFill>
              </a:rPr>
              <a:t>-</a:t>
            </a:r>
            <a:r>
              <a:rPr lang="en-US" sz="3400" b="1" dirty="0">
                <a:solidFill>
                  <a:schemeClr val="bg1"/>
                </a:solidFill>
              </a:rPr>
              <a:t>1</a:t>
            </a:r>
            <a:r>
              <a:rPr lang="en-US" sz="3400" dirty="0"/>
              <a:t> if it is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present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010792" y="3024000"/>
            <a:ext cx="9984444" cy="30162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beasts = ['ant', 'bison', 'camel', 'duck', 'bison'];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beasts.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('bison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')); </a:t>
            </a:r>
            <a:r>
              <a:rPr lang="en-US" sz="2400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start from index 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beasts.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'bison', 2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4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beasts.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'giraffe</a:t>
            </a:r>
            <a:r>
              <a:rPr lang="en-US" sz="240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-1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238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Concat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29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US" sz="29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method is used to </a:t>
            </a:r>
            <a:r>
              <a:rPr lang="en-US" b="1" dirty="0">
                <a:solidFill>
                  <a:schemeClr val="bg1"/>
                </a:solidFill>
              </a:rPr>
              <a:t>merge</a:t>
            </a:r>
            <a:r>
              <a:rPr lang="en-US" dirty="0"/>
              <a:t> two or more </a:t>
            </a:r>
            <a:r>
              <a:rPr lang="en-US" dirty="0" smtClean="0"/>
              <a:t>arrays</a:t>
            </a:r>
          </a:p>
          <a:p>
            <a:r>
              <a:rPr lang="en-US" dirty="0" smtClean="0"/>
              <a:t>This </a:t>
            </a:r>
            <a:r>
              <a:rPr lang="en-US" dirty="0"/>
              <a:t>method </a:t>
            </a:r>
            <a:r>
              <a:rPr lang="en-US" b="1" dirty="0">
                <a:solidFill>
                  <a:schemeClr val="bg1"/>
                </a:solidFill>
              </a:rPr>
              <a:t>does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existing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arrays</a:t>
            </a:r>
            <a:r>
              <a:rPr lang="en-US" dirty="0"/>
              <a:t>, </a:t>
            </a:r>
            <a:r>
              <a:rPr lang="en-US" dirty="0" smtClean="0"/>
              <a:t>but </a:t>
            </a:r>
            <a:r>
              <a:rPr lang="en-US" dirty="0"/>
              <a:t>instead returns a new array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176898" y="3789000"/>
            <a:ext cx="9315000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num1 = [1, 2, 3];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num2 = [4, 5, 6];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num3 = [7, 8, 9];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numbers = </a:t>
            </a:r>
            <a:r>
              <a:rPr lang="pt-BR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num1.concat(num2, num3);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console.log(numbers); </a:t>
            </a:r>
            <a:r>
              <a:rPr lang="pt-BR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 [1, 2, 3, 4, 5, 6, 7, 8, 9]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82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Determines whether an array contains a </a:t>
            </a:r>
            <a:r>
              <a:rPr lang="en-US" dirty="0" smtClean="0"/>
              <a:t>certain element</a:t>
            </a:r>
            <a:r>
              <a:rPr lang="en-US" dirty="0"/>
              <a:t>, returning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en-US" dirty="0"/>
              <a:t> as appropriate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81000" y="2394000"/>
            <a:ext cx="6706559" cy="39908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array length is 3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sz="240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fromIndex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 is -100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computed index is 3 + (-100) = -97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arr = ['a', 'b', 'c'];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'a', -100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'b', -100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'c', -100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'a', -2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false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112559" y="3415151"/>
            <a:ext cx="2882677" cy="3119781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035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slice() </a:t>
            </a:r>
            <a:r>
              <a:rPr lang="en-US" sz="3400" dirty="0"/>
              <a:t>method </a:t>
            </a:r>
            <a:r>
              <a:rPr lang="en-US" sz="3400" b="1" dirty="0">
                <a:solidFill>
                  <a:schemeClr val="bg1"/>
                </a:solidFill>
              </a:rPr>
              <a:t>returns</a:t>
            </a:r>
            <a:r>
              <a:rPr lang="en-US" sz="3400" dirty="0"/>
              <a:t> a shallow </a:t>
            </a:r>
            <a:r>
              <a:rPr lang="en-US" sz="3400" b="1" dirty="0">
                <a:solidFill>
                  <a:schemeClr val="bg1"/>
                </a:solidFill>
              </a:rPr>
              <a:t>copy</a:t>
            </a:r>
            <a:r>
              <a:rPr lang="en-US" sz="3400" dirty="0"/>
              <a:t> of a 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b="1" dirty="0">
                <a:solidFill>
                  <a:schemeClr val="bg1"/>
                </a:solidFill>
              </a:rPr>
              <a:t>portion</a:t>
            </a:r>
            <a:r>
              <a:rPr lang="en-US" sz="3400" dirty="0" smtClean="0"/>
              <a:t> </a:t>
            </a:r>
            <a:r>
              <a:rPr lang="en-US" sz="3400" dirty="0"/>
              <a:t>of an array into a </a:t>
            </a:r>
            <a:r>
              <a:rPr lang="en-US" sz="3400" b="1" dirty="0">
                <a:solidFill>
                  <a:schemeClr val="bg1"/>
                </a:solidFill>
              </a:rPr>
              <a:t>new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array</a:t>
            </a:r>
            <a:r>
              <a:rPr lang="en-US" sz="3400" dirty="0"/>
              <a:t> object selected 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from begin </a:t>
            </a:r>
            <a:r>
              <a:rPr lang="en-US" sz="3400" dirty="0"/>
              <a:t>to end (end not included</a:t>
            </a:r>
            <a:r>
              <a:rPr lang="en-US" sz="3400" dirty="0" smtClean="0"/>
              <a:t>)</a:t>
            </a:r>
          </a:p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original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array</a:t>
            </a:r>
            <a:r>
              <a:rPr lang="en-US" sz="3400" dirty="0"/>
              <a:t> will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sz="3400" dirty="0"/>
              <a:t> be </a:t>
            </a:r>
            <a:r>
              <a:rPr lang="en-US" sz="3400" b="1" dirty="0">
                <a:solidFill>
                  <a:schemeClr val="bg1"/>
                </a:solidFill>
              </a:rPr>
              <a:t>modified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36000" y="3699000"/>
            <a:ext cx="9675000" cy="30162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fruits = ['Banana', 'Orange', 'Lemon', 'Apple', 'Mango'];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citrus = </a:t>
            </a:r>
            <a:r>
              <a:rPr lang="en-US" sz="22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fruits.slice</a:t>
            </a:r>
            <a:r>
              <a:rPr lang="en-US" sz="22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(1, 3</a:t>
            </a:r>
            <a:r>
              <a:rPr lang="en-US" sz="220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200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fruitsCopy</a:t>
            </a: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sz="22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fruits.slice</a:t>
            </a:r>
            <a:r>
              <a:rPr lang="en-US" sz="22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2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fruits contains ['Banana', 'Orange', 'Lemon', 'Apple', </a:t>
            </a:r>
            <a:r>
              <a:rPr lang="en-US" sz="22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2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</a:br>
            <a:r>
              <a:rPr lang="en-US" sz="22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'Mango</a:t>
            </a:r>
            <a:r>
              <a:rPr lang="en-US" sz="22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']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citrus contains ['</a:t>
            </a:r>
            <a:r>
              <a:rPr lang="en-US" sz="22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Orange','Lemon</a:t>
            </a:r>
            <a:r>
              <a:rPr lang="en-US" sz="22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']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14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 smtClean="0"/>
              <a:t>#</a:t>
            </a:r>
            <a:r>
              <a:rPr lang="en-US" sz="11500" b="1" dirty="0" err="1" smtClean="0"/>
              <a:t>js</a:t>
            </a:r>
            <a:r>
              <a:rPr lang="en-US" sz="11500" b="1" dirty="0" smtClean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201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582" y="1364411"/>
            <a:ext cx="2630836" cy="26308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Iteration Methods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8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ForEach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29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forEach</a:t>
            </a:r>
            <a:r>
              <a:rPr lang="en-US" sz="29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method </a:t>
            </a:r>
            <a:r>
              <a:rPr lang="en-US" b="1" dirty="0">
                <a:solidFill>
                  <a:schemeClr val="bg1"/>
                </a:solidFill>
              </a:rPr>
              <a:t>executes a provided function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once </a:t>
            </a:r>
            <a:r>
              <a:rPr lang="en-US" dirty="0"/>
              <a:t>for each array </a:t>
            </a:r>
            <a:r>
              <a:rPr lang="en-US" dirty="0" smtClean="0"/>
              <a:t>element</a:t>
            </a:r>
          </a:p>
          <a:p>
            <a:r>
              <a:rPr lang="en-US" dirty="0"/>
              <a:t>Converting a for loop to </a:t>
            </a:r>
            <a:r>
              <a:rPr lang="en-US" dirty="0" err="1"/>
              <a:t>forEach</a:t>
            </a:r>
            <a:endParaRPr lang="en-US" dirty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81000" y="3114000"/>
            <a:ext cx="8640000" cy="32787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items = ['item1', 'item2', 'item3'];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copy = [];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For loop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for (let </a:t>
            </a:r>
            <a:r>
              <a:rPr lang="en-US" sz="2400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0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2400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items.length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++) {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copy.push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(items[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</a:b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sz="2400" i="1" dirty="0" err="1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ForEach</a:t>
            </a:r>
            <a:endParaRPr lang="en-US" sz="2400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items.forEach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(item </a:t>
            </a:r>
            <a:r>
              <a:rPr lang="en-US" sz="240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=&gt; {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copy.push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(item); });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156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81249" y="1130548"/>
            <a:ext cx="10154751" cy="5546589"/>
          </a:xfrm>
        </p:spPr>
        <p:txBody>
          <a:bodyPr/>
          <a:lstStyle/>
          <a:p>
            <a:r>
              <a:rPr lang="en-US" dirty="0" smtClean="0"/>
              <a:t>Creates </a:t>
            </a: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new array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elements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that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pass</a:t>
            </a:r>
            <a:r>
              <a:rPr lang="en-US" dirty="0"/>
              <a:t> the </a:t>
            </a:r>
            <a:r>
              <a:rPr lang="en-US" dirty="0" smtClean="0"/>
              <a:t>test </a:t>
            </a:r>
            <a:r>
              <a:rPr lang="en-US" dirty="0"/>
              <a:t>implemented by the </a:t>
            </a:r>
            <a:r>
              <a:rPr lang="en-US" dirty="0" smtClean="0"/>
              <a:t>provided function</a:t>
            </a:r>
          </a:p>
          <a:p>
            <a:r>
              <a:rPr lang="en-US" dirty="0" smtClean="0"/>
              <a:t>Calls </a:t>
            </a: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provided</a:t>
            </a:r>
            <a:r>
              <a:rPr lang="en-US" dirty="0"/>
              <a:t> callback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once for each </a:t>
            </a:r>
            <a:r>
              <a:rPr lang="en-US" dirty="0" smtClean="0"/>
              <a:t>element </a:t>
            </a:r>
            <a:r>
              <a:rPr lang="en-US" dirty="0"/>
              <a:t>in an </a:t>
            </a:r>
            <a:r>
              <a:rPr lang="en-US" dirty="0" smtClean="0"/>
              <a:t>array</a:t>
            </a:r>
          </a:p>
          <a:p>
            <a:r>
              <a:rPr lang="en-US" dirty="0" smtClean="0"/>
              <a:t>Constructs </a:t>
            </a: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of all the values for which </a:t>
            </a:r>
            <a:r>
              <a:rPr lang="en-US" dirty="0" smtClean="0"/>
              <a:t>callback </a:t>
            </a:r>
            <a:r>
              <a:rPr lang="en-US" dirty="0"/>
              <a:t>returns a value that </a:t>
            </a:r>
            <a:r>
              <a:rPr lang="en-US" dirty="0" smtClean="0"/>
              <a:t>coerces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Does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mutate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on which it is called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1671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 noGrp="1"/>
          </p:cNvSpPr>
          <p:nvPr>
            <p:ph type="body" sz="quarter" idx="10"/>
          </p:nvPr>
        </p:nvSpPr>
        <p:spPr>
          <a:xfrm>
            <a:off x="416737" y="3445218"/>
            <a:ext cx="11520000" cy="31504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1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fruits = ['apple', 'banana', 'grapes', 'mango', 'orange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'];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Filter array items based on search criteria (query)</a:t>
            </a:r>
          </a:p>
          <a:p>
            <a:pPr marL="0" inden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function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filterItems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(arr, query) {</a:t>
            </a:r>
          </a:p>
          <a:p>
            <a:pPr marL="0" inden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return 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arr.filter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(function(el) {</a:t>
            </a:r>
          </a:p>
          <a:p>
            <a:pPr marL="0" inden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return 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el.toLowerCase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query.toLowerCase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()) !== -1;</a:t>
            </a:r>
          </a:p>
          <a:p>
            <a:pPr marL="0" inden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});</a:t>
            </a:r>
            <a:endParaRPr lang="en-US" sz="24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latinLnBrk="1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filterItems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(fruits, '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ap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'));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['apple', 'grapes']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Example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32113" y="1224000"/>
            <a:ext cx="11504623" cy="20860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function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isBigEnough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(value) { </a:t>
            </a:r>
            <a:endParaRPr lang="en-US" sz="2400" dirty="0" smtClean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value &gt;= 10; </a:t>
            </a:r>
            <a:endParaRPr lang="en-US" sz="2400" dirty="0" smtClean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sz="24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filtered = [12, 5, 8, 130, 44].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filter(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isBigEnough</a:t>
            </a:r>
            <a:r>
              <a:rPr lang="en-US" sz="240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4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 filtered is [12, 130, 44]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56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Returns the </a:t>
            </a:r>
            <a:r>
              <a:rPr lang="en-US" b="1" dirty="0">
                <a:solidFill>
                  <a:schemeClr val="bg1"/>
                </a:solidFill>
              </a:rPr>
              <a:t>found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in the array, if an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in the array </a:t>
            </a:r>
            <a:r>
              <a:rPr lang="en-US" b="1" dirty="0">
                <a:solidFill>
                  <a:schemeClr val="bg1"/>
                </a:solidFill>
              </a:rPr>
              <a:t>satisfies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provided</a:t>
            </a:r>
            <a:r>
              <a:rPr lang="en-US" dirty="0"/>
              <a:t> testing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or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>
                <a:solidFill>
                  <a:schemeClr val="bg1"/>
                </a:solidFill>
              </a:rPr>
              <a:t>undefined</a:t>
            </a:r>
            <a:r>
              <a:rPr lang="en-US" dirty="0" smtClean="0"/>
              <a:t> </a:t>
            </a:r>
            <a:r>
              <a:rPr lang="en-US" dirty="0"/>
              <a:t>if not found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36000" y="3069000"/>
            <a:ext cx="8055000" cy="25092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array1 = [5, 12, 8, 130, 44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found = array1.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(function(element)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return element &gt; 10;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});</a:t>
            </a:r>
            <a:endParaRPr lang="en-US" sz="24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console.log(found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12</a:t>
            </a:r>
            <a:endParaRPr lang="en-US" sz="2400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703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some() </a:t>
            </a:r>
            <a:r>
              <a:rPr lang="en-US" dirty="0"/>
              <a:t>method </a:t>
            </a:r>
            <a:r>
              <a:rPr lang="en-US" b="1" dirty="0">
                <a:solidFill>
                  <a:schemeClr val="bg1"/>
                </a:solidFill>
              </a:rPr>
              <a:t>tests</a:t>
            </a:r>
            <a:r>
              <a:rPr lang="en-US" dirty="0"/>
              <a:t> whether </a:t>
            </a:r>
            <a:r>
              <a:rPr lang="en-US" b="1" dirty="0">
                <a:solidFill>
                  <a:schemeClr val="bg1"/>
                </a:solidFill>
              </a:rPr>
              <a:t>at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least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element </a:t>
            </a:r>
            <a:r>
              <a:rPr lang="en-US" dirty="0"/>
              <a:t>in the array passes the test implemented by the </a:t>
            </a:r>
            <a:r>
              <a:rPr lang="en-US" b="1" dirty="0">
                <a:solidFill>
                  <a:schemeClr val="bg1"/>
                </a:solidFill>
              </a:rPr>
              <a:t>provided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</a:p>
          <a:p>
            <a:r>
              <a:rPr lang="en-US" dirty="0" smtClean="0"/>
              <a:t> </a:t>
            </a:r>
            <a:r>
              <a:rPr lang="en-US" dirty="0"/>
              <a:t>It returns a </a:t>
            </a:r>
            <a:r>
              <a:rPr lang="en-US" b="1" dirty="0">
                <a:solidFill>
                  <a:schemeClr val="bg1"/>
                </a:solidFill>
              </a:rPr>
              <a:t>Boolean</a:t>
            </a:r>
            <a:r>
              <a:rPr lang="en-US" dirty="0"/>
              <a:t> value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71000" y="3658920"/>
            <a:ext cx="7155000" cy="29965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array = [1, 2, 3, 4, 5];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even = function(element)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checks whether an element is even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return element % 2 === 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array.some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(even</a:t>
            </a:r>
            <a:r>
              <a:rPr lang="en-US" sz="240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true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166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</a:t>
            </a:r>
            <a:r>
              <a:rPr lang="en-US" b="1" dirty="0" smtClean="0">
                <a:solidFill>
                  <a:schemeClr val="bg1"/>
                </a:solidFill>
              </a:rPr>
              <a:t>reates </a:t>
            </a:r>
            <a:r>
              <a:rPr lang="en-US" b="1" dirty="0">
                <a:solidFill>
                  <a:schemeClr val="bg1"/>
                </a:solidFill>
              </a:rPr>
              <a:t>a new array</a:t>
            </a:r>
            <a:r>
              <a:rPr lang="en-US" dirty="0"/>
              <a:t> with the results of calling a </a:t>
            </a:r>
            <a:r>
              <a:rPr lang="en-US" b="1" dirty="0" smtClean="0">
                <a:solidFill>
                  <a:schemeClr val="bg1"/>
                </a:solidFill>
              </a:rPr>
              <a:t>provided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on every element in the calling </a:t>
            </a:r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81000" y="2574000"/>
            <a:ext cx="8118897" cy="29965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numbers = [1, 4, 9];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roots =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numbers.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(function(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roots is now [1, 2, 3]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numbers is still [1, 4, 9]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674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Reformatting an Array of Objects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54398" y="1707728"/>
            <a:ext cx="9360000" cy="49663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myUsers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[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{ name: '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chuloo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', likes: 'grilled chicken' },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{ name: '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chris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', likes: 'cold beer' },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{ name: '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sam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', likes: 'fish biscuits' }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usersByFood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myUsers.map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(item =&gt; {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const container = 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{};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container[item.name] =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item.likes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container.age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item.name.length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* 10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return container;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usersByFood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701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01000" y="917537"/>
            <a:ext cx="10036163" cy="5857364"/>
          </a:xfrm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reduce() </a:t>
            </a:r>
            <a:r>
              <a:rPr lang="en-US" sz="3400" dirty="0"/>
              <a:t>method executes a reducer function </a:t>
            </a:r>
            <a:r>
              <a:rPr lang="en-US" sz="3400" dirty="0" smtClean="0"/>
              <a:t>on </a:t>
            </a:r>
            <a:r>
              <a:rPr lang="en-US" sz="3400" dirty="0"/>
              <a:t>each element of the array, </a:t>
            </a:r>
            <a:r>
              <a:rPr lang="en-US" sz="3400" dirty="0" smtClean="0"/>
              <a:t>resulting </a:t>
            </a:r>
            <a:r>
              <a:rPr lang="en-US" sz="3400" dirty="0"/>
              <a:t>in a </a:t>
            </a:r>
            <a:r>
              <a:rPr lang="en-US" sz="3400" b="1" dirty="0">
                <a:solidFill>
                  <a:schemeClr val="bg1"/>
                </a:solidFill>
              </a:rPr>
              <a:t>single</a:t>
            </a:r>
            <a:r>
              <a:rPr lang="en-US" sz="3400" dirty="0"/>
              <a:t> </a:t>
            </a:r>
            <a:r>
              <a:rPr lang="en-US" sz="3400" b="1" dirty="0" smtClean="0">
                <a:solidFill>
                  <a:schemeClr val="bg1"/>
                </a:solidFill>
              </a:rPr>
              <a:t>output</a:t>
            </a:r>
            <a:r>
              <a:rPr lang="en-US" sz="3400" dirty="0" smtClean="0"/>
              <a:t> </a:t>
            </a:r>
            <a:r>
              <a:rPr lang="en-US" sz="3400" b="1" dirty="0" smtClean="0">
                <a:solidFill>
                  <a:schemeClr val="bg1"/>
                </a:solidFill>
              </a:rPr>
              <a:t>value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3000" b="1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3000" b="1" dirty="0" smtClean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3000" b="1" dirty="0" smtClean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3000" b="1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3400" b="1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400" dirty="0" smtClean="0"/>
              <a:t>The reduce method accepts </a:t>
            </a:r>
            <a:r>
              <a:rPr lang="en-US" sz="3400" b="1" dirty="0">
                <a:solidFill>
                  <a:schemeClr val="bg1"/>
                </a:solidFill>
              </a:rPr>
              <a:t>2 parameters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3400" dirty="0" smtClean="0"/>
              <a:t>Reducer function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3400" dirty="0" smtClean="0"/>
              <a:t>Initial value</a:t>
            </a:r>
            <a:endParaRPr lang="en-US" sz="3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009574" y="2880999"/>
            <a:ext cx="10036947" cy="19963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array1 = [1, 2, 3, 4];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reducer = </a:t>
            </a:r>
            <a:endParaRPr lang="en-US" sz="2400" dirty="0" smtClean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accumulator,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currentValue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 =&gt; 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accumulator + </a:t>
            </a:r>
            <a:r>
              <a:rPr lang="en-US" sz="2400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currentValue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array1.reduce(reducer)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 10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array1.reduce(reducer, 5</a:t>
            </a:r>
            <a:r>
              <a:rPr lang="en-US" sz="240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15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322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Reducer Function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52867" y="1116363"/>
            <a:ext cx="10321675" cy="5546589"/>
          </a:xfrm>
        </p:spPr>
        <p:txBody>
          <a:bodyPr>
            <a:no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3400" dirty="0"/>
              <a:t>The reducer function takes </a:t>
            </a:r>
            <a:r>
              <a:rPr lang="en-US" sz="3400" b="1" dirty="0">
                <a:solidFill>
                  <a:schemeClr val="bg1"/>
                </a:solidFill>
              </a:rPr>
              <a:t>four</a:t>
            </a:r>
            <a:r>
              <a:rPr lang="en-US" sz="3400" dirty="0"/>
              <a:t> arguments</a:t>
            </a:r>
            <a:r>
              <a:rPr lang="en-US" sz="3400" dirty="0" smtClean="0"/>
              <a:t>:</a:t>
            </a:r>
            <a:endParaRPr lang="en-US" sz="3400" dirty="0"/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Accumulator </a:t>
            </a:r>
            <a:endParaRPr lang="en-US" sz="3200" dirty="0" smtClean="0"/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200" dirty="0" smtClean="0"/>
              <a:t>Current </a:t>
            </a:r>
            <a:r>
              <a:rPr lang="en-US" sz="3200" dirty="0"/>
              <a:t>Value </a:t>
            </a:r>
            <a:endParaRPr lang="en-US" sz="3200" dirty="0" smtClean="0"/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200" dirty="0" smtClean="0"/>
              <a:t>Current </a:t>
            </a:r>
            <a:r>
              <a:rPr lang="en-US" sz="3200" dirty="0"/>
              <a:t>Index </a:t>
            </a:r>
            <a:r>
              <a:rPr lang="en-US" sz="3200" dirty="0" smtClean="0"/>
              <a:t>(Optional)</a:t>
            </a:r>
            <a:endParaRPr lang="en-US" sz="3200" dirty="0"/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Source Array (Optional)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3400" dirty="0" smtClean="0"/>
              <a:t>Your </a:t>
            </a:r>
            <a:r>
              <a:rPr lang="en-US" sz="3400" b="1" dirty="0">
                <a:solidFill>
                  <a:schemeClr val="bg1"/>
                </a:solidFill>
              </a:rPr>
              <a:t>reducer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function's</a:t>
            </a:r>
            <a:r>
              <a:rPr lang="en-US" sz="3400" dirty="0"/>
              <a:t> returned value is </a:t>
            </a:r>
            <a:r>
              <a:rPr lang="en-US" sz="3400" b="1" dirty="0">
                <a:solidFill>
                  <a:schemeClr val="bg1"/>
                </a:solidFill>
              </a:rPr>
              <a:t>assigned</a:t>
            </a:r>
            <a:r>
              <a:rPr lang="en-US" sz="3400" dirty="0"/>
              <a:t> to the </a:t>
            </a:r>
            <a:r>
              <a:rPr lang="en-US" sz="3400" b="1" dirty="0" smtClean="0">
                <a:solidFill>
                  <a:schemeClr val="bg1"/>
                </a:solidFill>
              </a:rPr>
              <a:t>accumulator</a:t>
            </a:r>
            <a:endParaRPr lang="en-US" sz="3400" b="1" dirty="0">
              <a:solidFill>
                <a:schemeClr val="bg1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Accumulator's</a:t>
            </a:r>
            <a:r>
              <a:rPr lang="en-US" sz="3400" dirty="0" smtClean="0"/>
              <a:t> </a:t>
            </a:r>
            <a:r>
              <a:rPr lang="en-US" sz="3400" b="1" dirty="0">
                <a:solidFill>
                  <a:schemeClr val="bg1"/>
                </a:solidFill>
              </a:rPr>
              <a:t>value</a:t>
            </a:r>
            <a:r>
              <a:rPr lang="en-US" sz="3400" dirty="0" smtClean="0"/>
              <a:t> - the </a:t>
            </a:r>
            <a:r>
              <a:rPr lang="en-US" sz="3400" b="1" dirty="0">
                <a:solidFill>
                  <a:schemeClr val="bg1"/>
                </a:solidFill>
              </a:rPr>
              <a:t>final</a:t>
            </a:r>
            <a:r>
              <a:rPr lang="en-US" sz="3400" dirty="0"/>
              <a:t>, </a:t>
            </a:r>
            <a:r>
              <a:rPr lang="en-US" sz="3400" b="1" dirty="0" smtClean="0">
                <a:solidFill>
                  <a:schemeClr val="bg1"/>
                </a:solidFill>
              </a:rPr>
              <a:t>single</a:t>
            </a:r>
            <a:r>
              <a:rPr lang="en-US" sz="3400" dirty="0" smtClean="0"/>
              <a:t> </a:t>
            </a:r>
            <a:r>
              <a:rPr lang="en-US" sz="3400" dirty="0"/>
              <a:t>resulting </a:t>
            </a:r>
            <a:r>
              <a:rPr lang="en-US" sz="3400" b="1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962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84CF24-4A90-4378-82D4-BDCED97C25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1996">
            <a:off x="4314847" y="2410926"/>
            <a:ext cx="981810" cy="9818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73439B-E25E-48E6-9F91-E817000CEF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1996">
            <a:off x="5165020" y="2181963"/>
            <a:ext cx="981810" cy="9818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0EFBA9-ED11-4D2C-8605-13E2AA3EE0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1996">
            <a:off x="6015192" y="1952285"/>
            <a:ext cx="981810" cy="9818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E3F69C-ED97-49B5-90DB-20523FA7F9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1996">
            <a:off x="6865365" y="1723322"/>
            <a:ext cx="981810" cy="98181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F7710FC-DF57-40D9-90A8-54117EAD02D7}"/>
              </a:ext>
            </a:extLst>
          </p:cNvPr>
          <p:cNvSpPr/>
          <p:nvPr/>
        </p:nvSpPr>
        <p:spPr>
          <a:xfrm rot="20685888">
            <a:off x="4618902" y="2650453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sz="2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9C3CA0-D1CF-43C3-B933-4A71E1AB1CFC}"/>
              </a:ext>
            </a:extLst>
          </p:cNvPr>
          <p:cNvSpPr/>
          <p:nvPr/>
        </p:nvSpPr>
        <p:spPr>
          <a:xfrm rot="20685888">
            <a:off x="5475367" y="2420775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32103E-2705-425F-AED9-644C7D4558B5}"/>
              </a:ext>
            </a:extLst>
          </p:cNvPr>
          <p:cNvSpPr/>
          <p:nvPr/>
        </p:nvSpPr>
        <p:spPr>
          <a:xfrm rot="20685888">
            <a:off x="6325966" y="2191812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4FCE83-D57A-4FBA-94D3-8F679F02F713}"/>
              </a:ext>
            </a:extLst>
          </p:cNvPr>
          <p:cNvSpPr/>
          <p:nvPr/>
        </p:nvSpPr>
        <p:spPr>
          <a:xfrm rot="20685888">
            <a:off x="7176138" y="1970397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Working with Arrays of Elements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 smtClean="0"/>
              <a:t>Arrays in </a:t>
            </a:r>
            <a:r>
              <a:rPr lang="en-US" dirty="0" smtClean="0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06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 txBox="1">
            <a:spLocks/>
          </p:cNvSpPr>
          <p:nvPr/>
        </p:nvSpPr>
        <p:spPr>
          <a:xfrm>
            <a:off x="1861307" y="1144148"/>
            <a:ext cx="10036163" cy="527604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Sum all values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Sum of values in an object array - you must supply</a:t>
            </a:r>
            <a:br>
              <a:rPr lang="en-US" dirty="0" smtClean="0"/>
            </a:br>
            <a:r>
              <a:rPr lang="en-US" dirty="0" smtClean="0"/>
              <a:t>an initial value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419688" y="1773618"/>
            <a:ext cx="9166312" cy="13551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sum = [0, 1, 2, 3].reduce(function 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acc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curr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return 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acc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curr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}, 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0);</a:t>
            </a:r>
            <a:endParaRPr lang="en-US" sz="24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console.log(sum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6</a:t>
            </a:r>
            <a:endParaRPr lang="en-US" sz="2400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419688" y="4522569"/>
            <a:ext cx="9166312" cy="19963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initialValue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0;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sum = [{x: 1}, {x: 2}, {x: 3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}]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(function (</a:t>
            </a:r>
            <a:r>
              <a:rPr lang="en-US" sz="2400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acc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curr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dirty="0" err="1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acc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2400" dirty="0" err="1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curr.x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}, </a:t>
            </a:r>
            <a:r>
              <a:rPr lang="en-US" sz="2400" dirty="0" err="1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initialValue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console.log(sum)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6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451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10017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400" dirty="0">
                <a:solidFill>
                  <a:srgbClr val="234465"/>
                </a:solidFill>
              </a:rPr>
              <a:t>You are given </a:t>
            </a:r>
            <a:r>
              <a:rPr lang="en-US" sz="3400" b="1" dirty="0">
                <a:solidFill>
                  <a:schemeClr val="bg1"/>
                </a:solidFill>
              </a:rPr>
              <a:t>array of numbers</a:t>
            </a:r>
          </a:p>
          <a:p>
            <a:pPr lvl="1"/>
            <a:r>
              <a:rPr lang="en-US" sz="3000" dirty="0"/>
              <a:t>Find all elements in </a:t>
            </a:r>
            <a:r>
              <a:rPr lang="en-US" sz="3000" b="1" dirty="0">
                <a:solidFill>
                  <a:schemeClr val="bg1"/>
                </a:solidFill>
              </a:rPr>
              <a:t>odd</a:t>
            </a:r>
            <a:r>
              <a:rPr lang="en-US" sz="3000" dirty="0"/>
              <a:t> position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Multiply</a:t>
            </a:r>
            <a:r>
              <a:rPr lang="en-US" sz="3000" dirty="0"/>
              <a:t> them by 2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Reverse</a:t>
            </a:r>
            <a:r>
              <a:rPr lang="en-US" sz="3000" dirty="0"/>
              <a:t> them</a:t>
            </a:r>
          </a:p>
          <a:p>
            <a:pPr lvl="1"/>
            <a:r>
              <a:rPr lang="en-US" sz="3000" dirty="0"/>
              <a:t>Print the elements separated with a single </a:t>
            </a:r>
            <a:r>
              <a:rPr lang="en-US" sz="3000" dirty="0" smtClean="0"/>
              <a:t>space</a:t>
            </a:r>
            <a:endParaRPr lang="en-US" sz="3000" dirty="0"/>
          </a:p>
          <a:p>
            <a:pPr marL="0" indent="0">
              <a:buNone/>
            </a:pPr>
            <a:r>
              <a:rPr lang="en-US" sz="3400" dirty="0" smtClean="0"/>
              <a:t>Solution: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5. Process </a:t>
            </a:r>
            <a:r>
              <a:rPr lang="en-US" dirty="0"/>
              <a:t>Odd Numbers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4747" y="4659193"/>
            <a:ext cx="8806253" cy="19963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function solve(</a:t>
            </a:r>
            <a:r>
              <a:rPr lang="en-US" sz="22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arr.</a:t>
            </a:r>
            <a:r>
              <a:rPr lang="en-US" sz="22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((a, </a:t>
            </a:r>
            <a:r>
              <a:rPr lang="en-US" sz="22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 =&gt; </a:t>
            </a:r>
            <a:r>
              <a:rPr lang="en-US" sz="22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% 2 !== 0)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  .</a:t>
            </a:r>
            <a:r>
              <a:rPr lang="en-US" sz="22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(x =&gt; x * 2)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  .</a:t>
            </a:r>
            <a:r>
              <a:rPr lang="en-US" sz="22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reverse</a:t>
            </a: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  .</a:t>
            </a:r>
            <a:r>
              <a:rPr lang="en-US" sz="22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(' ')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200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53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4829" y="1613058"/>
            <a:ext cx="2642341" cy="2069352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Array of Arrays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Nested Arrays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5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Arrays </a:t>
            </a:r>
            <a:r>
              <a:rPr lang="en-US" dirty="0"/>
              <a:t>in JS</a:t>
            </a:r>
          </a:p>
        </p:txBody>
      </p:sp>
      <p:sp>
        <p:nvSpPr>
          <p:cNvPr id="4" name="Rectangle 3"/>
          <p:cNvSpPr/>
          <p:nvPr/>
        </p:nvSpPr>
        <p:spPr>
          <a:xfrm>
            <a:off x="4498529" y="1809000"/>
            <a:ext cx="3892150" cy="3781802"/>
          </a:xfrm>
          <a:prstGeom prst="rect">
            <a:avLst/>
          </a:prstGeom>
          <a:solidFill>
            <a:schemeClr val="tx1">
              <a:lumMod val="65000"/>
              <a:alpha val="20000"/>
            </a:schemeClr>
          </a:solidFill>
          <a:ln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468821"/>
              </p:ext>
            </p:extLst>
          </p:nvPr>
        </p:nvGraphicFramePr>
        <p:xfrm>
          <a:off x="5118633" y="2548848"/>
          <a:ext cx="2909696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-6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117729"/>
              </p:ext>
            </p:extLst>
          </p:nvPr>
        </p:nvGraphicFramePr>
        <p:xfrm>
          <a:off x="5118633" y="3229780"/>
          <a:ext cx="2182272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-2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601277"/>
              </p:ext>
            </p:extLst>
          </p:nvPr>
        </p:nvGraphicFramePr>
        <p:xfrm>
          <a:off x="5118633" y="3920872"/>
          <a:ext cx="1454848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-5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17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934789"/>
              </p:ext>
            </p:extLst>
          </p:nvPr>
        </p:nvGraphicFramePr>
        <p:xfrm>
          <a:off x="5118633" y="4601804"/>
          <a:ext cx="2909696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-9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34600" y="2725363"/>
            <a:ext cx="381000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500" dirty="0"/>
              <a:t>0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/>
              <a:t>1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/>
              <a:t>2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/>
              <a:t>3</a:t>
            </a:r>
            <a:endParaRPr lang="bg-BG" sz="2500" dirty="0"/>
          </a:p>
        </p:txBody>
      </p:sp>
      <p:sp>
        <p:nvSpPr>
          <p:cNvPr id="10" name="TextBox 9"/>
          <p:cNvSpPr txBox="1"/>
          <p:nvPr/>
        </p:nvSpPr>
        <p:spPr>
          <a:xfrm>
            <a:off x="5093538" y="2123254"/>
            <a:ext cx="29096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0        1        2       3</a:t>
            </a:r>
            <a:endParaRPr lang="bg-BG" sz="25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719674" y="2582023"/>
            <a:ext cx="3106799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a-DK" sz="2400" b="1" dirty="0">
                <a:latin typeface="Consolas" panose="020B0609020204030204" pitchFamily="49" charset="0"/>
              </a:rPr>
              <a:t>let arr = 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da-DK" sz="2400" b="1" dirty="0">
                <a:latin typeface="Consolas" panose="020B0609020204030204" pitchFamily="49" charset="0"/>
              </a:rPr>
              <a:t>4, </a:t>
            </a:r>
            <a:r>
              <a:rPr lang="da-DK" sz="2400" b="1" dirty="0" smtClean="0">
                <a:latin typeface="Consolas" panose="020B0609020204030204" pitchFamily="49" charset="0"/>
              </a:rPr>
              <a:t>6</a:t>
            </a:r>
            <a:r>
              <a:rPr lang="da-DK" sz="2400" b="1" dirty="0">
                <a:latin typeface="Consolas" panose="020B0609020204030204" pitchFamily="49" charset="0"/>
              </a:rPr>
              <a:t>, 3, 0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da-DK" sz="2400" b="1" dirty="0">
                <a:latin typeface="Consolas" panose="020B0609020204030204" pitchFamily="49" charset="0"/>
              </a:rPr>
              <a:t>,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da-DK" sz="2400" b="1" dirty="0">
                <a:latin typeface="Consolas" panose="020B0609020204030204" pitchFamily="49" charset="0"/>
              </a:rPr>
              <a:t>2, 1, -2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da-DK" sz="2400" b="1" dirty="0">
                <a:latin typeface="Consolas" panose="020B0609020204030204" pitchFamily="49" charset="0"/>
              </a:rPr>
              <a:t>,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da-DK" sz="2400" b="1" dirty="0">
                <a:latin typeface="Consolas" panose="020B0609020204030204" pitchFamily="49" charset="0"/>
              </a:rPr>
              <a:t>-5, 17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da-DK" sz="2400" b="1" dirty="0">
                <a:latin typeface="Consolas" panose="020B0609020204030204" pitchFamily="49" charset="0"/>
              </a:rPr>
              <a:t>,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da-DK" sz="2400" b="1" dirty="0">
                <a:latin typeface="Consolas" panose="020B0609020204030204" pitchFamily="49" charset="0"/>
              </a:rPr>
              <a:t>7, 3, </a:t>
            </a:r>
            <a:r>
              <a:rPr lang="da-DK" sz="2400" b="1" dirty="0" smtClean="0">
                <a:latin typeface="Consolas" panose="020B0609020204030204" pitchFamily="49" charset="0"/>
              </a:rPr>
              <a:t>9</a:t>
            </a:r>
            <a:r>
              <a:rPr lang="da-DK" sz="2400" b="1" dirty="0">
                <a:latin typeface="Consolas" panose="020B0609020204030204" pitchFamily="49" charset="0"/>
              </a:rPr>
              <a:t>, 12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da-DK" sz="2400" b="1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Закръглено правоъгълно изнесено означение 7"/>
          <p:cNvSpPr/>
          <p:nvPr/>
        </p:nvSpPr>
        <p:spPr bwMode="auto">
          <a:xfrm>
            <a:off x="2218630" y="2602099"/>
            <a:ext cx="2279899" cy="710665"/>
          </a:xfrm>
          <a:prstGeom prst="wedgeRoundRectCallout">
            <a:avLst>
              <a:gd name="adj1" fmla="val 57329"/>
              <a:gd name="adj2" fmla="val 36751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de-DE" sz="2400" b="1" dirty="0" smtClean="0">
                <a:solidFill>
                  <a:schemeClr val="bg2"/>
                </a:solidFill>
              </a:rPr>
              <a:t>Array </a:t>
            </a:r>
            <a:r>
              <a:rPr lang="de-DE" sz="2400" b="1" dirty="0" err="1">
                <a:solidFill>
                  <a:schemeClr val="bg2"/>
                </a:solidFill>
              </a:rPr>
              <a:t>of</a:t>
            </a:r>
            <a:r>
              <a:rPr lang="de-DE" sz="2400" b="1" dirty="0">
                <a:solidFill>
                  <a:schemeClr val="bg2"/>
                </a:solidFill>
              </a:rPr>
              <a:t> 4 </a:t>
            </a:r>
            <a:r>
              <a:rPr lang="de-DE" sz="2400" b="1" dirty="0" err="1" smtClean="0">
                <a:solidFill>
                  <a:schemeClr val="bg2"/>
                </a:solidFill>
              </a:rPr>
              <a:t>arrays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13" name="Закръглено правоъгълно изнесено означение 7"/>
          <p:cNvSpPr/>
          <p:nvPr/>
        </p:nvSpPr>
        <p:spPr bwMode="auto">
          <a:xfrm>
            <a:off x="1736515" y="4433992"/>
            <a:ext cx="2687372" cy="1056510"/>
          </a:xfrm>
          <a:prstGeom prst="wedgeRoundRectCallout">
            <a:avLst>
              <a:gd name="adj1" fmla="val 72423"/>
              <a:gd name="adj2" fmla="val -54838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400" b="1" dirty="0">
                <a:solidFill>
                  <a:srgbClr val="FFFFFF"/>
                </a:solidFill>
              </a:rPr>
              <a:t>Element </a:t>
            </a:r>
            <a:r>
              <a:rPr lang="en-US" sz="2400" b="1" noProof="1" smtClean="0">
                <a:solidFill>
                  <a:schemeClr val="bg2"/>
                </a:solidFill>
                <a:latin typeface="Consolas" panose="020B0609020204030204" pitchFamily="49" charset="0"/>
              </a:rPr>
              <a:t>arr[2</a:t>
            </a:r>
            <a:r>
              <a:rPr lang="en-US" sz="2400" b="1" noProof="1">
                <a:solidFill>
                  <a:schemeClr val="bg2"/>
                </a:solidFill>
                <a:latin typeface="Consolas" panose="020B0609020204030204" pitchFamily="49" charset="0"/>
              </a:rPr>
              <a:t>][0]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en-US" sz="2400" b="1" dirty="0">
                <a:solidFill>
                  <a:srgbClr val="FFFFFF"/>
                </a:solidFill>
              </a:rPr>
              <a:t>at </a:t>
            </a:r>
            <a:r>
              <a:rPr lang="en-US" sz="2400" b="1" dirty="0" smtClean="0">
                <a:solidFill>
                  <a:srgbClr val="FFFFFF"/>
                </a:solidFill>
              </a:rPr>
              <a:t>row </a:t>
            </a:r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2</a:t>
            </a:r>
            <a:r>
              <a:rPr lang="en-US" sz="2400" b="1" dirty="0">
                <a:solidFill>
                  <a:srgbClr val="FFFFFF"/>
                </a:solidFill>
              </a:rPr>
              <a:t>, column </a:t>
            </a:r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0</a:t>
            </a:r>
            <a:endParaRPr lang="en-US" sz="2400" b="1" noProof="1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440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/>
      <p:bldP spid="11" grpId="0" animBg="1"/>
      <p:bldP spid="12" grpId="0" animBg="1"/>
      <p:bldP spid="1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Looping Through a Nested Array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067375" y="2815675"/>
            <a:ext cx="9332146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arr.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forEach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printRow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function </a:t>
            </a:r>
            <a:r>
              <a:rPr lang="en-US" sz="2400" b="1" dirty="0" err="1">
                <a:latin typeface="Consolas" panose="020B0609020204030204" pitchFamily="49" charset="0"/>
              </a:rPr>
              <a:t>printRow</a:t>
            </a:r>
            <a:r>
              <a:rPr lang="en-US" sz="2400" b="1" dirty="0">
                <a:latin typeface="Consolas" panose="020B0609020204030204" pitchFamily="49" charset="0"/>
              </a:rPr>
              <a:t>(row){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console.log(row);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row.forEach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printNumber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function </a:t>
            </a:r>
            <a:r>
              <a:rPr lang="en-US" sz="2400" b="1" dirty="0" err="1">
                <a:latin typeface="Consolas" panose="020B0609020204030204" pitchFamily="49" charset="0"/>
              </a:rPr>
              <a:t>printNumber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num</a:t>
            </a:r>
            <a:r>
              <a:rPr lang="en-US" sz="2400" b="1" dirty="0">
                <a:latin typeface="Consolas" panose="020B0609020204030204" pitchFamily="49" charset="0"/>
              </a:rPr>
              <a:t>){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console.log(</a:t>
            </a:r>
            <a:r>
              <a:rPr lang="en-US" sz="2400" b="1" dirty="0" err="1">
                <a:latin typeface="Consolas" panose="020B0609020204030204" pitchFamily="49" charset="0"/>
              </a:rPr>
              <a:t>num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67375" y="1238990"/>
            <a:ext cx="446061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a-DK" sz="2400" b="1" dirty="0">
                <a:latin typeface="Consolas" panose="020B0609020204030204" pitchFamily="49" charset="0"/>
              </a:rPr>
              <a:t>let arr = [[4, 5, 6],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       [6, 5, 4],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       [5, 5, 5]];</a:t>
            </a:r>
            <a:endParaRPr lang="da-DK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8" name="Закръглено правоъгълно изнесено означение 7">
            <a:extLst>
              <a:ext uri="{FF2B5EF4-FFF2-40B4-BE49-F238E27FC236}">
                <a16:creationId xmlns:a16="http://schemas.microsoft.com/office/drawing/2014/main" id="{88E1A09B-1C9F-44CB-9FFE-20264C459288}"/>
              </a:ext>
            </a:extLst>
          </p:cNvPr>
          <p:cNvSpPr/>
          <p:nvPr/>
        </p:nvSpPr>
        <p:spPr bwMode="auto">
          <a:xfrm>
            <a:off x="7066342" y="4937989"/>
            <a:ext cx="3660319" cy="743726"/>
          </a:xfrm>
          <a:prstGeom prst="wedgeRoundRectCallout">
            <a:avLst>
              <a:gd name="adj1" fmla="val -63004"/>
              <a:gd name="adj2" fmla="val -4927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de-DE" sz="2400" b="1" dirty="0">
                <a:solidFill>
                  <a:schemeClr val="bg2"/>
                </a:solidFill>
              </a:rPr>
              <a:t>Prints each element of </a:t>
            </a:r>
            <a:r>
              <a:rPr lang="de-DE" sz="2400" b="1" dirty="0" err="1">
                <a:solidFill>
                  <a:schemeClr val="bg2"/>
                </a:solidFill>
              </a:rPr>
              <a:t>the</a:t>
            </a:r>
            <a:r>
              <a:rPr lang="de-DE" sz="2400" b="1" dirty="0">
                <a:solidFill>
                  <a:schemeClr val="bg2"/>
                </a:solidFill>
              </a:rPr>
              <a:t> </a:t>
            </a:r>
            <a:r>
              <a:rPr lang="de-DE" sz="2400" b="1" dirty="0" err="1" smtClean="0">
                <a:solidFill>
                  <a:schemeClr val="bg2"/>
                </a:solidFill>
              </a:rPr>
              <a:t>array</a:t>
            </a:r>
            <a:r>
              <a:rPr lang="de-DE" sz="2400" b="1" dirty="0" smtClean="0">
                <a:solidFill>
                  <a:schemeClr val="bg2"/>
                </a:solidFill>
              </a:rPr>
              <a:t> </a:t>
            </a:r>
            <a:r>
              <a:rPr lang="de-DE" sz="2400" b="1" dirty="0">
                <a:solidFill>
                  <a:schemeClr val="bg2"/>
                </a:solidFill>
              </a:rPr>
              <a:t>on a separate line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9" name="Закръглено правоъгълно изнесено означение 7">
            <a:extLst>
              <a:ext uri="{FF2B5EF4-FFF2-40B4-BE49-F238E27FC236}">
                <a16:creationId xmlns:a16="http://schemas.microsoft.com/office/drawing/2014/main" id="{4E60731D-422D-4C6C-A8A2-4C6FD77671B5}"/>
              </a:ext>
            </a:extLst>
          </p:cNvPr>
          <p:cNvSpPr/>
          <p:nvPr/>
        </p:nvSpPr>
        <p:spPr bwMode="auto">
          <a:xfrm>
            <a:off x="7005091" y="3021008"/>
            <a:ext cx="3453491" cy="743726"/>
          </a:xfrm>
          <a:prstGeom prst="wedgeRoundRectCallout">
            <a:avLst>
              <a:gd name="adj1" fmla="val -81092"/>
              <a:gd name="adj2" fmla="val 34976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de-DE" sz="2400" b="1" dirty="0">
                <a:solidFill>
                  <a:schemeClr val="bg2"/>
                </a:solidFill>
              </a:rPr>
              <a:t>Prints </a:t>
            </a:r>
            <a:r>
              <a:rPr lang="de-DE" sz="2400" b="1" dirty="0" err="1">
                <a:solidFill>
                  <a:schemeClr val="bg2"/>
                </a:solidFill>
              </a:rPr>
              <a:t>each</a:t>
            </a:r>
            <a:r>
              <a:rPr lang="de-DE" sz="2400" b="1" dirty="0">
                <a:solidFill>
                  <a:schemeClr val="bg2"/>
                </a:solidFill>
              </a:rPr>
              <a:t> </a:t>
            </a:r>
            <a:r>
              <a:rPr lang="de-DE" sz="2400" b="1" dirty="0" err="1" smtClean="0">
                <a:solidFill>
                  <a:schemeClr val="bg2"/>
                </a:solidFill>
              </a:rPr>
              <a:t>row</a:t>
            </a:r>
            <a:r>
              <a:rPr lang="de-DE" sz="2400" b="1" dirty="0" smtClean="0">
                <a:solidFill>
                  <a:schemeClr val="bg2"/>
                </a:solidFill>
              </a:rPr>
              <a:t> </a:t>
            </a:r>
            <a:r>
              <a:rPr lang="de-DE" sz="2400" b="1" dirty="0">
                <a:solidFill>
                  <a:schemeClr val="bg2"/>
                </a:solidFill>
              </a:rPr>
              <a:t>of </a:t>
            </a:r>
            <a:r>
              <a:rPr lang="de-DE" sz="2400" b="1" dirty="0" err="1">
                <a:solidFill>
                  <a:schemeClr val="bg2"/>
                </a:solidFill>
              </a:rPr>
              <a:t>the</a:t>
            </a:r>
            <a:r>
              <a:rPr lang="de-DE" sz="2400" b="1" dirty="0">
                <a:solidFill>
                  <a:schemeClr val="bg2"/>
                </a:solidFill>
              </a:rPr>
              <a:t> </a:t>
            </a:r>
            <a:r>
              <a:rPr lang="de-DE" sz="2400" b="1" dirty="0" err="1" smtClean="0">
                <a:solidFill>
                  <a:schemeClr val="bg2"/>
                </a:solidFill>
              </a:rPr>
              <a:t>array</a:t>
            </a:r>
            <a:r>
              <a:rPr lang="de-DE" sz="2400" b="1" dirty="0" smtClean="0">
                <a:solidFill>
                  <a:schemeClr val="bg2"/>
                </a:solidFill>
              </a:rPr>
              <a:t> </a:t>
            </a:r>
            <a:r>
              <a:rPr lang="de-DE" sz="2400" b="1" dirty="0">
                <a:solidFill>
                  <a:schemeClr val="bg2"/>
                </a:solidFill>
              </a:rPr>
              <a:t>on a separate line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2060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7654" y="1196125"/>
            <a:ext cx="11818096" cy="5201066"/>
          </a:xfrm>
        </p:spPr>
        <p:txBody>
          <a:bodyPr/>
          <a:lstStyle/>
          <a:p>
            <a:r>
              <a:rPr lang="en-US" dirty="0" smtClean="0"/>
              <a:t>You are given an </a:t>
            </a:r>
            <a:r>
              <a:rPr lang="en-US" b="1" dirty="0" smtClean="0">
                <a:solidFill>
                  <a:schemeClr val="bg1"/>
                </a:solidFill>
              </a:rPr>
              <a:t>array </a:t>
            </a:r>
            <a:r>
              <a:rPr lang="en-US" b="1" dirty="0">
                <a:solidFill>
                  <a:schemeClr val="bg1"/>
                </a:solidFill>
              </a:rPr>
              <a:t>of arrays</a:t>
            </a:r>
            <a:r>
              <a:rPr lang="en-US" dirty="0"/>
              <a:t>, containing number elements</a:t>
            </a:r>
            <a:endParaRPr lang="en-US" b="1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/>
              <a:t>Find what is </a:t>
            </a: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/>
              <a:t> at the </a:t>
            </a:r>
            <a:r>
              <a:rPr lang="en-US" b="1" dirty="0">
                <a:solidFill>
                  <a:schemeClr val="bg1"/>
                </a:solidFill>
              </a:rPr>
              <a:t>main</a:t>
            </a:r>
            <a:r>
              <a:rPr lang="en-US" dirty="0"/>
              <a:t> </a:t>
            </a:r>
            <a:r>
              <a:rPr lang="en-US" dirty="0" smtClean="0"/>
              <a:t>diagonal</a:t>
            </a:r>
          </a:p>
          <a:p>
            <a:pPr lvl="1"/>
            <a:r>
              <a:rPr lang="en-US" dirty="0"/>
              <a:t>Find what is </a:t>
            </a:r>
            <a:r>
              <a:rPr lang="en-US" dirty="0" smtClean="0"/>
              <a:t>the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/>
              <a:t> at the </a:t>
            </a:r>
            <a:r>
              <a:rPr lang="en-US" b="1" dirty="0">
                <a:solidFill>
                  <a:schemeClr val="bg1"/>
                </a:solidFill>
              </a:rPr>
              <a:t>secondary</a:t>
            </a:r>
            <a:r>
              <a:rPr lang="en-US" dirty="0"/>
              <a:t> </a:t>
            </a:r>
            <a:r>
              <a:rPr lang="en-US" dirty="0" smtClean="0"/>
              <a:t>diagonal</a:t>
            </a:r>
          </a:p>
          <a:p>
            <a:pPr lvl="1"/>
            <a:r>
              <a:rPr lang="en-US" dirty="0" smtClean="0"/>
              <a:t>Print the diagonal sums separated by </a:t>
            </a:r>
            <a:r>
              <a:rPr lang="en-US" b="1" dirty="0" smtClean="0">
                <a:solidFill>
                  <a:schemeClr val="bg1"/>
                </a:solidFill>
              </a:rPr>
              <a:t>space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8. Diagonal </a:t>
            </a:r>
            <a:r>
              <a:rPr lang="en-US" dirty="0"/>
              <a:t>Sums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2F4BC-E3A9-4DD2-B34E-BBB0293D5A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12783" y="3537127"/>
            <a:ext cx="2540247" cy="3118373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grpSp>
        <p:nvGrpSpPr>
          <p:cNvPr id="7" name="Group 6"/>
          <p:cNvGrpSpPr/>
          <p:nvPr/>
        </p:nvGrpSpPr>
        <p:grpSpPr>
          <a:xfrm>
            <a:off x="3920524" y="4033158"/>
            <a:ext cx="2255357" cy="1600109"/>
            <a:chOff x="5878536" y="3501958"/>
            <a:chExt cx="1826059" cy="1371596"/>
          </a:xfrm>
        </p:grpSpPr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942012" y="3501958"/>
              <a:ext cx="1752600" cy="137159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3600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400" b="1" noProof="1">
                  <a:latin typeface="Consolas" panose="020B0609020204030204" pitchFamily="49" charset="0"/>
                  <a:cs typeface="Arial" panose="020B0604020202020204" pitchFamily="34" charset="0"/>
                </a:rPr>
                <a:t>3 5 </a:t>
              </a:r>
              <a:r>
                <a:rPr lang="bg-BG" sz="2400" b="1" noProof="1">
                  <a:latin typeface="Consolas" panose="020B0609020204030204" pitchFamily="49" charset="0"/>
                  <a:cs typeface="Arial" panose="020B0604020202020204" pitchFamily="34" charset="0"/>
                </a:rPr>
                <a:t>1</a:t>
              </a:r>
              <a:r>
                <a:rPr lang="en-US" sz="2400" b="1" noProof="1">
                  <a:latin typeface="Consolas" panose="020B0609020204030204" pitchFamily="49" charset="0"/>
                  <a:cs typeface="Arial" panose="020B0604020202020204" pitchFamily="34" charset="0"/>
                </a:rPr>
                <a:t>7</a:t>
              </a:r>
            </a:p>
            <a:p>
              <a:pPr algn="ctr">
                <a:lnSpc>
                  <a:spcPct val="90000"/>
                </a:lnSpc>
              </a:pPr>
              <a:r>
                <a:rPr lang="en-US" sz="2400" b="1" noProof="1">
                  <a:latin typeface="Consolas" panose="020B0609020204030204" pitchFamily="49" charset="0"/>
                  <a:cs typeface="Arial" panose="020B0604020202020204" pitchFamily="34" charset="0"/>
                </a:rPr>
                <a:t>-1 7 14</a:t>
              </a:r>
            </a:p>
            <a:p>
              <a:pPr algn="ctr">
                <a:lnSpc>
                  <a:spcPct val="90000"/>
                </a:lnSpc>
              </a:pPr>
              <a:r>
                <a:rPr lang="bg-BG" sz="2400" b="1" noProof="1">
                  <a:latin typeface="Consolas" panose="020B0609020204030204" pitchFamily="49" charset="0"/>
                  <a:cs typeface="Arial" panose="020B0604020202020204" pitchFamily="34" charset="0"/>
                </a:rPr>
                <a:t>1 </a:t>
              </a:r>
              <a:r>
                <a:rPr lang="en-US" sz="2400" b="1" noProof="1">
                  <a:latin typeface="Consolas" panose="020B0609020204030204" pitchFamily="49" charset="0"/>
                  <a:cs typeface="Arial" panose="020B0604020202020204" pitchFamily="34" charset="0"/>
                </a:rPr>
                <a:t>-8 89</a:t>
              </a:r>
            </a:p>
          </p:txBody>
        </p:sp>
        <p:sp>
          <p:nvSpPr>
            <p:cNvPr id="10" name="Rectangle: Rounded Corners 7"/>
            <p:cNvSpPr/>
            <p:nvPr/>
          </p:nvSpPr>
          <p:spPr>
            <a:xfrm rot="18395914">
              <a:off x="6609640" y="3306879"/>
              <a:ext cx="417121" cy="1772789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shade val="50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: Rounded Corners 8"/>
            <p:cNvSpPr/>
            <p:nvPr/>
          </p:nvSpPr>
          <p:spPr>
            <a:xfrm rot="3143924">
              <a:off x="6523423" y="3335491"/>
              <a:ext cx="417121" cy="1706895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shade val="50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045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92130" y="1228861"/>
            <a:ext cx="10820398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 </a:t>
            </a:r>
            <a:r>
              <a:rPr lang="en-US" sz="2400" b="1" dirty="0" err="1">
                <a:latin typeface="Consolas" panose="020B0609020204030204" pitchFamily="49" charset="0"/>
              </a:rPr>
              <a:t>diagonalSums</a:t>
            </a:r>
            <a:r>
              <a:rPr lang="en-US" sz="2400" b="1" dirty="0">
                <a:latin typeface="Consolas" panose="020B0609020204030204" pitchFamily="49" charset="0"/>
              </a:rPr>
              <a:t>(input)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let </a:t>
            </a:r>
            <a:r>
              <a:rPr lang="en-US" sz="2400" b="1" dirty="0" err="1">
                <a:latin typeface="Consolas" panose="020B0609020204030204" pitchFamily="49" charset="0"/>
              </a:rPr>
              <a:t>firstDiagonal</a:t>
            </a:r>
            <a:r>
              <a:rPr lang="en-US" sz="2400" b="1" dirty="0">
                <a:latin typeface="Consolas" panose="020B0609020204030204" pitchFamily="49" charset="0"/>
              </a:rPr>
              <a:t> = 0;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let </a:t>
            </a:r>
            <a:r>
              <a:rPr lang="en-US" sz="2400" b="1" dirty="0" err="1">
                <a:latin typeface="Consolas" panose="020B0609020204030204" pitchFamily="49" charset="0"/>
              </a:rPr>
              <a:t>secondDiagonal</a:t>
            </a:r>
            <a:r>
              <a:rPr lang="en-US" sz="2400" b="1" dirty="0">
                <a:latin typeface="Consolas" panose="020B0609020204030204" pitchFamily="49" charset="0"/>
              </a:rPr>
              <a:t> = 0;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let </a:t>
            </a:r>
            <a:r>
              <a:rPr lang="en-US" sz="2400" b="1" dirty="0" err="1">
                <a:latin typeface="Consolas" panose="020B0609020204030204" pitchFamily="49" charset="0"/>
              </a:rPr>
              <a:t>firstIndex</a:t>
            </a:r>
            <a:r>
              <a:rPr lang="en-US" sz="2400" b="1" dirty="0">
                <a:latin typeface="Consolas" panose="020B0609020204030204" pitchFamily="49" charset="0"/>
              </a:rPr>
              <a:t> = 0;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let </a:t>
            </a:r>
            <a:r>
              <a:rPr lang="en-US" sz="2400" b="1" dirty="0" err="1">
                <a:latin typeface="Consolas" panose="020B0609020204030204" pitchFamily="49" charset="0"/>
              </a:rPr>
              <a:t>secondIndex</a:t>
            </a:r>
            <a:r>
              <a:rPr lang="en-US" sz="2400" b="1" dirty="0">
                <a:latin typeface="Consolas" panose="020B0609020204030204" pitchFamily="49" charset="0"/>
              </a:rPr>
              <a:t> = input[0].length - 1;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input.forEach</a:t>
            </a:r>
            <a:r>
              <a:rPr lang="en-US" sz="2400" b="1" dirty="0">
                <a:latin typeface="Consolas" panose="020B0609020204030204" pitchFamily="49" charset="0"/>
              </a:rPr>
              <a:t>(array =&gt;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</a:t>
            </a:r>
            <a:r>
              <a:rPr lang="en-US" sz="2400" b="1" dirty="0" err="1">
                <a:latin typeface="Consolas" panose="020B0609020204030204" pitchFamily="49" charset="0"/>
              </a:rPr>
              <a:t>firstDiagonal</a:t>
            </a:r>
            <a:r>
              <a:rPr lang="en-US" sz="2400" b="1" dirty="0">
                <a:latin typeface="Consolas" panose="020B0609020204030204" pitchFamily="49" charset="0"/>
              </a:rPr>
              <a:t> +=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array[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firstIndex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++]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</a:t>
            </a:r>
            <a:r>
              <a:rPr lang="en-US" sz="2400" b="1" dirty="0" err="1">
                <a:latin typeface="Consolas" panose="020B0609020204030204" pitchFamily="49" charset="0"/>
              </a:rPr>
              <a:t>secondDiagonal</a:t>
            </a:r>
            <a:r>
              <a:rPr lang="en-US" sz="2400" b="1" dirty="0">
                <a:latin typeface="Consolas" panose="020B0609020204030204" pitchFamily="49" charset="0"/>
              </a:rPr>
              <a:t> +=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array[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secondIndex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--]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/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    });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console.log(</a:t>
            </a:r>
            <a:r>
              <a:rPr lang="en-US" sz="2400" b="1" dirty="0" err="1">
                <a:latin typeface="Consolas" panose="020B0609020204030204" pitchFamily="49" charset="0"/>
              </a:rPr>
              <a:t>firstDiagonal</a:t>
            </a:r>
            <a:r>
              <a:rPr lang="en-US" sz="2400" b="1" dirty="0">
                <a:latin typeface="Consolas" panose="020B0609020204030204" pitchFamily="49" charset="0"/>
              </a:rPr>
              <a:t> + ' ' + </a:t>
            </a:r>
            <a:r>
              <a:rPr lang="en-US" sz="2400" b="1" dirty="0" err="1">
                <a:latin typeface="Consolas" panose="020B0609020204030204" pitchFamily="49" charset="0"/>
              </a:rPr>
              <a:t>secondDiagonal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smtClean="0"/>
              <a:t>8. Diagonal </a:t>
            </a:r>
            <a:r>
              <a:rPr lang="en-US" dirty="0"/>
              <a:t>Sums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5020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8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40596" y="1596445"/>
            <a:ext cx="79707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3000" dirty="0">
                <a:solidFill>
                  <a:schemeClr val="bg2"/>
                </a:solidFill>
              </a:rPr>
              <a:t>Arrays are </a:t>
            </a:r>
            <a:r>
              <a:rPr lang="en-US" sz="3000" b="1" dirty="0">
                <a:solidFill>
                  <a:schemeClr val="bg1"/>
                </a:solidFill>
              </a:rPr>
              <a:t>list-like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objects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bg2"/>
                </a:solidFill>
                <a:latin typeface="+mj-lt"/>
              </a:rPr>
              <a:t>Elements 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are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accessed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 using their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index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/>
            </a:r>
            <a:br>
              <a:rPr lang="en-US" sz="3000" b="1" dirty="0">
                <a:solidFill>
                  <a:schemeClr val="bg1"/>
                </a:solidFill>
                <a:latin typeface="+mj-lt"/>
              </a:rPr>
            </a:br>
            <a:r>
              <a:rPr lang="en-US" sz="3000" b="1" dirty="0" smtClean="0">
                <a:solidFill>
                  <a:schemeClr val="bg1"/>
                </a:solidFill>
                <a:latin typeface="+mj-lt"/>
              </a:rPr>
              <a:t>number</a:t>
            </a:r>
            <a:endParaRPr lang="en-US" sz="3000" dirty="0">
              <a:solidFill>
                <a:schemeClr val="bg2"/>
              </a:solidFill>
              <a:latin typeface="+mj-lt"/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 err="1" smtClean="0">
                <a:solidFill>
                  <a:schemeClr val="bg1"/>
                </a:solidFill>
                <a:latin typeface="+mj-lt"/>
              </a:rPr>
              <a:t>Mutator</a:t>
            </a:r>
            <a:r>
              <a:rPr lang="en-US" sz="3000" dirty="0" smtClean="0">
                <a:solidFill>
                  <a:schemeClr val="bg2"/>
                </a:solidFill>
                <a:latin typeface="+mj-lt"/>
              </a:rPr>
              <a:t> methods - methods that </a:t>
            </a:r>
            <a:r>
              <a:rPr lang="en-US" sz="3000" b="1" dirty="0">
                <a:solidFill>
                  <a:schemeClr val="bg1"/>
                </a:solidFill>
              </a:rPr>
              <a:t>change</a:t>
            </a:r>
            <a:r>
              <a:rPr lang="en-US" sz="3000" dirty="0" smtClean="0">
                <a:solidFill>
                  <a:schemeClr val="bg2"/>
                </a:solidFill>
                <a:latin typeface="+mj-lt"/>
              </a:rPr>
              <a:t> the </a:t>
            </a:r>
            <a:br>
              <a:rPr lang="en-US" sz="3000" dirty="0" smtClean="0">
                <a:solidFill>
                  <a:schemeClr val="bg2"/>
                </a:solidFill>
                <a:latin typeface="+mj-lt"/>
              </a:rPr>
            </a:br>
            <a:r>
              <a:rPr lang="en-US" sz="3000" dirty="0" smtClean="0">
                <a:solidFill>
                  <a:schemeClr val="bg2"/>
                </a:solidFill>
                <a:latin typeface="+mj-lt"/>
              </a:rPr>
              <a:t>original </a:t>
            </a:r>
            <a:r>
              <a:rPr lang="en-US" sz="3000" b="1" dirty="0">
                <a:solidFill>
                  <a:schemeClr val="bg1"/>
                </a:solidFill>
              </a:rPr>
              <a:t>array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 err="1">
                <a:solidFill>
                  <a:schemeClr val="bg1"/>
                </a:solidFill>
              </a:rPr>
              <a:t>Accessor</a:t>
            </a:r>
            <a:r>
              <a:rPr lang="en-US" sz="3000" dirty="0" smtClean="0">
                <a:solidFill>
                  <a:schemeClr val="bg2"/>
                </a:solidFill>
                <a:latin typeface="+mj-lt"/>
              </a:rPr>
              <a:t> methods - methods that return </a:t>
            </a:r>
            <a:r>
              <a:rPr lang="en-US" sz="3000" b="1" dirty="0">
                <a:solidFill>
                  <a:schemeClr val="bg1"/>
                </a:solidFill>
              </a:rPr>
              <a:t>new</a:t>
            </a:r>
            <a:r>
              <a:rPr lang="en-US" sz="3000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array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Looping through arrays </a:t>
            </a:r>
            <a:endParaRPr lang="bg-BG" sz="3000" dirty="0" smtClean="0">
              <a:solidFill>
                <a:schemeClr val="bg2"/>
              </a:solidFill>
              <a:latin typeface="+mj-lt"/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 smtClean="0">
                <a:solidFill>
                  <a:schemeClr val="bg2"/>
                </a:solidFill>
                <a:latin typeface="+mj-lt"/>
              </a:rPr>
              <a:t>Nested </a:t>
            </a:r>
            <a:r>
              <a:rPr lang="en-US" sz="3000" dirty="0" smtClean="0">
                <a:solidFill>
                  <a:schemeClr val="bg2"/>
                </a:solidFill>
                <a:latin typeface="+mj-lt"/>
              </a:rPr>
              <a:t>arrays</a:t>
            </a:r>
            <a:endParaRPr lang="en-US" sz="30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20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39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en-US" sz="3200" dirty="0"/>
              <a:t>Arrays are </a:t>
            </a:r>
            <a:r>
              <a:rPr lang="en-US" sz="3200" b="1" dirty="0">
                <a:solidFill>
                  <a:schemeClr val="bg1"/>
                </a:solidFill>
              </a:rPr>
              <a:t>list-like</a:t>
            </a:r>
            <a:r>
              <a:rPr lang="en-US" sz="3200" dirty="0"/>
              <a:t> </a:t>
            </a:r>
            <a:r>
              <a:rPr lang="en-US" sz="3200" b="1" dirty="0" smtClean="0">
                <a:solidFill>
                  <a:schemeClr val="bg1"/>
                </a:solidFill>
              </a:rPr>
              <a:t>objects</a:t>
            </a:r>
            <a:endParaRPr lang="en-US" sz="3200" dirty="0" smtClean="0"/>
          </a:p>
          <a:p>
            <a:pPr>
              <a:spcAft>
                <a:spcPts val="800"/>
              </a:spcAft>
            </a:pPr>
            <a:r>
              <a:rPr lang="en-US" sz="3200" dirty="0" smtClean="0"/>
              <a:t>Arrays are a </a:t>
            </a:r>
            <a:r>
              <a:rPr lang="en-US" sz="3200" b="1" dirty="0">
                <a:solidFill>
                  <a:schemeClr val="bg1"/>
                </a:solidFill>
              </a:rPr>
              <a:t>reference</a:t>
            </a:r>
            <a:r>
              <a:rPr lang="en-US" sz="3200" dirty="0" smtClean="0"/>
              <a:t> </a:t>
            </a:r>
            <a:r>
              <a:rPr lang="en-US" sz="3200" b="1" dirty="0">
                <a:solidFill>
                  <a:schemeClr val="bg1"/>
                </a:solidFill>
              </a:rPr>
              <a:t>type</a:t>
            </a:r>
            <a:r>
              <a:rPr lang="en-US" sz="3200" dirty="0" smtClean="0"/>
              <a:t>, the variable points to an </a:t>
            </a:r>
            <a:br>
              <a:rPr lang="en-US" sz="3200" dirty="0" smtClean="0"/>
            </a:br>
            <a:r>
              <a:rPr lang="en-US" sz="3200" dirty="0" smtClean="0"/>
              <a:t>address in memory</a:t>
            </a:r>
          </a:p>
          <a:p>
            <a:pPr>
              <a:spcAft>
                <a:spcPts val="800"/>
              </a:spcAft>
            </a:pPr>
            <a:endParaRPr lang="de-DE" sz="3200" dirty="0" smtClean="0"/>
          </a:p>
          <a:p>
            <a:pPr marL="0" indent="0">
              <a:spcAft>
                <a:spcPts val="800"/>
              </a:spcAft>
              <a:buNone/>
            </a:pPr>
            <a:endParaRPr lang="de-DE" sz="3200" dirty="0"/>
          </a:p>
          <a:p>
            <a:pPr>
              <a:spcAft>
                <a:spcPts val="800"/>
              </a:spcAft>
            </a:pPr>
            <a:r>
              <a:rPr lang="en-US" sz="3200" dirty="0"/>
              <a:t>Elements are </a:t>
            </a:r>
            <a:r>
              <a:rPr lang="en-US" sz="3200" b="1" dirty="0">
                <a:solidFill>
                  <a:schemeClr val="bg1"/>
                </a:solidFill>
              </a:rPr>
              <a:t>numbered</a:t>
            </a:r>
            <a:r>
              <a:rPr lang="en-US" sz="3200" dirty="0"/>
              <a:t> from </a:t>
            </a:r>
            <a:r>
              <a:rPr lang="en-US" sz="3200" b="1" dirty="0">
                <a:solidFill>
                  <a:schemeClr val="bg1"/>
                </a:solidFill>
              </a:rPr>
              <a:t>0</a:t>
            </a:r>
            <a:r>
              <a:rPr lang="en-US" sz="3200" dirty="0"/>
              <a:t> to </a:t>
            </a:r>
            <a:r>
              <a:rPr lang="en-US" sz="3200" b="1" dirty="0">
                <a:solidFill>
                  <a:schemeClr val="bg1"/>
                </a:solidFill>
              </a:rPr>
              <a:t>length - 1</a:t>
            </a:r>
            <a:endParaRPr lang="en-US" sz="3200" b="1" dirty="0"/>
          </a:p>
          <a:p>
            <a:pPr>
              <a:spcAft>
                <a:spcPts val="800"/>
              </a:spcAft>
            </a:pPr>
            <a:r>
              <a:rPr lang="en-US" sz="3200" dirty="0"/>
              <a:t>Creating an array using </a:t>
            </a:r>
            <a:r>
              <a:rPr lang="en-US" sz="3200" b="1" dirty="0">
                <a:solidFill>
                  <a:schemeClr val="bg1"/>
                </a:solidFill>
              </a:rPr>
              <a:t>an array literal</a:t>
            </a:r>
            <a:endParaRPr lang="en-US" sz="3200" dirty="0"/>
          </a:p>
          <a:p>
            <a:pPr marL="0" indent="0">
              <a:buNone/>
            </a:pP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Array?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919657" y="2820546"/>
            <a:ext cx="3698997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8175256"/>
              </p:ext>
            </p:extLst>
          </p:nvPr>
        </p:nvGraphicFramePr>
        <p:xfrm>
          <a:off x="5298494" y="3705866"/>
          <a:ext cx="2941320" cy="51247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Закръглено правоъгълно изнесено означение 7"/>
          <p:cNvSpPr/>
          <p:nvPr/>
        </p:nvSpPr>
        <p:spPr bwMode="auto">
          <a:xfrm>
            <a:off x="2611107" y="3159230"/>
            <a:ext cx="2775276" cy="511628"/>
          </a:xfrm>
          <a:prstGeom prst="wedgeRoundRectCallout">
            <a:avLst>
              <a:gd name="adj1" fmla="val 49506"/>
              <a:gd name="adj2" fmla="val 85018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500" dirty="0">
                <a:solidFill>
                  <a:srgbClr val="FFFFFF"/>
                </a:solidFill>
              </a:rPr>
              <a:t>Array of 5 elements</a:t>
            </a:r>
            <a:endParaRPr lang="bg-BG" sz="2500" dirty="0">
              <a:solidFill>
                <a:srgbClr val="FFFFFF"/>
              </a:solidFill>
            </a:endParaRPr>
          </a:p>
        </p:txBody>
      </p:sp>
      <p:sp>
        <p:nvSpPr>
          <p:cNvPr id="8" name="Закръглено правоъгълно изнесено означение 7"/>
          <p:cNvSpPr/>
          <p:nvPr/>
        </p:nvSpPr>
        <p:spPr bwMode="auto">
          <a:xfrm>
            <a:off x="8274997" y="2900115"/>
            <a:ext cx="2241994" cy="514929"/>
          </a:xfrm>
          <a:prstGeom prst="wedgeRoundRectCallout">
            <a:avLst>
              <a:gd name="adj1" fmla="val -52493"/>
              <a:gd name="adj2" fmla="val 71324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500" dirty="0">
                <a:solidFill>
                  <a:srgbClr val="FFFFFF"/>
                </a:solidFill>
              </a:rPr>
              <a:t>Element </a:t>
            </a:r>
            <a:r>
              <a:rPr lang="en-US" sz="2500" b="1" dirty="0">
                <a:solidFill>
                  <a:schemeClr val="bg1"/>
                </a:solidFill>
              </a:rPr>
              <a:t>index</a:t>
            </a:r>
            <a:endParaRPr lang="bg-BG" sz="2500" b="1" dirty="0">
              <a:solidFill>
                <a:schemeClr val="bg1"/>
              </a:solidFill>
            </a:endParaRPr>
          </a:p>
        </p:txBody>
      </p:sp>
      <p:sp>
        <p:nvSpPr>
          <p:cNvPr id="9" name="Закръглено правоъгълно изнесено означение 7"/>
          <p:cNvSpPr/>
          <p:nvPr/>
        </p:nvSpPr>
        <p:spPr bwMode="auto">
          <a:xfrm>
            <a:off x="8653834" y="3689528"/>
            <a:ext cx="2186051" cy="545152"/>
          </a:xfrm>
          <a:prstGeom prst="wedgeRoundRectCallout">
            <a:avLst>
              <a:gd name="adj1" fmla="val -66958"/>
              <a:gd name="adj2" fmla="val 22039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500" dirty="0">
                <a:solidFill>
                  <a:srgbClr val="FFFFFF"/>
                </a:solidFill>
              </a:rPr>
              <a:t>Array </a:t>
            </a:r>
            <a:r>
              <a:rPr lang="en-US" sz="2500" b="1" dirty="0">
                <a:solidFill>
                  <a:schemeClr val="bg1"/>
                </a:solidFill>
              </a:rPr>
              <a:t>element</a:t>
            </a:r>
            <a:endParaRPr lang="bg-BG" sz="2500" b="1" dirty="0">
              <a:solidFill>
                <a:schemeClr val="bg1"/>
              </a:solidFill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611107" y="5889320"/>
            <a:ext cx="6229818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numbers = </a:t>
            </a:r>
            <a:r>
              <a:rPr lang="en-US" sz="2400" dirty="0">
                <a:solidFill>
                  <a:schemeClr val="bg1"/>
                </a:solidFill>
                <a:effectLst/>
              </a:rPr>
              <a:t>[10, 20, 30, 40, 50]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FA9F671-D613-46BC-8BB8-A16259867171}"/>
              </a:ext>
            </a:extLst>
          </p:cNvPr>
          <p:cNvGrpSpPr/>
          <p:nvPr/>
        </p:nvGrpSpPr>
        <p:grpSpPr>
          <a:xfrm>
            <a:off x="5386383" y="3007334"/>
            <a:ext cx="2725623" cy="709917"/>
            <a:chOff x="4910374" y="2025764"/>
            <a:chExt cx="2725623" cy="70991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CA07540-FF50-4F05-A015-5E836C889949}"/>
                </a:ext>
              </a:extLst>
            </p:cNvPr>
            <p:cNvSpPr/>
            <p:nvPr/>
          </p:nvSpPr>
          <p:spPr>
            <a:xfrm>
              <a:off x="4910374" y="2027795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kumimoji="0" lang="en-US" sz="4000" u="none" strike="noStrike" kern="1200" cap="none" spc="0" normalizeH="0" baseline="0" noProof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LnTx/>
                  <a:uFillTx/>
                </a:rPr>
                <a:t>0</a:t>
              </a:r>
              <a:endParaRPr lang="bg-BG" sz="4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5BA7D2B-6D34-47B5-9F7F-1A1E6731D00F}"/>
                </a:ext>
              </a:extLst>
            </p:cNvPr>
            <p:cNvSpPr/>
            <p:nvPr/>
          </p:nvSpPr>
          <p:spPr>
            <a:xfrm>
              <a:off x="5503840" y="2027795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bg-BG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D294E0-C65E-4178-83D3-670171476364}"/>
                </a:ext>
              </a:extLst>
            </p:cNvPr>
            <p:cNvSpPr/>
            <p:nvPr/>
          </p:nvSpPr>
          <p:spPr>
            <a:xfrm>
              <a:off x="6070969" y="2027795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bg-BG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A19C44C-45F9-457F-9E0F-283DDD94F632}"/>
                </a:ext>
              </a:extLst>
            </p:cNvPr>
            <p:cNvSpPr/>
            <p:nvPr/>
          </p:nvSpPr>
          <p:spPr>
            <a:xfrm>
              <a:off x="6598179" y="2025764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bg-BG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238A349-84B9-4214-964C-B8D84C452ED7}"/>
                </a:ext>
              </a:extLst>
            </p:cNvPr>
            <p:cNvSpPr/>
            <p:nvPr/>
          </p:nvSpPr>
          <p:spPr>
            <a:xfrm>
              <a:off x="7191645" y="2025764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lang="bg-BG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2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698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 smtClean="0">
                <a:hlinkClick r:id="rId3"/>
              </a:rPr>
              <a:t>https://</a:t>
            </a:r>
            <a:r>
              <a:rPr lang="en-US" dirty="0" err="1" smtClean="0">
                <a:hlinkClick r:id="rId3"/>
              </a:rPr>
              <a:t>about.softuni.bg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351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82950" y="1179000"/>
            <a:ext cx="9773050" cy="5546589"/>
          </a:xfrm>
        </p:spPr>
        <p:txBody>
          <a:bodyPr/>
          <a:lstStyle/>
          <a:p>
            <a:r>
              <a:rPr lang="en-US" dirty="0"/>
              <a:t> Neither the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a JavaScript array </a:t>
            </a:r>
            <a:r>
              <a:rPr lang="en-US" b="1" dirty="0">
                <a:solidFill>
                  <a:schemeClr val="bg1"/>
                </a:solidFill>
              </a:rPr>
              <a:t>nor</a:t>
            </a: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b="1" dirty="0" smtClean="0">
                <a:solidFill>
                  <a:schemeClr val="bg1"/>
                </a:solidFill>
              </a:rPr>
              <a:t>types</a:t>
            </a:r>
            <a:r>
              <a:rPr lang="en-US" dirty="0" smtClean="0"/>
              <a:t> </a:t>
            </a:r>
            <a:r>
              <a:rPr lang="en-US" dirty="0"/>
              <a:t>of its elements are </a:t>
            </a:r>
            <a:r>
              <a:rPr lang="en-US" b="1" dirty="0">
                <a:solidFill>
                  <a:schemeClr val="bg1"/>
                </a:solidFill>
              </a:rPr>
              <a:t>fixed</a:t>
            </a:r>
          </a:p>
          <a:p>
            <a:r>
              <a:rPr lang="en-US" dirty="0" smtClean="0"/>
              <a:t>An array's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at any </a:t>
            </a:r>
            <a:r>
              <a:rPr lang="en-US" dirty="0" smtClean="0"/>
              <a:t>time</a:t>
            </a:r>
          </a:p>
          <a:p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can be stored at non-contiguous locations in </a:t>
            </a:r>
            <a:r>
              <a:rPr lang="en-US" dirty="0" smtClean="0"/>
              <a:t>the array</a:t>
            </a:r>
          </a:p>
          <a:p>
            <a:r>
              <a:rPr lang="en-US" dirty="0"/>
              <a:t>JavaScript arrays are not guaranteed to be </a:t>
            </a:r>
            <a:r>
              <a:rPr lang="en-US" dirty="0" smtClean="0"/>
              <a:t>dense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Array?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505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of Different Types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357839" y="1522206"/>
            <a:ext cx="9206792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Array holding numbers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numbers = [10, 20, 30, 40, 50];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60999" y="2853437"/>
            <a:ext cx="9203631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Array holding strings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weekDays</a:t>
            </a:r>
            <a:r>
              <a:rPr lang="en-US" sz="2400" b="1" dirty="0">
                <a:latin typeface="Consolas" panose="020B0609020204030204" pitchFamily="49" charset="0"/>
              </a:rPr>
              <a:t> = ['Monday', 'Tuesday', 'Wednesday',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'Thursday', 'Friday', 'Saturday', 'Sunday'];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57839" y="4554000"/>
            <a:ext cx="9206792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Array holding mixed data </a:t>
            </a:r>
            <a:r>
              <a:rPr lang="en-US" sz="2400" b="1" i="1" dirty="0">
                <a:solidFill>
                  <a:schemeClr val="bg1"/>
                </a:solidFill>
                <a:latin typeface="Consolas" panose="020B0609020204030204" pitchFamily="49" charset="0"/>
              </a:rPr>
              <a:t>(not a good practice)</a:t>
            </a:r>
          </a:p>
          <a:p>
            <a:r>
              <a:rPr lang="en-US" sz="2400" b="1" dirty="0" smtClean="0">
                <a:latin typeface="Consolas" panose="020B0609020204030204" pitchFamily="49" charset="0"/>
              </a:rPr>
              <a:t>let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latin typeface="Consolas" panose="020B0609020204030204" pitchFamily="49" charset="0"/>
              </a:rPr>
              <a:t>mixedArr</a:t>
            </a:r>
            <a:r>
              <a:rPr lang="en-US" sz="2400" b="1" dirty="0">
                <a:latin typeface="Consolas" panose="020B0609020204030204" pitchFamily="49" charset="0"/>
              </a:rPr>
              <a:t> = [20, new Date(), 'hello', {x:5, y:8}];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978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43394" y="960411"/>
            <a:ext cx="9855000" cy="5546589"/>
          </a:xfrm>
        </p:spPr>
        <p:txBody>
          <a:bodyPr>
            <a:normAutofit/>
          </a:bodyPr>
          <a:lstStyle/>
          <a:p>
            <a:r>
              <a:rPr lang="en-US" dirty="0"/>
              <a:t>Setting or accessing via non-integers using </a:t>
            </a:r>
            <a:r>
              <a:rPr lang="en-US" b="1" dirty="0">
                <a:solidFill>
                  <a:schemeClr val="bg1"/>
                </a:solidFill>
              </a:rPr>
              <a:t>bracket</a:t>
            </a:r>
            <a:r>
              <a:rPr lang="en-US" dirty="0"/>
              <a:t> </a:t>
            </a:r>
            <a:r>
              <a:rPr lang="en-US" sz="3400" b="1" dirty="0" smtClean="0">
                <a:solidFill>
                  <a:schemeClr val="bg1"/>
                </a:solidFill>
              </a:rPr>
              <a:t>notation</a:t>
            </a:r>
            <a:r>
              <a:rPr lang="en-US" dirty="0" smtClean="0"/>
              <a:t> </a:t>
            </a:r>
            <a:r>
              <a:rPr lang="en-US" dirty="0"/>
              <a:t>(or dot notation) will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dirty="0"/>
              <a:t> set or retrieve an </a:t>
            </a:r>
            <a:r>
              <a:rPr lang="en-US" dirty="0" smtClean="0"/>
              <a:t>element </a:t>
            </a:r>
            <a:r>
              <a:rPr lang="en-US" dirty="0"/>
              <a:t>from the </a:t>
            </a:r>
            <a:r>
              <a:rPr lang="en-US" sz="3400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list </a:t>
            </a:r>
            <a:r>
              <a:rPr lang="en-US" sz="3400" b="1" dirty="0" smtClean="0">
                <a:solidFill>
                  <a:schemeClr val="bg1"/>
                </a:solidFill>
              </a:rPr>
              <a:t>itself 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Indexation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625931" y="2744072"/>
            <a:ext cx="9148849" cy="39114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[];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bg1"/>
                </a:solidFill>
                <a:effectLst/>
              </a:rPr>
              <a:t>[3.4]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'Oranges';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bg1"/>
                </a:solidFill>
                <a:effectLst/>
              </a:rPr>
              <a:t>[-1]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'Apples';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arr.length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             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0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hasOwnProperty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3.4</a:t>
            </a:r>
            <a:r>
              <a:rPr lang="en-US" sz="2400" dirty="0">
                <a:solidFill>
                  <a:schemeClr val="tx1"/>
                </a:solidFill>
                <a:effectLst/>
              </a:rPr>
              <a:t>)); 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true</a:t>
            </a:r>
          </a:p>
          <a:p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bg1"/>
                </a:solidFill>
                <a:effectLst/>
              </a:rPr>
              <a:t>["1"]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'Grapes';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arr.length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             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2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[ &lt;1 empty item&gt;, 'Grapes', </a:t>
            </a:r>
            <a:br>
              <a:rPr lang="en-US" sz="2400" i="1" dirty="0">
                <a:solidFill>
                  <a:schemeClr val="accent2"/>
                </a:solidFill>
                <a:effectLst/>
              </a:rPr>
            </a:br>
            <a:r>
              <a:rPr lang="en-US" sz="2400" i="1" dirty="0">
                <a:solidFill>
                  <a:schemeClr val="accent2"/>
                </a:solidFill>
                <a:effectLst/>
              </a:rPr>
              <a:t>'3.4': 'Oranges', '-1': 'Apples' ]</a:t>
            </a:r>
          </a:p>
        </p:txBody>
      </p:sp>
    </p:spTree>
    <p:extLst>
      <p:ext uri="{BB962C8B-B14F-4D97-AF65-F5344CB8AC3E}">
        <p14:creationId xmlns:p14="http://schemas.microsoft.com/office/powerpoint/2010/main" val="366759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553" y="1629507"/>
            <a:ext cx="1920893" cy="192089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Accessing Array Elements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1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5269</TotalTime>
  <Words>1165</Words>
  <Application>Microsoft Office PowerPoint</Application>
  <PresentationFormat>Widescreen</PresentationFormat>
  <Paragraphs>484</Paragraphs>
  <Slides>51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맑은 고딕</vt:lpstr>
      <vt:lpstr>Arial</vt:lpstr>
      <vt:lpstr>Calibri</vt:lpstr>
      <vt:lpstr>Consolas</vt:lpstr>
      <vt:lpstr>Malgun Gothic (Body)</vt:lpstr>
      <vt:lpstr>Wingdings</vt:lpstr>
      <vt:lpstr>Wingdings 2</vt:lpstr>
      <vt:lpstr>SoftUni</vt:lpstr>
      <vt:lpstr>Arrays and Nested Arrays</vt:lpstr>
      <vt:lpstr>Table of Contents</vt:lpstr>
      <vt:lpstr>Have a Question?</vt:lpstr>
      <vt:lpstr>Working with Arrays of Elements</vt:lpstr>
      <vt:lpstr>What is an Array?</vt:lpstr>
      <vt:lpstr>What is an Array?</vt:lpstr>
      <vt:lpstr>Arrays of Different Types</vt:lpstr>
      <vt:lpstr>Arrays Indexation</vt:lpstr>
      <vt:lpstr>Accessing Array Elements</vt:lpstr>
      <vt:lpstr>Accessing Elements</vt:lpstr>
      <vt:lpstr>Accessing Elements</vt:lpstr>
      <vt:lpstr>Destructuring assignment</vt:lpstr>
      <vt:lpstr>Modify the Array</vt:lpstr>
      <vt:lpstr>Pop</vt:lpstr>
      <vt:lpstr>Push</vt:lpstr>
      <vt:lpstr>Shift</vt:lpstr>
      <vt:lpstr>Unshift</vt:lpstr>
      <vt:lpstr>Splice</vt:lpstr>
      <vt:lpstr>Fill</vt:lpstr>
      <vt:lpstr>Reverse</vt:lpstr>
      <vt:lpstr>Sort</vt:lpstr>
      <vt:lpstr>Sort Examples</vt:lpstr>
      <vt:lpstr>Sorting Objects</vt:lpstr>
      <vt:lpstr>Accessor Methods</vt:lpstr>
      <vt:lpstr>Join</vt:lpstr>
      <vt:lpstr>IndexOf</vt:lpstr>
      <vt:lpstr>Concat</vt:lpstr>
      <vt:lpstr>Includes</vt:lpstr>
      <vt:lpstr>Slice</vt:lpstr>
      <vt:lpstr>Iteration Methods</vt:lpstr>
      <vt:lpstr>ForEach</vt:lpstr>
      <vt:lpstr>Filter</vt:lpstr>
      <vt:lpstr>Filter Example</vt:lpstr>
      <vt:lpstr>Find</vt:lpstr>
      <vt:lpstr>Some</vt:lpstr>
      <vt:lpstr>Map</vt:lpstr>
      <vt:lpstr>Map</vt:lpstr>
      <vt:lpstr>Reduce</vt:lpstr>
      <vt:lpstr>Reducer Function</vt:lpstr>
      <vt:lpstr>Examples</vt:lpstr>
      <vt:lpstr>Problem: 5. Process Odd Numbers</vt:lpstr>
      <vt:lpstr>Array of Arrays</vt:lpstr>
      <vt:lpstr>Nested Arrays in JS</vt:lpstr>
      <vt:lpstr>Looping Through a Nested Array</vt:lpstr>
      <vt:lpstr>Problem: 8. Diagonal Sums</vt:lpstr>
      <vt:lpstr>Solution: 8. Diagonal Sums</vt:lpstr>
      <vt:lpstr>Live Exercises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Denitsa Marinova</cp:lastModifiedBy>
  <cp:revision>27</cp:revision>
  <dcterms:created xsi:type="dcterms:W3CDTF">2018-05-23T13:08:44Z</dcterms:created>
  <dcterms:modified xsi:type="dcterms:W3CDTF">2020-05-20T13:53:23Z</dcterms:modified>
  <cp:category>computer programming;programming;software development;software engineering</cp:category>
</cp:coreProperties>
</file>