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3" r:id="rId19"/>
    <p:sldId id="274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219D2F-BA05-4441-9019-F99030CBFE02}">
          <p14:sldIdLst>
            <p14:sldId id="256"/>
            <p14:sldId id="257"/>
            <p14:sldId id="258"/>
          </p14:sldIdLst>
        </p14:section>
        <p14:section name="Course Objective" id="{DC8502B3-D0B5-4925-BE96-441618EA7812}">
          <p14:sldIdLst>
            <p14:sldId id="259"/>
            <p14:sldId id="260"/>
            <p14:sldId id="261"/>
            <p14:sldId id="262"/>
            <p14:sldId id="263"/>
          </p14:sldIdLst>
        </p14:section>
        <p14:section name="Module Team" id="{5EEFC79C-432E-4055-9896-7E1A795CCAF5}">
          <p14:sldIdLst>
            <p14:sldId id="264"/>
            <p14:sldId id="265"/>
          </p14:sldIdLst>
        </p14:section>
        <p14:section name="Course Organization" id="{404F6B24-96BC-4616-83D9-F7BBDE32344F}">
          <p14:sldIdLst>
            <p14:sldId id="266"/>
            <p14:sldId id="267"/>
            <p14:sldId id="268"/>
            <p14:sldId id="269"/>
            <p14:sldId id="270"/>
            <p14:sldId id="271"/>
            <p14:sldId id="277"/>
          </p14:sldIdLst>
        </p14:section>
        <p14:section name="Conclusion" id="{DCF1D421-DEC2-48ED-AFB6-34BDFE7C5A7F}">
          <p14:sldIdLst>
            <p14:sldId id="273"/>
            <p14:sldId id="274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081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081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185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599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786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CSharpWebMay2019/" TargetMode="External"/><Relationship Id="rId3" Type="http://schemas.openxmlformats.org/officeDocument/2006/relationships/hyperlink" Target="https://softuni.bg/trainings/2355/csharp-web-basics-may-2019" TargetMode="External"/><Relationship Id="rId7" Type="http://schemas.openxmlformats.org/officeDocument/2006/relationships/hyperlink" Target="https://softuni.bg/forum/categories/66/csharp-web-development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SoftUniCSharpCommunity/" TargetMode="External"/><Relationship Id="rId3" Type="http://schemas.openxmlformats.org/officeDocument/2006/relationships/hyperlink" Target="https://softuni.bg/forum/categories/65/csharp-web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CSharpWebJanuary2020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hyperlink" Target="https://softuni.bg/trainings/2613/csharp-web-basics-january-202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897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C# </a:t>
            </a:r>
            <a:r>
              <a:rPr lang="en-US" dirty="0" smtClean="0"/>
              <a:t>Web Basics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4666" y="6201675"/>
            <a:ext cx="2754739" cy="662857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1" y="2340684"/>
            <a:ext cx="2737702" cy="1499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9178" y="4015480"/>
            <a:ext cx="638028" cy="327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07" y="3159049"/>
            <a:ext cx="1068832" cy="1068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2" y="3126962"/>
            <a:ext cx="804434" cy="11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2684" y="1151122"/>
            <a:ext cx="7712116" cy="537388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Nikolay Kostov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Solutions Architect @ </a:t>
            </a:r>
            <a:r>
              <a:rPr lang="en-US" sz="3000" noProof="1"/>
              <a:t>ZenCodeo</a:t>
            </a:r>
          </a:p>
          <a:p>
            <a:pPr lvl="1"/>
            <a:r>
              <a:rPr lang="en-US" sz="3000" dirty="0"/>
              <a:t>15+ years in the IT</a:t>
            </a:r>
          </a:p>
          <a:p>
            <a:pPr lvl="2"/>
            <a:r>
              <a:rPr lang="en-US" sz="2800" dirty="0"/>
              <a:t>Developer, Manager, Trainer, Architect </a:t>
            </a:r>
          </a:p>
          <a:p>
            <a:pPr lvl="1"/>
            <a:r>
              <a:rPr lang="bg-BG" sz="3000" dirty="0"/>
              <a:t>А</a:t>
            </a:r>
            <a:r>
              <a:rPr lang="en-US" sz="3000" noProof="1"/>
              <a:t>ctive role </a:t>
            </a:r>
            <a:r>
              <a:rPr lang="en-US" sz="3000" dirty="0"/>
              <a:t>in the development of the </a:t>
            </a:r>
            <a:br>
              <a:rPr lang="en-US" sz="3000" dirty="0"/>
            </a:br>
            <a:r>
              <a:rPr lang="en-US" sz="3000" dirty="0"/>
              <a:t>Judge platform - </a:t>
            </a:r>
            <a:r>
              <a:rPr lang="en-US" sz="3000" dirty="0">
                <a:hlinkClick r:id="rId2"/>
              </a:rPr>
              <a:t>https://judge.softuni.bg/</a:t>
            </a:r>
            <a:endParaRPr lang="en-US" sz="3000" dirty="0"/>
          </a:p>
          <a:p>
            <a:pPr lvl="1"/>
            <a:r>
              <a:rPr lang="en-US" sz="3000" dirty="0"/>
              <a:t>Microsoft Certified Trainer</a:t>
            </a:r>
          </a:p>
          <a:p>
            <a:pPr lvl="1"/>
            <a:r>
              <a:rPr lang="en-US" sz="3000" dirty="0"/>
              <a:t>Personal blog: </a:t>
            </a:r>
            <a:r>
              <a:rPr lang="en-US" sz="3000" dirty="0">
                <a:hlinkClick r:id="rId3"/>
              </a:rPr>
              <a:t>nikolay.it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Module Team (Trainers)</a:t>
            </a:r>
            <a:endParaRPr lang="en-US" noProof="1"/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1000" y="1600200"/>
            <a:ext cx="3804756" cy="3804756"/>
          </a:xfrm>
          <a:prstGeom prst="roundRect">
            <a:avLst>
              <a:gd name="adj" fmla="val 3985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Organization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58" y="1600676"/>
            <a:ext cx="2133044" cy="21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0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Web Module at </a:t>
            </a:r>
            <a:r>
              <a:rPr lang="en-US" noProof="1"/>
              <a:t>SoftUni</a:t>
            </a:r>
            <a:r>
              <a:rPr lang="en-US" dirty="0"/>
              <a:t> – Timeline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53386" y="2876044"/>
            <a:ext cx="5343215" cy="35247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ASP.NET Core</a:t>
            </a:r>
          </a:p>
          <a:p>
            <a:endParaRPr lang="bg-BG" dirty="0"/>
          </a:p>
          <a:p>
            <a:r>
              <a:rPr lang="en-US" dirty="0"/>
              <a:t>7</a:t>
            </a:r>
            <a:r>
              <a:rPr lang="bg-BG" dirty="0"/>
              <a:t> </a:t>
            </a:r>
            <a:r>
              <a:rPr lang="en-US" dirty="0"/>
              <a:t>weeks</a:t>
            </a:r>
            <a:r>
              <a:rPr lang="bg-BG" dirty="0"/>
              <a:t> * </a:t>
            </a:r>
            <a:r>
              <a:rPr lang="en-US" dirty="0"/>
              <a:t>2</a:t>
            </a:r>
            <a:r>
              <a:rPr lang="bg-BG" dirty="0"/>
              <a:t> </a:t>
            </a:r>
            <a:r>
              <a:rPr lang="en-US" dirty="0"/>
              <a:t>times / week</a:t>
            </a:r>
          </a:p>
          <a:p>
            <a:r>
              <a:rPr lang="en-US" dirty="0"/>
              <a:t>18 credits</a:t>
            </a:r>
            <a:endParaRPr lang="bg-BG" dirty="0"/>
          </a:p>
          <a:p>
            <a:endParaRPr lang="en-US" dirty="0"/>
          </a:p>
          <a:p>
            <a:r>
              <a:rPr lang="en-US" dirty="0"/>
              <a:t>Start: 18-February-2020</a:t>
            </a:r>
          </a:p>
          <a:p>
            <a:r>
              <a:rPr lang="en-US" dirty="0"/>
              <a:t>Project Defense: 25-April-2020</a:t>
            </a:r>
          </a:p>
          <a:p>
            <a:r>
              <a:rPr lang="en-US" dirty="0"/>
              <a:t>Re-Take Exam: 30-April-2020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838" y="2876046"/>
            <a:ext cx="4897363" cy="35247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C# Web Basics</a:t>
            </a:r>
          </a:p>
          <a:p>
            <a:endParaRPr lang="bg-BG" dirty="0"/>
          </a:p>
          <a:p>
            <a:r>
              <a:rPr lang="en-US" dirty="0"/>
              <a:t>5</a:t>
            </a:r>
            <a:r>
              <a:rPr lang="bg-BG" dirty="0"/>
              <a:t> </a:t>
            </a:r>
            <a:r>
              <a:rPr lang="en-US" dirty="0"/>
              <a:t>weeks</a:t>
            </a:r>
            <a:r>
              <a:rPr lang="bg-BG" dirty="0"/>
              <a:t> * </a:t>
            </a:r>
            <a:r>
              <a:rPr lang="en-US" dirty="0"/>
              <a:t>2</a:t>
            </a:r>
            <a:r>
              <a:rPr lang="bg-BG" dirty="0"/>
              <a:t> </a:t>
            </a:r>
            <a:r>
              <a:rPr lang="en-US" dirty="0"/>
              <a:t>times / week</a:t>
            </a:r>
          </a:p>
          <a:p>
            <a:r>
              <a:rPr lang="en-US" dirty="0"/>
              <a:t>12 credits</a:t>
            </a:r>
            <a:endParaRPr lang="bg-BG" dirty="0"/>
          </a:p>
          <a:p>
            <a:endParaRPr lang="en-US" dirty="0"/>
          </a:p>
          <a:p>
            <a:r>
              <a:rPr lang="en-US" dirty="0"/>
              <a:t>Start: 14-January-2020</a:t>
            </a:r>
          </a:p>
          <a:p>
            <a:r>
              <a:rPr lang="en-US" dirty="0"/>
              <a:t>Exam: 16-February-2020</a:t>
            </a:r>
          </a:p>
          <a:p>
            <a:r>
              <a:rPr lang="en-US" dirty="0"/>
              <a:t>Re-Take Exam:</a:t>
            </a:r>
            <a:r>
              <a:rPr lang="bg-BG" dirty="0"/>
              <a:t> 28-</a:t>
            </a:r>
            <a:r>
              <a:rPr lang="en-US" dirty="0"/>
              <a:t>April-2020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257" y="1504890"/>
            <a:ext cx="192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14-January-2020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53385" y="1504890"/>
            <a:ext cx="2052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16-February-2020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1854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7508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1408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660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92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53385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90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488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6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Live coding</a:t>
            </a:r>
          </a:p>
          <a:p>
            <a:r>
              <a:rPr lang="en-US" dirty="0" smtClean="0"/>
              <a:t>You no longer have homework</a:t>
            </a:r>
          </a:p>
          <a:p>
            <a:pPr lvl="1"/>
            <a:r>
              <a:rPr lang="en-US" dirty="0" smtClean="0"/>
              <a:t>Fix bugs and implement features in the custom MVC framework</a:t>
            </a:r>
          </a:p>
          <a:p>
            <a:pPr lvl="1"/>
            <a:r>
              <a:rPr lang="en-US" dirty="0" smtClean="0"/>
              <a:t>Work with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Groups of lectures are followed by workshops</a:t>
            </a:r>
          </a:p>
          <a:p>
            <a:pPr lvl="1"/>
            <a:r>
              <a:rPr lang="en-US" dirty="0" smtClean="0"/>
              <a:t>Knowledge is used to extend an application</a:t>
            </a:r>
          </a:p>
          <a:p>
            <a:pPr lvl="1"/>
            <a:r>
              <a:rPr lang="en-US" dirty="0" smtClean="0"/>
              <a:t>Best practices are applied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Workflow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10" y="3581401"/>
            <a:ext cx="2478171" cy="235704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24" y="2814805"/>
            <a:ext cx="4300199" cy="4300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100000">
            <a:off x="3320561" y="2635461"/>
            <a:ext cx="2401654" cy="3552827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069" y="4695162"/>
            <a:ext cx="1814106" cy="584638"/>
          </a:xfrm>
          <a:prstGeom prst="rect">
            <a:avLst/>
          </a:prstGeom>
        </p:spPr>
        <p:txBody>
          <a:bodyPr vert="horz" lIns="107916" tIns="35973" rIns="107916" bIns="35973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7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5528" y="2346075"/>
            <a:ext cx="2434851" cy="2853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4391" y="2978611"/>
            <a:ext cx="1406965" cy="1059045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7" b="1" dirty="0"/>
              <a:t>Presence in class</a:t>
            </a:r>
            <a:r>
              <a:rPr lang="bg-BG" sz="2397" b="1" dirty="0"/>
              <a:t> </a:t>
            </a:r>
            <a:br>
              <a:rPr lang="bg-BG" sz="2397" b="1" dirty="0"/>
            </a:br>
            <a:r>
              <a:rPr lang="en-US" sz="2397" b="1" dirty="0"/>
              <a:t>5</a:t>
            </a:r>
            <a:r>
              <a:rPr lang="bg-BG" sz="2397" b="1" dirty="0"/>
              <a:t>%</a:t>
            </a:r>
            <a:endParaRPr lang="en-US" sz="2397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39877" y="612363"/>
            <a:ext cx="2399672" cy="3584963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229521" y="3508133"/>
            <a:ext cx="1578188" cy="1284489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8" b="1" dirty="0"/>
              <a:t>PracticalExam</a:t>
            </a:r>
            <a:r>
              <a:rPr lang="bg-BG" sz="2798" b="1" dirty="0"/>
              <a:t> </a:t>
            </a:r>
            <a:br>
              <a:rPr lang="bg-BG" sz="2798" b="1" dirty="0"/>
            </a:br>
            <a:r>
              <a:rPr lang="en-US" sz="2798" b="1" dirty="0"/>
              <a:t>95</a:t>
            </a:r>
            <a:r>
              <a:rPr lang="bg-BG" sz="2798" b="1" dirty="0"/>
              <a:t>%</a:t>
            </a:r>
            <a:endParaRPr lang="en-US" sz="2798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6711" y="1702057"/>
            <a:ext cx="1913576" cy="1106303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8" b="1" dirty="0"/>
              <a:t>Theoretical Exam 5</a:t>
            </a:r>
            <a:r>
              <a:rPr lang="bg-BG" sz="2798" b="1" dirty="0"/>
              <a:t>%</a:t>
            </a:r>
            <a:endParaRPr lang="en-US" sz="2798" b="1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61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1905001"/>
            <a:ext cx="92346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https://softuni.bg/trainings/2355/csharp-web-basics-may-2019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86133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921" y="1359834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7"/>
          <p:cNvSpPr/>
          <p:nvPr/>
        </p:nvSpPr>
        <p:spPr>
          <a:xfrm>
            <a:off x="609600" y="3533763"/>
            <a:ext cx="9158401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https://softuni.bg/forum/categories/66/csharp-web-development-basics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09600" y="5608794"/>
            <a:ext cx="915840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https://www.facebook.com/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8"/>
              </a:rPr>
              <a:t>groups/CSharpWebMay2019/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0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 smtClean="0"/>
              <a:t>Official Facebook </a:t>
            </a:r>
            <a:r>
              <a:rPr lang="en-US" dirty="0"/>
              <a:t>group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Community Facebook group: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3389" y="3288874"/>
            <a:ext cx="8532178" cy="604097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https://softuni.bg/forum/categories/65</a:t>
            </a:r>
            <a:endParaRPr lang="en-US" sz="2398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9" y="3144365"/>
            <a:ext cx="1467856" cy="14678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249" y="1505655"/>
            <a:ext cx="1374132" cy="1374132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3389" y="4652739"/>
            <a:ext cx="8532178" cy="60429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latin typeface="Consolas" panose="020B0609020204030204" pitchFamily="49" charset="0"/>
                <a:hlinkClick r:id="rId6"/>
              </a:rPr>
              <a:t>https://www.facebook.com/groups/CSharpWeb</a:t>
            </a:r>
            <a:endParaRPr lang="en-US" sz="5398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1" y="4876801"/>
            <a:ext cx="1412267" cy="141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57185" y="6016734"/>
            <a:ext cx="8538382" cy="604328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latin typeface="Consolas" panose="020B0609020204030204" pitchFamily="49" charset="0"/>
                <a:hlinkClick r:id="rId8"/>
              </a:rPr>
              <a:t>https://www.facebook.com/SoftUniCSharpCommunity/</a:t>
            </a:r>
            <a:endParaRPr lang="en-US" sz="5398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7185" y="1883659"/>
            <a:ext cx="8538382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https://softuni.bg/modules/47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5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282" y="4534974"/>
            <a:ext cx="5664408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1316" y="4534974"/>
            <a:ext cx="3959051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373" y="2475523"/>
            <a:ext cx="5789314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1318" y="2475523"/>
            <a:ext cx="3855365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423" y="1445798"/>
            <a:ext cx="2446264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1316" y="1445798"/>
            <a:ext cx="4182523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334" y="1445798"/>
            <a:ext cx="2711597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30" y="3505249"/>
            <a:ext cx="2517690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1316" y="3505249"/>
            <a:ext cx="4538108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951" y="3505249"/>
            <a:ext cx="1747737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4305" y="5564699"/>
            <a:ext cx="2871550" cy="8629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5343" y="5653739"/>
            <a:ext cx="6471189" cy="7738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5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4416" y="1711668"/>
            <a:ext cx="8223172" cy="414803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6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0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GB" sz="11497" b="1" noProof="1"/>
              <a:t>csharp</a:t>
            </a:r>
            <a:r>
              <a:rPr lang="en-GB" sz="11497" b="1" dirty="0"/>
              <a:t>-</a:t>
            </a:r>
            <a:r>
              <a:rPr lang="en-GB" sz="11497" b="1" noProof="1"/>
              <a:t>web</a:t>
            </a:r>
            <a:endParaRPr lang="en-GB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5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Objectives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295957"/>
            <a:ext cx="2497480" cy="24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4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smtClean="0"/>
              <a:t>Fundamentals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HTTP</a:t>
            </a:r>
            <a:r>
              <a:rPr lang="en-US" dirty="0" smtClean="0"/>
              <a:t> Protocol</a:t>
            </a:r>
          </a:p>
          <a:p>
            <a:r>
              <a:rPr lang="en-US" dirty="0"/>
              <a:t>Custom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Web Server</a:t>
            </a:r>
          </a:p>
          <a:p>
            <a:r>
              <a:rPr lang="en-US" dirty="0" smtClean="0"/>
              <a:t>Custom </a:t>
            </a:r>
            <a:r>
              <a:rPr lang="en-US" b="1" dirty="0">
                <a:solidFill>
                  <a:schemeClr val="bg1"/>
                </a:solidFill>
              </a:rPr>
              <a:t>MVC Framework</a:t>
            </a:r>
          </a:p>
          <a:p>
            <a:r>
              <a:rPr lang="en-US" dirty="0"/>
              <a:t>Custom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View </a:t>
            </a:r>
            <a:r>
              <a:rPr lang="en-US" b="1" dirty="0" smtClean="0">
                <a:solidFill>
                  <a:schemeClr val="bg1"/>
                </a:solidFill>
              </a:rPr>
              <a:t>Engine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</a:t>
            </a:r>
            <a:r>
              <a:rPr lang="en-US" dirty="0" smtClean="0"/>
              <a:t>Web Basics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4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 smtClean="0"/>
              <a:t>Essentials of </a:t>
            </a:r>
            <a:r>
              <a:rPr lang="en-US" b="1" dirty="0" smtClean="0">
                <a:solidFill>
                  <a:schemeClr val="bg1"/>
                </a:solidFill>
              </a:rPr>
              <a:t>ASP.NET Core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 smtClean="0"/>
              <a:t> View Engine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r>
              <a:rPr lang="en-US" dirty="0" smtClean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r>
              <a:rPr lang="en-US" dirty="0" smtClean="0"/>
              <a:t>Control Flow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Deployment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5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 </a:t>
            </a:r>
            <a:r>
              <a:rPr lang="en-GB" dirty="0"/>
              <a:t>practical </a:t>
            </a:r>
            <a:r>
              <a:rPr lang="en-GB" dirty="0" smtClean="0"/>
              <a:t>problem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4</a:t>
            </a:r>
            <a:r>
              <a:rPr lang="en-GB" dirty="0"/>
              <a:t> hours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Implementing a </a:t>
            </a:r>
            <a:r>
              <a:rPr lang="en-US" b="1" dirty="0">
                <a:solidFill>
                  <a:schemeClr val="bg1"/>
                </a:solidFill>
              </a:rPr>
              <a:t>simple web </a:t>
            </a:r>
            <a:r>
              <a:rPr lang="en-US" b="1" dirty="0" smtClean="0">
                <a:solidFill>
                  <a:schemeClr val="bg1"/>
                </a:solidFill>
              </a:rPr>
              <a:t>application </a:t>
            </a:r>
            <a:r>
              <a:rPr lang="en-US" sz="2998" dirty="0"/>
              <a:t>with:</a:t>
            </a:r>
          </a:p>
          <a:p>
            <a:pPr lvl="2"/>
            <a:r>
              <a:rPr lang="en-US" dirty="0" smtClean="0"/>
              <a:t>Custom </a:t>
            </a:r>
            <a:r>
              <a:rPr lang="en-US" b="1" dirty="0" smtClean="0">
                <a:solidFill>
                  <a:schemeClr val="bg1"/>
                </a:solidFill>
              </a:rPr>
              <a:t>MVC Framework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Custom</a:t>
            </a:r>
            <a:r>
              <a:rPr lang="en-US" b="1" dirty="0" smtClean="0">
                <a:solidFill>
                  <a:schemeClr val="bg1"/>
                </a:solidFill>
              </a:rPr>
              <a:t> Web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2"/>
            <a:r>
              <a:rPr lang="en-US" dirty="0" smtClean="0"/>
              <a:t>Part of the of </a:t>
            </a:r>
            <a:r>
              <a:rPr lang="en-US" b="1" dirty="0" smtClean="0">
                <a:solidFill>
                  <a:schemeClr val="bg1"/>
                </a:solidFill>
              </a:rPr>
              <a:t>Views</a:t>
            </a:r>
            <a:endParaRPr lang="en-US" dirty="0" smtClean="0"/>
          </a:p>
          <a:p>
            <a:pPr lvl="1"/>
            <a:r>
              <a:rPr lang="en-US" dirty="0" smtClean="0"/>
              <a:t>Solutions </a:t>
            </a:r>
            <a:r>
              <a:rPr lang="en-US" dirty="0"/>
              <a:t>are </a:t>
            </a:r>
            <a:r>
              <a:rPr lang="en-US" dirty="0" smtClean="0"/>
              <a:t>evaluated </a:t>
            </a:r>
            <a:r>
              <a:rPr lang="en-US" b="1" dirty="0">
                <a:solidFill>
                  <a:schemeClr val="bg1"/>
                </a:solidFill>
              </a:rPr>
              <a:t>by hand </a:t>
            </a:r>
            <a:r>
              <a:rPr lang="en-US" dirty="0"/>
              <a:t>after the </a:t>
            </a:r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9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will have </a:t>
            </a:r>
            <a:r>
              <a:rPr lang="en-GB" b="1" dirty="0" smtClean="0">
                <a:solidFill>
                  <a:schemeClr val="bg1"/>
                </a:solidFill>
              </a:rPr>
              <a:t>30 minutes </a:t>
            </a:r>
            <a:r>
              <a:rPr lang="en-GB" dirty="0" smtClean="0"/>
              <a:t>once you enter</a:t>
            </a:r>
            <a:endParaRPr lang="bg-BG" dirty="0" smtClean="0"/>
          </a:p>
          <a:p>
            <a:pPr lvl="1"/>
            <a:r>
              <a:rPr lang="en-US" dirty="0" smtClean="0"/>
              <a:t>Multiple-choice with </a:t>
            </a:r>
            <a:r>
              <a:rPr lang="en-US" b="1" dirty="0" smtClean="0">
                <a:solidFill>
                  <a:schemeClr val="bg1"/>
                </a:solidFill>
              </a:rPr>
              <a:t>1 or more </a:t>
            </a:r>
            <a:r>
              <a:rPr lang="en-US" dirty="0" smtClean="0"/>
              <a:t>correct answers</a:t>
            </a:r>
            <a:endParaRPr lang="en-GB" dirty="0"/>
          </a:p>
          <a:p>
            <a:pPr lvl="1"/>
            <a:r>
              <a:rPr lang="en-US" dirty="0" smtClean="0"/>
              <a:t>English</a:t>
            </a:r>
            <a:endParaRPr lang="en-GB" dirty="0"/>
          </a:p>
          <a:p>
            <a:r>
              <a:rPr lang="en-GB" dirty="0"/>
              <a:t>Automated </a:t>
            </a:r>
            <a:r>
              <a:rPr lang="en-GB" dirty="0" smtClean="0"/>
              <a:t>quiz system</a:t>
            </a:r>
          </a:p>
          <a:p>
            <a:r>
              <a:rPr lang="en-GB" dirty="0" smtClean="0"/>
              <a:t>Available the </a:t>
            </a:r>
            <a:r>
              <a:rPr lang="en-GB" b="1" dirty="0" smtClean="0">
                <a:solidFill>
                  <a:schemeClr val="bg1"/>
                </a:solidFill>
              </a:rPr>
              <a:t>day </a:t>
            </a:r>
            <a:r>
              <a:rPr lang="en-GB" dirty="0" smtClean="0"/>
              <a:t>of</a:t>
            </a:r>
            <a:r>
              <a:rPr lang="en-GB" b="1" dirty="0" smtClean="0">
                <a:solidFill>
                  <a:schemeClr val="bg1"/>
                </a:solidFill>
              </a:rPr>
              <a:t> </a:t>
            </a:r>
            <a:r>
              <a:rPr lang="en-GB" dirty="0" smtClean="0"/>
              <a:t>the </a:t>
            </a:r>
            <a:r>
              <a:rPr lang="en-GB" b="1" dirty="0" smtClean="0">
                <a:solidFill>
                  <a:schemeClr val="bg1"/>
                </a:solidFill>
              </a:rPr>
              <a:t>practical</a:t>
            </a:r>
            <a:r>
              <a:rPr lang="en-GB" dirty="0" smtClean="0"/>
              <a:t> </a:t>
            </a:r>
            <a:r>
              <a:rPr lang="en-GB" dirty="0" smtClean="0"/>
              <a:t>exam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Before</a:t>
            </a:r>
            <a:r>
              <a:rPr lang="en-GB" dirty="0" smtClean="0"/>
              <a:t> the Practical Exam</a:t>
            </a:r>
            <a:endParaRPr lang="en-GB" dirty="0" smtClean="0"/>
          </a:p>
          <a:p>
            <a:pPr lvl="1"/>
            <a:r>
              <a:rPr lang="en-GB" dirty="0" smtClean="0"/>
              <a:t>You can submit your answers just</a:t>
            </a:r>
            <a:r>
              <a:rPr lang="en-GB" b="1" dirty="0" smtClean="0">
                <a:solidFill>
                  <a:schemeClr val="bg1"/>
                </a:solidFill>
              </a:rPr>
              <a:t> one time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Exam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9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The Team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28" y="1524497"/>
            <a:ext cx="2437155" cy="24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659</Words>
  <Application>Microsoft Office PowerPoint</Application>
  <PresentationFormat>Widescreen</PresentationFormat>
  <Paragraphs>161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C# Web Basics</vt:lpstr>
      <vt:lpstr>Table of Contents</vt:lpstr>
      <vt:lpstr>Have a Question?</vt:lpstr>
      <vt:lpstr>Course Objectives</vt:lpstr>
      <vt:lpstr>C# Web Basics</vt:lpstr>
      <vt:lpstr>ASP.NET Core</vt:lpstr>
      <vt:lpstr>Practical Programming Exam</vt:lpstr>
      <vt:lpstr>Theoretical Exam</vt:lpstr>
      <vt:lpstr>The Team</vt:lpstr>
      <vt:lpstr>Module Team (Trainers)</vt:lpstr>
      <vt:lpstr>Course Organization</vt:lpstr>
      <vt:lpstr>C# Web Module at SoftUni – Timeline</vt:lpstr>
      <vt:lpstr>Course Workflow</vt:lpstr>
      <vt:lpstr>Scoring System for the Course</vt:lpstr>
      <vt:lpstr>Course Web Site, Forum and FB Group</vt:lpstr>
      <vt:lpstr>Course Web Site, Forum and FB Group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4</cp:revision>
  <dcterms:created xsi:type="dcterms:W3CDTF">2018-05-23T13:08:44Z</dcterms:created>
  <dcterms:modified xsi:type="dcterms:W3CDTF">2020-01-09T12:27:31Z</dcterms:modified>
  <cp:category>programming;computer programming;software development;web development</cp:category>
</cp:coreProperties>
</file>