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303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20C45EE-F35E-4035-B285-F67FA1F3FFBB}">
          <p14:sldIdLst>
            <p14:sldId id="256"/>
            <p14:sldId id="257"/>
            <p14:sldId id="258"/>
          </p14:sldIdLst>
        </p14:section>
        <p14:section name="ASP.NET Core Overview" id="{1F623358-6A7E-4C64-B8FE-59E642EDDBA5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ASP.NET Core MVC" id="{E1C02AC9-96E4-4F10-95E2-4E6ED4672AB1}">
          <p14:sldIdLst>
            <p14:sldId id="266"/>
            <p14:sldId id="267"/>
            <p14:sldId id="268"/>
            <p14:sldId id="269"/>
            <p14:sldId id="270"/>
          </p14:sldIdLst>
        </p14:section>
        <p14:section name="Controllers and Actions" id="{C95D740D-7683-4298-BD3D-56625FA8AE51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outing" id="{B7DA2BC9-0138-4EA6-B1B5-CD004A7131C4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Static Files" id="{328FDF24-4734-437A-A4B7-C59A03540384}">
          <p14:sldIdLst>
            <p14:sldId id="286"/>
            <p14:sldId id="287"/>
            <p14:sldId id="288"/>
          </p14:sldIdLst>
        </p14:section>
        <p14:section name="Razor View Engine" id="{498EA3DD-1471-477F-88A6-438B0FA45FA0}">
          <p14:sldIdLst>
            <p14:sldId id="289"/>
            <p14:sldId id="290"/>
            <p14:sldId id="291"/>
            <p14:sldId id="292"/>
          </p14:sldIdLst>
        </p14:section>
        <p14:section name="ASP.NET Core Identity System" id="{A8F015C4-A6FB-4B69-8F84-EA408C7EC14C}">
          <p14:sldIdLst>
            <p14:sldId id="293"/>
            <p14:sldId id="294"/>
          </p14:sldIdLst>
        </p14:section>
        <p14:section name="Conclusion" id="{98C52DCE-E44C-4824-94CD-F1F421C998E9}">
          <p14:sldIdLst>
            <p14:sldId id="295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5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00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1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599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81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ASP.NET Core, Controllers &amp; Actions, Routing, Razor, Identity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6" y="2590849"/>
            <a:ext cx="3078527" cy="1731672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</a:t>
            </a:r>
            <a:r>
              <a:rPr lang="en-US" sz="2800" dirty="0" err="1"/>
              <a:t>Nuget</a:t>
            </a:r>
            <a:r>
              <a:rPr lang="en-US" sz="2800" dirty="0"/>
              <a:t>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/>
              <a:t>Middlewares</a:t>
            </a:r>
            <a:r>
              <a:rPr lang="en-US" sz="2800" dirty="0"/>
              <a:t>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</a:t>
            </a:r>
            <a:r>
              <a:rPr lang="en-US" sz="2800" dirty="0" err="1"/>
              <a:t>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</a:t>
            </a:r>
            <a:r>
              <a:rPr lang="en-US" sz="2800" dirty="0" err="1"/>
              <a:t>Global.asax</a:t>
            </a:r>
            <a:endParaRPr lang="en-US" sz="28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</a:t>
            </a:r>
            <a:r>
              <a:rPr lang="en-US" sz="2800" dirty="0" err="1"/>
              <a:t>Html.Render</a:t>
            </a:r>
            <a:r>
              <a:rPr lang="en-US" sz="2800" dirty="0"/>
              <a:t>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ASP.NET Core MVC Overview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sz="3400" dirty="0"/>
              <a:t>provides features to build web APIs and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 (MVC)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Source,</a:t>
            </a:r>
            <a:r>
              <a:rPr lang="bg-BG" dirty="0"/>
              <a:t> </a:t>
            </a:r>
            <a:r>
              <a:rPr lang="en-US" dirty="0"/>
              <a:t>Testable</a:t>
            </a:r>
            <a:r>
              <a:rPr lang="bg-BG" dirty="0"/>
              <a:t>, </a:t>
            </a:r>
            <a:r>
              <a:rPr lang="en-US" dirty="0"/>
              <a:t>Good Tooling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markup for Razor Pages and MVC views</a:t>
            </a:r>
          </a:p>
          <a:p>
            <a:pPr lvl="1"/>
            <a:r>
              <a:rPr lang="en-US" dirty="0"/>
              <a:t>RESTful services with </a:t>
            </a:r>
            <a:r>
              <a:rPr lang="en-US" sz="3200" b="1" dirty="0">
                <a:solidFill>
                  <a:schemeClr val="bg1"/>
                </a:solidFill>
              </a:rPr>
              <a:t>ASP.NET Core Web API</a:t>
            </a:r>
          </a:p>
          <a:p>
            <a:pPr lvl="2"/>
            <a:r>
              <a:rPr lang="en-US" dirty="0"/>
              <a:t>Built-in support for multiple data formats, content negotiation and CORS</a:t>
            </a:r>
          </a:p>
          <a:p>
            <a:pPr lvl="1"/>
            <a:r>
              <a:rPr lang="en-US" dirty="0"/>
              <a:t>Achieve high-quality architecture design, optimizing developer work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 binding </a:t>
            </a:r>
            <a:r>
              <a:rPr lang="en-US" dirty="0"/>
              <a:t>automatically maps data from HTTP requests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client-side and server-side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53" y="1890487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sz="3200" dirty="0"/>
              <a:t>Tag Helpers </a:t>
            </a:r>
            <a:r>
              <a:rPr lang="en-US" dirty="0"/>
              <a:t>enable server-side code in HTML elements</a:t>
            </a:r>
          </a:p>
          <a:p>
            <a:pPr lvl="1"/>
            <a:r>
              <a:rPr lang="en-US" dirty="0"/>
              <a:t>Partial views and view components</a:t>
            </a:r>
          </a:p>
          <a:p>
            <a:pPr lvl="1"/>
            <a:r>
              <a:rPr lang="en-US" dirty="0"/>
              <a:t>Filters, Areas, </a:t>
            </a:r>
            <a:r>
              <a:rPr lang="en-US" dirty="0" err="1"/>
              <a:t>Middlewares</a:t>
            </a:r>
            <a:endParaRPr lang="en-US" dirty="0"/>
          </a:p>
          <a:p>
            <a:pPr lvl="1"/>
            <a:r>
              <a:rPr lang="en-US" dirty="0"/>
              <a:t>Built-in security features</a:t>
            </a:r>
          </a:p>
          <a:p>
            <a:pPr lvl="1"/>
            <a:r>
              <a:rPr lang="en-US" dirty="0"/>
              <a:t>Identity with users, roles and external providers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1650035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routing +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middlewares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 smtClean="0"/>
              <a:t>Creating Your First ASP.NET Core Projects</a:t>
            </a:r>
            <a:endParaRPr lang="bg-BG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Hello, ASP.NET Core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Controllers and Actions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</a:t>
            </a:r>
            <a:r>
              <a:rPr lang="en-US" b="1" dirty="0">
                <a:solidFill>
                  <a:schemeClr val="bg1"/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/>
              <a:t>{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sz="3400" b="1" dirty="0"/>
              <a:t>}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sz="3200" dirty="0"/>
              <a:t>Access to </a:t>
            </a:r>
            <a:r>
              <a:rPr lang="en-US" sz="3200" b="1" noProof="1">
                <a:solidFill>
                  <a:schemeClr val="bg1"/>
                </a:solidFill>
              </a:rPr>
              <a:t>Request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Response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HttpContext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RouteData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ModelState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User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ViewBag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ViewData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000" noProof="0" dirty="0" err="1">
                <a:solidFill>
                  <a:schemeClr val="tx1"/>
                </a:solidFill>
                <a:effectLst/>
              </a:rPr>
              <a:t>this.View</a:t>
            </a:r>
            <a:r>
              <a:rPr lang="en-US" sz="2000" noProof="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noProof="0" dirty="0" err="1">
                <a:solidFill>
                  <a:schemeClr val="tx1"/>
                </a:solidFill>
                <a:effectLst/>
              </a:rPr>
              <a:t>viewModel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5305"/>
            <a:ext cx="11790101" cy="2243695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Creating our first </a:t>
            </a:r>
            <a:r>
              <a:rPr lang="en-US" sz="3200" b="1" dirty="0">
                <a:solidFill>
                  <a:schemeClr val="bg1"/>
                </a:solidFill>
              </a:rPr>
              <a:t>ASP.NET Core Projects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Controllers </a:t>
            </a:r>
            <a:r>
              <a:rPr lang="en-US" sz="3200" dirty="0"/>
              <a:t>&amp;</a:t>
            </a:r>
            <a:r>
              <a:rPr lang="en-US" sz="3200" b="1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Static Files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 View Engine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8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8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219200"/>
            <a:ext cx="11772123" cy="57912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maps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/>
              <a:t>to action </a:t>
            </a:r>
            <a:br>
              <a:rPr lang="en-US" sz="3200" dirty="0"/>
            </a:br>
            <a:r>
              <a:rPr lang="en-US" sz="3200" dirty="0"/>
              <a:t>parameters in few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Routing engine </a:t>
            </a:r>
            <a:r>
              <a:rPr lang="en-US" sz="3000" dirty="0"/>
              <a:t>can pass parameters to actions</a:t>
            </a:r>
          </a:p>
          <a:p>
            <a:pPr lvl="2"/>
            <a:r>
              <a:rPr lang="en-US" sz="2800" dirty="0"/>
              <a:t>http://localhost/Users/</a:t>
            </a:r>
            <a:r>
              <a:rPr lang="en-US" sz="2800" b="1" dirty="0">
                <a:solidFill>
                  <a:schemeClr val="bg1"/>
                </a:solidFill>
              </a:rPr>
              <a:t>Niki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Routing pattern</a:t>
            </a:r>
            <a:r>
              <a:rPr lang="en-US" sz="2800" dirty="0"/>
              <a:t>: Users/{</a:t>
            </a:r>
            <a:r>
              <a:rPr lang="en-US" sz="2800" b="1" dirty="0">
                <a:solidFill>
                  <a:schemeClr val="bg1"/>
                </a:solidFill>
              </a:rPr>
              <a:t>username</a:t>
            </a:r>
            <a:r>
              <a:rPr lang="en-US" sz="2800" dirty="0"/>
              <a:t>}</a:t>
            </a:r>
          </a:p>
          <a:p>
            <a:pPr lvl="1"/>
            <a:r>
              <a:rPr lang="en-US" sz="3000" dirty="0"/>
              <a:t>URL query string can contains parameters</a:t>
            </a:r>
          </a:p>
          <a:p>
            <a:pPr lvl="2"/>
            <a:r>
              <a:rPr lang="en-US" sz="2800" dirty="0"/>
              <a:t>/Users/</a:t>
            </a:r>
            <a:r>
              <a:rPr lang="en-US" sz="2800" noProof="1"/>
              <a:t>ByUsername?</a:t>
            </a:r>
            <a:r>
              <a:rPr lang="en-US" sz="2800" b="1" noProof="1">
                <a:solidFill>
                  <a:schemeClr val="bg1"/>
                </a:solidFill>
              </a:rPr>
              <a:t>username</a:t>
            </a:r>
            <a:r>
              <a:rPr lang="en-US" sz="2800" noProof="1"/>
              <a:t>=</a:t>
            </a:r>
            <a:r>
              <a:rPr lang="en-US" sz="2800" b="1" noProof="1">
                <a:solidFill>
                  <a:schemeClr val="bg1"/>
                </a:solidFill>
              </a:rPr>
              <a:t>NikolayIT</a:t>
            </a:r>
          </a:p>
          <a:p>
            <a:pPr lvl="1"/>
            <a:r>
              <a:rPr lang="en-US" sz="3000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7" y="3155885"/>
            <a:ext cx="3927605" cy="153719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6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25" y="1192762"/>
            <a:ext cx="8686800" cy="548059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ActionName</a:t>
            </a:r>
            <a:r>
              <a:rPr lang="en-US" sz="3000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1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ASP.NET Core MVC Routing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UseMvc</a:t>
            </a:r>
            <a:r>
              <a:rPr lang="en-PH" sz="2000" dirty="0">
                <a:solidFill>
                  <a:schemeClr val="tx1"/>
                </a:solidFill>
                <a:effectLst/>
              </a:rPr>
              <a:t>(routes =&gt;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routes.</a:t>
            </a:r>
            <a:r>
              <a:rPr lang="en-US" sz="2000" dirty="0">
                <a:solidFill>
                  <a:schemeClr val="bg1"/>
                </a:solidFill>
                <a:effectLst/>
              </a:rPr>
              <a:t>MapRoute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});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</a:t>
            </a:r>
            <a:r>
              <a:rPr lang="en-US" sz="2800" dirty="0" smtClean="0"/>
              <a:t>"</a:t>
            </a:r>
            <a:r>
              <a:rPr lang="en-US" sz="2800" b="1" dirty="0" smtClean="0">
                <a:solidFill>
                  <a:schemeClr val="bg1"/>
                </a:solidFill>
              </a:rPr>
              <a:t>/</a:t>
            </a:r>
            <a:r>
              <a:rPr lang="en-US" sz="2800" b="1" smtClean="0">
                <a:solidFill>
                  <a:schemeClr val="bg1"/>
                </a:solidFill>
              </a:rPr>
              <a:t>Cats/Show/1</a:t>
            </a:r>
            <a:r>
              <a:rPr lang="en-US" sz="2800" smtClean="0"/>
              <a:t>"</a:t>
            </a:r>
            <a:endParaRPr lang="en-US" sz="2800" dirty="0"/>
          </a:p>
          <a:p>
            <a:pPr>
              <a:buClr>
                <a:srgbClr val="234465"/>
              </a:buClr>
            </a:pPr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6996000" y="5292698"/>
            <a:ext cx="3567797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Cats",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"Show",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"1" </a:t>
            </a: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B8E6-FCB3-4A29-93BE-7AD2EFA9578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Conventional Routing</a:t>
            </a:r>
            <a:r>
              <a:rPr lang="en-US" dirty="0"/>
              <a:t>, with the default route:</a:t>
            </a:r>
          </a:p>
          <a:p>
            <a:pPr lvl="1"/>
            <a:r>
              <a:rPr lang="en-US" dirty="0"/>
              <a:t>Optimizes an application by preventing the creation of a new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URL pattern for every Action.</a:t>
            </a:r>
          </a:p>
          <a:p>
            <a:pPr lvl="1"/>
            <a:r>
              <a:rPr lang="en-US" dirty="0"/>
              <a:t>Ensures URL consistency in CRUD style applications.</a:t>
            </a:r>
          </a:p>
          <a:p>
            <a:pPr lvl="1"/>
            <a:r>
              <a:rPr lang="en-US" dirty="0"/>
              <a:t>Simplifies code and makes the UI more predictable.</a:t>
            </a:r>
          </a:p>
          <a:p>
            <a:r>
              <a:rPr lang="en-US" dirty="0"/>
              <a:t>Can also be implemented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71033-90FA-4E3A-A8F3-C09380C5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74718" y="5075786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UseMvcWithDefaultRoute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9"/>
            <a:ext cx="11817350" cy="27328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Route Constraints</a:t>
            </a:r>
            <a:r>
              <a:rPr lang="en-US" sz="3200" noProof="1"/>
              <a:t> are rules on the URL segments</a:t>
            </a:r>
          </a:p>
          <a:p>
            <a:r>
              <a:rPr lang="en-US" sz="3200" noProof="1"/>
              <a:t>All the constraints are </a:t>
            </a:r>
            <a:r>
              <a:rPr lang="en-US" sz="3200" b="1" noProof="1">
                <a:solidFill>
                  <a:schemeClr val="bg1"/>
                </a:solidFill>
              </a:rPr>
              <a:t>regular expression compatible </a:t>
            </a:r>
            <a:r>
              <a:rPr lang="en-US" sz="3200" noProof="1"/>
              <a:t>with the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  <a:p>
            <a:r>
              <a:rPr lang="en-US" sz="3200" noProof="1"/>
              <a:t>Defined as one of the </a:t>
            </a:r>
            <a:r>
              <a:rPr lang="en-US" sz="3200" b="1" noProof="1">
                <a:solidFill>
                  <a:schemeClr val="bg1"/>
                </a:solidFill>
              </a:rPr>
              <a:t>routes</a:t>
            </a:r>
            <a:r>
              <a:rPr lang="en-US" sz="3200" noProof="1"/>
              <a:t>.</a:t>
            </a:r>
            <a:r>
              <a:rPr lang="en-US" sz="3200" b="1" noProof="1">
                <a:solidFill>
                  <a:schemeClr val="bg1"/>
                </a:solidFill>
              </a:rPr>
              <a:t>MapRoute</a:t>
            </a:r>
            <a:r>
              <a:rPr lang="en-US" sz="3200" noProof="1"/>
              <a:t>(…)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76305" y="4116977"/>
            <a:ext cx="1023938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name: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template: "</a:t>
            </a:r>
            <a:r>
              <a:rPr lang="en-US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defaults: new { controller =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 action = "</a:t>
            </a:r>
            <a:r>
              <a:rPr lang="en-US" dirty="0" err="1">
                <a:solidFill>
                  <a:schemeClr val="bg1"/>
                </a:solidFill>
                <a:effectLst/>
              </a:rPr>
              <a:t>ByDate</a:t>
            </a:r>
            <a:r>
              <a:rPr lang="en-US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constraints: new { year = @"</a:t>
            </a:r>
            <a:r>
              <a:rPr lang="en-US" dirty="0">
                <a:solidFill>
                  <a:schemeClr val="bg1"/>
                </a:solidFill>
                <a:effectLst/>
              </a:rPr>
              <a:t>\d{4}</a:t>
            </a:r>
            <a:r>
              <a:rPr lang="en-US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day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 routing </a:t>
            </a:r>
            <a:r>
              <a:rPr lang="en-US" sz="32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764852" y="2324350"/>
            <a:ext cx="1023938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UseMvc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  <a:endParaRPr lang="bg-BG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EBAB268-6A46-4216-9547-790C453C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825797"/>
            <a:ext cx="2514600" cy="677284"/>
          </a:xfrm>
          <a:prstGeom prst="wedgeRoundRectCallout">
            <a:avLst>
              <a:gd name="adj1" fmla="val -71451"/>
              <a:gd name="adj2" fmla="val -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Empty method call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764852" y="4032990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 err="1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11654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9765" y="5562601"/>
            <a:ext cx="11310043" cy="75387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attributes are quite often used in </a:t>
            </a:r>
            <a:r>
              <a:rPr lang="en-US" sz="3000" b="1" dirty="0">
                <a:solidFill>
                  <a:schemeClr val="bg1"/>
                </a:solidFill>
              </a:rPr>
              <a:t>REST APIs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 err="1"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Login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can also directly define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Attribute routing </a:t>
            </a:r>
            <a:r>
              <a:rPr lang="en-US" sz="2600" dirty="0"/>
              <a:t>allows you to create multiple routes for a single action.</a:t>
            </a:r>
          </a:p>
          <a:p>
            <a:r>
              <a:rPr lang="en-US" sz="2600" dirty="0"/>
              <a:t>It also allows you to </a:t>
            </a:r>
            <a:r>
              <a:rPr lang="en-US" sz="2600" b="1" dirty="0">
                <a:solidFill>
                  <a:schemeClr val="bg1"/>
                </a:solidFill>
              </a:rPr>
              <a:t>combine</a:t>
            </a:r>
            <a:r>
              <a:rPr lang="en-US" sz="2600" dirty="0"/>
              <a:t> a Route for a </a:t>
            </a:r>
            <a:r>
              <a:rPr lang="en-US" sz="2600" b="1" dirty="0">
                <a:solidFill>
                  <a:schemeClr val="bg1"/>
                </a:solidFill>
              </a:rPr>
              <a:t>Controller</a:t>
            </a:r>
            <a:r>
              <a:rPr lang="en-US" sz="2600" dirty="0"/>
              <a:t> and an </a:t>
            </a:r>
            <a:r>
              <a:rPr lang="en-US" sz="2600" b="1" dirty="0">
                <a:solidFill>
                  <a:schemeClr val="bg1"/>
                </a:solidFill>
              </a:rPr>
              <a:t>Action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Route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("Home")]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 // Does not combine, Route – /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// Route - /Home/Index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("")] // Route - /Home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Static File Routing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work.</a:t>
            </a:r>
          </a:p>
          <a:p>
            <a:pPr lvl="1"/>
            <a:r>
              <a:rPr lang="en-US" dirty="0"/>
              <a:t>Files such as HTML, CSS, JS,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tell the ASP.NET Core App to serve the static files in the </a:t>
            </a:r>
            <a:r>
              <a:rPr lang="en-US" sz="2800" b="1" noProof="1">
                <a:solidFill>
                  <a:schemeClr val="bg1"/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(); // For the </a:t>
            </a:r>
            <a:r>
              <a:rPr lang="en-PH" dirty="0">
                <a:solidFill>
                  <a:schemeClr val="bg1"/>
                </a:solidFill>
                <a:effectLst/>
              </a:rPr>
              <a:t>wwwroot</a:t>
            </a:r>
            <a:r>
              <a:rPr lang="en-PH" dirty="0">
                <a:solidFill>
                  <a:schemeClr val="tx1"/>
                </a:solidFill>
                <a:effectLst/>
              </a:rPr>
              <a:t> folder</a:t>
            </a:r>
          </a:p>
          <a:p>
            <a:endParaRPr lang="en-PH" dirty="0">
              <a:solidFill>
                <a:schemeClr val="tx1"/>
              </a:solidFill>
              <a:effectLst/>
            </a:endParaRP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(new </a:t>
            </a:r>
            <a:r>
              <a:rPr lang="en-PH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PH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FileProvider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PH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PH" dirty="0">
                <a:solidFill>
                  <a:schemeClr val="tx1"/>
                </a:solidFill>
                <a:effectLst/>
              </a:rPr>
              <a:t>(), "</a:t>
            </a:r>
            <a:r>
              <a:rPr lang="en-PH" dirty="0">
                <a:solidFill>
                  <a:schemeClr val="bg1"/>
                </a:solidFill>
                <a:effectLst/>
              </a:rPr>
              <a:t>OtherFiles</a:t>
            </a:r>
            <a:r>
              <a:rPr lang="en-PH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RequestPath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PathString</a:t>
            </a:r>
            <a:r>
              <a:rPr lang="en-PH" dirty="0">
                <a:solidFill>
                  <a:schemeClr val="tx1"/>
                </a:solidFill>
                <a:effectLst/>
              </a:rPr>
              <a:t>("</a:t>
            </a:r>
            <a:r>
              <a:rPr lang="en-PH" dirty="0">
                <a:solidFill>
                  <a:schemeClr val="bg1"/>
                </a:solidFill>
                <a:effectLst/>
              </a:rPr>
              <a:t>/files</a:t>
            </a:r>
            <a:r>
              <a:rPr lang="en-PH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serve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style.css</a:t>
            </a:r>
            <a:r>
              <a:rPr lang="bg-BG" sz="2800" dirty="0"/>
              <a:t>"</a:t>
            </a:r>
            <a:r>
              <a:rPr lang="en-US" sz="2800" dirty="0"/>
              <a:t> file upon request “</a:t>
            </a:r>
            <a:r>
              <a:rPr lang="en-US" sz="2800" b="1" dirty="0">
                <a:solidFill>
                  <a:schemeClr val="bg1"/>
                </a:solidFill>
              </a:rPr>
              <a:t>http://{app}/files/style.css</a:t>
            </a:r>
            <a:r>
              <a:rPr lang="en-US" sz="2800" dirty="0"/>
              <a:t>” from </a:t>
            </a:r>
            <a:r>
              <a:rPr lang="bg-BG" sz="2800" dirty="0"/>
              <a:t>"</a:t>
            </a:r>
            <a:r>
              <a:rPr lang="en-US" sz="2800" b="1" dirty="0" err="1">
                <a:solidFill>
                  <a:schemeClr val="bg1"/>
                </a:solidFill>
              </a:rPr>
              <a:t>OtherFiles</a:t>
            </a:r>
            <a:r>
              <a:rPr lang="bg-BG" sz="2800" dirty="0"/>
              <a:t>"</a:t>
            </a:r>
            <a:r>
              <a:rPr lang="en-US" sz="2800" dirty="0"/>
              <a:t> instead of </a:t>
            </a:r>
            <a:r>
              <a:rPr lang="bg-BG" sz="2800" dirty="0"/>
              <a:t>"</a:t>
            </a:r>
            <a:r>
              <a:rPr lang="en-US" sz="2800" b="1" dirty="0" err="1">
                <a:solidFill>
                  <a:schemeClr val="bg1"/>
                </a:solidFill>
              </a:rPr>
              <a:t>wwwroot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 in Project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Razor View Engine</a:t>
            </a:r>
            <a:endParaRPr lang="bg-BG"/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noProof="1">
                <a:solidFill>
                  <a:schemeClr val="bg1"/>
                </a:solidFill>
              </a:rPr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b="1" noProof="1">
                <a:solidFill>
                  <a:schemeClr val="bg1"/>
                </a:solidFill>
              </a:rPr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noProof="1">
                <a:solidFill>
                  <a:schemeClr val="bg1"/>
                </a:solidFill>
              </a:rPr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06" y="1195388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8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bg-BG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ASP.NET Core Identity System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Core: Bird's Eye 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8" y="1629000"/>
            <a:ext cx="11267042" cy="4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legacy</a:t>
            </a:r>
            <a: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ASP.NET Core Overview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Azure) or on-premises</a:t>
            </a:r>
          </a:p>
          <a:p>
            <a:r>
              <a:rPr lang="en-US" dirty="0"/>
              <a:t>Great documentation: </a:t>
            </a:r>
            <a:r>
              <a:rPr lang="en-US" dirty="0">
                <a:hlinkClick r:id="rId3"/>
              </a:rPr>
              <a:t>https://docs.microsoft.com/en-us/aspnet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</a:t>
            </a:r>
            <a:r>
              <a:rPr lang="en-US" dirty="0" err="1"/>
              <a:t>WebAPI</a:t>
            </a:r>
            <a:r>
              <a:rPr lang="en-US" dirty="0"/>
              <a:t>, Razor Pages, </a:t>
            </a:r>
            <a:r>
              <a:rPr lang="en-US" dirty="0" err="1"/>
              <a:t>SignalR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Overview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sz="3400" b="1" dirty="0" err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F3DEC3-3018-4C57-9345-29EF4CA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10521-EFCD-4D40-847A-71B2D1A281DF}"/>
              </a:ext>
            </a:extLst>
          </p:cNvPr>
          <p:cNvSpPr/>
          <p:nvPr/>
        </p:nvSpPr>
        <p:spPr bwMode="auto">
          <a:xfrm>
            <a:off x="645029" y="3446584"/>
            <a:ext cx="8129695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5C688-17D3-4164-9C19-D2DB96054462}"/>
              </a:ext>
            </a:extLst>
          </p:cNvPr>
          <p:cNvGrpSpPr/>
          <p:nvPr/>
        </p:nvGrpSpPr>
        <p:grpSpPr>
          <a:xfrm>
            <a:off x="645029" y="2365124"/>
            <a:ext cx="8129695" cy="861557"/>
            <a:chOff x="589084" y="2954208"/>
            <a:chExt cx="10366131" cy="7121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E96D365-9ED3-40BD-BFF5-D24FC741F233}"/>
                </a:ext>
              </a:extLst>
            </p:cNvPr>
            <p:cNvSpPr/>
            <p:nvPr/>
          </p:nvSpPr>
          <p:spPr bwMode="auto">
            <a:xfrm>
              <a:off x="2708030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D6473-BD02-4E96-811B-B38CB2492BB6}"/>
                </a:ext>
              </a:extLst>
            </p:cNvPr>
            <p:cNvSpPr/>
            <p:nvPr/>
          </p:nvSpPr>
          <p:spPr bwMode="auto">
            <a:xfrm>
              <a:off x="589084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712F17-B168-48DB-B837-629B0F923132}"/>
                </a:ext>
              </a:extLst>
            </p:cNvPr>
            <p:cNvSpPr/>
            <p:nvPr/>
          </p:nvSpPr>
          <p:spPr bwMode="auto">
            <a:xfrm>
              <a:off x="9064868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Blazor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7D13E-E7C8-4832-9AA5-1F4804999F42}"/>
                </a:ext>
              </a:extLst>
            </p:cNvPr>
            <p:cNvSpPr/>
            <p:nvPr/>
          </p:nvSpPr>
          <p:spPr bwMode="auto">
            <a:xfrm>
              <a:off x="4826976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191067-574E-4F85-8943-DA2564BC2DB4}"/>
                </a:ext>
              </a:extLst>
            </p:cNvPr>
            <p:cNvSpPr/>
            <p:nvPr/>
          </p:nvSpPr>
          <p:spPr bwMode="auto">
            <a:xfrm>
              <a:off x="6945922" y="2954215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20D360-4491-4152-BDB0-49E54D86ED8D}"/>
              </a:ext>
            </a:extLst>
          </p:cNvPr>
          <p:cNvSpPr/>
          <p:nvPr/>
        </p:nvSpPr>
        <p:spPr bwMode="auto">
          <a:xfrm>
            <a:off x="645029" y="4583722"/>
            <a:ext cx="5254610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97B710-458D-4644-B656-CAAF99402745}"/>
              </a:ext>
            </a:extLst>
          </p:cNvPr>
          <p:cNvSpPr/>
          <p:nvPr/>
        </p:nvSpPr>
        <p:spPr bwMode="auto">
          <a:xfrm>
            <a:off x="6074020" y="4583722"/>
            <a:ext cx="5169876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Framework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9F8B71-2FE3-4158-8D01-B4106E51A38A}"/>
              </a:ext>
            </a:extLst>
          </p:cNvPr>
          <p:cNvSpPr/>
          <p:nvPr/>
        </p:nvSpPr>
        <p:spPr bwMode="auto">
          <a:xfrm>
            <a:off x="8971984" y="3446584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4.6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70D24B-5C86-4DEE-93B4-D60C9D661995}"/>
              </a:ext>
            </a:extLst>
          </p:cNvPr>
          <p:cNvSpPr/>
          <p:nvPr/>
        </p:nvSpPr>
        <p:spPr bwMode="auto">
          <a:xfrm>
            <a:off x="8971984" y="2309446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WebForms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MVC, Web API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4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2.2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3.0 in development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</TotalTime>
  <Words>2076</Words>
  <Application>Microsoft Office PowerPoint</Application>
  <PresentationFormat>Widescreen</PresentationFormat>
  <Paragraphs>459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ASP.NET Core (MVC)</vt:lpstr>
      <vt:lpstr>Table of Contents</vt:lpstr>
      <vt:lpstr>Have a Question?</vt:lpstr>
      <vt:lpstr>.NET Core: Bird's Eye View</vt:lpstr>
      <vt:lpstr>ASP.NET Core Overview</vt:lpstr>
      <vt:lpstr>ASP.NET Core Overview</vt:lpstr>
      <vt:lpstr>ASP.NET Core Main Features</vt:lpstr>
      <vt:lpstr>ASP.NET Core</vt:lpstr>
      <vt:lpstr>ASP.NET vs ASP.NET Core</vt:lpstr>
      <vt:lpstr>ASP.NET vs ASP.NET Core (2)</vt:lpstr>
      <vt:lpstr>ASP.NET Core MVC Overview</vt:lpstr>
      <vt:lpstr>ASP.NET Core MVC</vt:lpstr>
      <vt:lpstr>ASP.NET Core MVC (2)</vt:lpstr>
      <vt:lpstr>The MVC Pattern for Web</vt:lpstr>
      <vt:lpstr>Creating Your First ASP.NET Core Projects</vt:lpstr>
      <vt:lpstr>Controllers and Actions</vt:lpstr>
      <vt:lpstr>Controllers</vt:lpstr>
      <vt:lpstr>Actions</vt:lpstr>
      <vt:lpstr>Action Results</vt:lpstr>
      <vt:lpstr>Action Results (2)</vt:lpstr>
      <vt:lpstr>Action Parameters</vt:lpstr>
      <vt:lpstr>Action Selectors</vt:lpstr>
      <vt:lpstr>ASP.NET Core MVC Routing</vt:lpstr>
      <vt:lpstr>ASP.NET Core MVC Routing</vt:lpstr>
      <vt:lpstr>Conventional Routing</vt:lpstr>
      <vt:lpstr>Conventional Routing</vt:lpstr>
      <vt:lpstr>Route Constraints</vt:lpstr>
      <vt:lpstr>Attribute Routing</vt:lpstr>
      <vt:lpstr>Attribute Routing</vt:lpstr>
      <vt:lpstr>Attribute Routing</vt:lpstr>
      <vt:lpstr>Static File Routing</vt:lpstr>
      <vt:lpstr>Static Files</vt:lpstr>
      <vt:lpstr>Static Files</vt:lpstr>
      <vt:lpstr>Razor View Engine</vt:lpstr>
      <vt:lpstr>Views</vt:lpstr>
      <vt:lpstr>Razor</vt:lpstr>
      <vt:lpstr>Passing Data to a View</vt:lpstr>
      <vt:lpstr>Overview</vt:lpstr>
      <vt:lpstr>ASP.NET Identity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7</cp:revision>
  <dcterms:created xsi:type="dcterms:W3CDTF">2018-05-23T13:08:44Z</dcterms:created>
  <dcterms:modified xsi:type="dcterms:W3CDTF">2020-01-17T14:15:47Z</dcterms:modified>
  <cp:category>computer programming;programming;software development;software engineering</cp:category>
</cp:coreProperties>
</file>