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12"/>
  </p:notesMasterIdLst>
  <p:handoutMasterIdLst>
    <p:handoutMasterId r:id="rId13"/>
  </p:handoutMasterIdLst>
  <p:sldIdLst>
    <p:sldId id="447" r:id="rId3"/>
    <p:sldId id="344" r:id="rId4"/>
    <p:sldId id="382" r:id="rId5"/>
    <p:sldId id="449" r:id="rId6"/>
    <p:sldId id="450" r:id="rId7"/>
    <p:sldId id="451" r:id="rId8"/>
    <p:sldId id="413" r:id="rId9"/>
    <p:sldId id="265" r:id="rId10"/>
    <p:sldId id="43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6327" autoAdjust="0"/>
  </p:normalViewPr>
  <p:slideViewPr>
    <p:cSldViewPr snapToGrid="0" showGuides="1">
      <p:cViewPr varScale="1">
        <p:scale>
          <a:sx n="128" d="100"/>
          <a:sy n="128" d="100"/>
        </p:scale>
        <p:origin x="520" y="17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GB"/>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0320A7E-E088-B24B-A11E-63A08537428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41" name="Placeholder Partner logo"/>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5" name="Speaker"/>
          <p:cNvSpPr>
            <a:spLocks noGrp="1"/>
          </p:cNvSpPr>
          <p:nvPr>
            <p:ph type="subTitle" idx="1"/>
          </p:nvPr>
        </p:nvSpPr>
        <p:spPr bwMode="gray"/>
        <p:txBody>
          <a:bodyPr/>
          <a:lstStyle/>
          <a:p>
            <a:r>
              <a:rPr lang="en-US" dirty="0"/>
              <a:t>Iliyan Mihaylov, SAP</a:t>
            </a:r>
          </a:p>
        </p:txBody>
      </p:sp>
      <p:sp>
        <p:nvSpPr>
          <p:cNvPr id="8" name="Presentation Title"/>
          <p:cNvSpPr>
            <a:spLocks noGrp="1"/>
          </p:cNvSpPr>
          <p:nvPr>
            <p:ph type="title"/>
          </p:nvPr>
        </p:nvSpPr>
        <p:spPr bwMode="gray">
          <a:xfrm>
            <a:off x="288000" y="4024430"/>
            <a:ext cx="10899174" cy="997196"/>
          </a:xfrm>
        </p:spPr>
        <p:txBody>
          <a:bodyPr/>
          <a:lstStyle/>
          <a:p>
            <a:r>
              <a:rPr lang="en-US" dirty="0"/>
              <a:t>Interceptor Pattern</a:t>
            </a:r>
            <a:endParaRPr lang="de-DE" dirty="0">
              <a:solidFill>
                <a:schemeClr val="accent1"/>
              </a:solidFill>
            </a:endParaRPr>
          </a:p>
        </p:txBody>
      </p:sp>
    </p:spTree>
    <p:extLst>
      <p:ext uri="{BB962C8B-B14F-4D97-AF65-F5344CB8AC3E}">
        <p14:creationId xmlns:p14="http://schemas.microsoft.com/office/powerpoint/2010/main" val="32621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pPr marL="342900" indent="-342900">
              <a:buFont typeface="Arial" panose="020B0604020202020204" pitchFamily="34" charset="0"/>
              <a:buChar char="•"/>
            </a:pPr>
            <a:r>
              <a:rPr lang="en-US" dirty="0"/>
              <a:t>Definition</a:t>
            </a:r>
          </a:p>
          <a:p>
            <a:pPr marL="342900" indent="-342900">
              <a:buFont typeface="Arial" panose="020B0604020202020204" pitchFamily="34" charset="0"/>
              <a:buChar char="•"/>
            </a:pPr>
            <a:r>
              <a:rPr lang="en-US" dirty="0"/>
              <a:t>Problem</a:t>
            </a:r>
          </a:p>
          <a:p>
            <a:pPr marL="342900" indent="-342900">
              <a:buFont typeface="Arial" panose="020B0604020202020204" pitchFamily="34" charset="0"/>
              <a:buChar char="•"/>
            </a:pPr>
            <a:r>
              <a:rPr lang="en-US" dirty="0"/>
              <a:t>Solution</a:t>
            </a:r>
          </a:p>
          <a:p>
            <a:pPr marL="342900" indent="-342900">
              <a:buFont typeface="Arial" panose="020B0604020202020204" pitchFamily="34" charset="0"/>
              <a:buChar char="•"/>
            </a:pPr>
            <a:r>
              <a:rPr lang="en-US" dirty="0"/>
              <a:t>Example</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p:txBody>
          <a:bodyPr/>
          <a:lstStyle/>
          <a:p>
            <a:r>
              <a:rPr lang="en-US" dirty="0"/>
              <a:t>Definition</a:t>
            </a:r>
          </a:p>
        </p:txBody>
      </p:sp>
      <p:sp>
        <p:nvSpPr>
          <p:cNvPr id="12" name="Text Placeholder">
            <a:extLst>
              <a:ext uri="{FF2B5EF4-FFF2-40B4-BE49-F238E27FC236}">
                <a16:creationId xmlns:a16="http://schemas.microsoft.com/office/drawing/2014/main" id="{7BB8959D-1015-D249-9335-CA27EB1E1A94}"/>
              </a:ext>
            </a:extLst>
          </p:cNvPr>
          <p:cNvSpPr>
            <a:spLocks noGrp="1"/>
          </p:cNvSpPr>
          <p:nvPr>
            <p:ph type="body" sz="quarter" idx="10"/>
          </p:nvPr>
        </p:nvSpPr>
        <p:spPr bwMode="gray">
          <a:xfrm>
            <a:off x="503999" y="1620000"/>
            <a:ext cx="11186477" cy="4716000"/>
          </a:xfrm>
        </p:spPr>
        <p:txBody>
          <a:bodyPr/>
          <a:lstStyle/>
          <a:p>
            <a:pPr lvl="0"/>
            <a:r>
              <a:rPr lang="en-US" b="1" dirty="0"/>
              <a:t>Interceptor pattern </a:t>
            </a:r>
            <a:r>
              <a:rPr lang="en-US" dirty="0"/>
              <a:t>is a software design pattern that is used when software systems or frameworks want to offer a way to change, or augment, their usual processing cycle.</a:t>
            </a:r>
          </a:p>
          <a:p>
            <a:pPr lvl="0"/>
            <a:r>
              <a:rPr lang="en-GB" dirty="0"/>
              <a:t>Key aspects of the pattern are that the change is </a:t>
            </a:r>
            <a:r>
              <a:rPr lang="en-GB" i="1" dirty="0"/>
              <a:t>transparent</a:t>
            </a:r>
            <a:r>
              <a:rPr lang="en-GB" dirty="0"/>
              <a:t> and used </a:t>
            </a:r>
            <a:r>
              <a:rPr lang="en-GB" i="1" dirty="0"/>
              <a:t>automatically</a:t>
            </a:r>
            <a:r>
              <a:rPr lang="en-GB" dirty="0"/>
              <a:t>.</a:t>
            </a:r>
          </a:p>
          <a:p>
            <a:pPr lvl="0"/>
            <a:r>
              <a:rPr lang="en-GB" dirty="0"/>
              <a:t>Interceptor pattern is fundamental pattern for </a:t>
            </a:r>
            <a:r>
              <a:rPr lang="en-GB" b="1" dirty="0"/>
              <a:t>aspect-oriented programming</a:t>
            </a:r>
            <a:r>
              <a:rPr lang="en-GB" dirty="0"/>
              <a:t> (</a:t>
            </a:r>
            <a:r>
              <a:rPr lang="en-GB" b="1" dirty="0"/>
              <a:t>AOP</a:t>
            </a:r>
            <a:r>
              <a:rPr lang="en-GB" dirty="0"/>
              <a:t>). Aspect-oriented programming entails breaking down program logic into distinct parts (so-called </a:t>
            </a:r>
            <a:r>
              <a:rPr lang="en-GB" i="1" dirty="0"/>
              <a:t>concerns</a:t>
            </a:r>
            <a:r>
              <a:rPr lang="en-GB" dirty="0"/>
              <a:t>, cohesive areas of functionality).</a:t>
            </a:r>
            <a:endParaRPr lang="en-US" dirty="0"/>
          </a:p>
        </p:txBody>
      </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In NEO SCP we have multiple REST API/s which are open for public invocation and these API/s should have a way to rate limit the requests to them. Some of this request is async and should be rate limited based on parallel execution instead of requests per second.</a:t>
            </a:r>
          </a:p>
          <a:p>
            <a:pPr lvl="0"/>
            <a:endParaRPr lang="en-US" dirty="0"/>
          </a:p>
          <a:p>
            <a:pPr lvl="0"/>
            <a:r>
              <a:rPr lang="en-US" dirty="0"/>
              <a:t>We should provide a </a:t>
            </a:r>
            <a:r>
              <a:rPr lang="en-US" b="1" dirty="0"/>
              <a:t>process of limiting the rate that an API is being used in a server</a:t>
            </a:r>
            <a:r>
              <a:rPr lang="en-US" dirty="0"/>
              <a:t>. It should limit the number of service requests which can be executed in parallel. The essential is to limit the load on a server and to keep it performing smoothly.</a:t>
            </a:r>
          </a:p>
        </p:txBody>
      </p:sp>
      <p:sp>
        <p:nvSpPr>
          <p:cNvPr id="4" name="Title"/>
          <p:cNvSpPr>
            <a:spLocks noGrp="1"/>
          </p:cNvSpPr>
          <p:nvPr>
            <p:ph type="title"/>
          </p:nvPr>
        </p:nvSpPr>
        <p:spPr bwMode="gray">
          <a:xfrm>
            <a:off x="504001" y="504000"/>
            <a:ext cx="11186476" cy="369332"/>
          </a:xfrm>
        </p:spPr>
        <p:txBody>
          <a:bodyPr/>
          <a:lstStyle/>
          <a:p>
            <a:r>
              <a:rPr lang="en-US" dirty="0"/>
              <a:t>Problem</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BF68E0-69BD-FF43-9FD1-161078FE0A43}"/>
              </a:ext>
            </a:extLst>
          </p:cNvPr>
          <p:cNvPicPr>
            <a:picLocks noChangeAspect="1"/>
          </p:cNvPicPr>
          <p:nvPr/>
        </p:nvPicPr>
        <p:blipFill>
          <a:blip r:embed="rId2"/>
          <a:stretch>
            <a:fillRect/>
          </a:stretch>
        </p:blipFill>
        <p:spPr>
          <a:xfrm>
            <a:off x="1466358" y="0"/>
            <a:ext cx="9262459" cy="6858000"/>
          </a:xfrm>
          <a:prstGeom prst="rect">
            <a:avLst/>
          </a:prstGeom>
        </p:spPr>
      </p:pic>
      <p:sp>
        <p:nvSpPr>
          <p:cNvPr id="4" name="Title"/>
          <p:cNvSpPr>
            <a:spLocks noGrp="1"/>
          </p:cNvSpPr>
          <p:nvPr>
            <p:ph type="title"/>
          </p:nvPr>
        </p:nvSpPr>
        <p:spPr bwMode="gray">
          <a:xfrm>
            <a:off x="504001" y="504000"/>
            <a:ext cx="11186476" cy="369332"/>
          </a:xfrm>
        </p:spPr>
        <p:txBody>
          <a:bodyPr/>
          <a:lstStyle/>
          <a:p>
            <a:r>
              <a:rPr lang="en-US" dirty="0"/>
              <a:t>Solution</a:t>
            </a:r>
            <a:endParaRPr lang="en-US" b="0" dirty="0"/>
          </a:p>
        </p:txBody>
      </p:sp>
    </p:spTree>
    <p:extLst>
      <p:ext uri="{BB962C8B-B14F-4D97-AF65-F5344CB8AC3E}">
        <p14:creationId xmlns:p14="http://schemas.microsoft.com/office/powerpoint/2010/main" val="120009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Prov Cons</a:t>
            </a:r>
            <a:endParaRPr lang="en-US" b="0" dirty="0"/>
          </a:p>
        </p:txBody>
      </p:sp>
      <p:sp>
        <p:nvSpPr>
          <p:cNvPr id="3" name="Text Placeholder 2">
            <a:extLst>
              <a:ext uri="{FF2B5EF4-FFF2-40B4-BE49-F238E27FC236}">
                <a16:creationId xmlns:a16="http://schemas.microsoft.com/office/drawing/2014/main" id="{85D4DA84-F40B-7F44-A648-7738A8CB8DC7}"/>
              </a:ext>
            </a:extLst>
          </p:cNvPr>
          <p:cNvSpPr>
            <a:spLocks noGrp="1"/>
          </p:cNvSpPr>
          <p:nvPr>
            <p:ph type="body" sz="quarter" idx="10"/>
          </p:nvPr>
        </p:nvSpPr>
        <p:spPr>
          <a:xfrm>
            <a:off x="504001" y="1638000"/>
            <a:ext cx="4058062" cy="4716000"/>
          </a:xfrm>
        </p:spPr>
        <p:txBody>
          <a:bodyPr/>
          <a:lstStyle/>
          <a:p>
            <a:r>
              <a:rPr lang="en-BG" dirty="0"/>
              <a:t>Prov:</a:t>
            </a:r>
          </a:p>
          <a:p>
            <a:pPr marL="342900" indent="-342900">
              <a:buFont typeface="Arial" panose="020B0604020202020204" pitchFamily="34" charset="0"/>
              <a:buChar char="•"/>
            </a:pPr>
            <a:r>
              <a:rPr lang="en-BG" dirty="0"/>
              <a:t>Open Close Principal </a:t>
            </a:r>
          </a:p>
          <a:p>
            <a:pPr marL="342900" indent="-342900">
              <a:buFont typeface="Arial" panose="020B0604020202020204" pitchFamily="34" charset="0"/>
              <a:buChar char="•"/>
            </a:pPr>
            <a:r>
              <a:rPr lang="en-BG" dirty="0"/>
              <a:t>Easy Testing</a:t>
            </a:r>
          </a:p>
          <a:p>
            <a:pPr marL="342900" indent="-342900">
              <a:buFont typeface="Arial" panose="020B0604020202020204" pitchFamily="34" charset="0"/>
              <a:buChar char="•"/>
            </a:pPr>
            <a:r>
              <a:rPr lang="en-BG" dirty="0"/>
              <a:t>Decoupling</a:t>
            </a:r>
          </a:p>
          <a:p>
            <a:pPr marL="342900" indent="-342900">
              <a:buFont typeface="Arial" panose="020B0604020202020204" pitchFamily="34" charset="0"/>
              <a:buChar char="•"/>
            </a:pPr>
            <a:r>
              <a:rPr lang="en-BG" dirty="0"/>
              <a:t>Reusable</a:t>
            </a:r>
          </a:p>
        </p:txBody>
      </p:sp>
      <p:sp>
        <p:nvSpPr>
          <p:cNvPr id="7" name="Text Placeholder 2">
            <a:extLst>
              <a:ext uri="{FF2B5EF4-FFF2-40B4-BE49-F238E27FC236}">
                <a16:creationId xmlns:a16="http://schemas.microsoft.com/office/drawing/2014/main" id="{CE3BCB55-15A0-8048-A233-BB6EB6A33AAE}"/>
              </a:ext>
            </a:extLst>
          </p:cNvPr>
          <p:cNvSpPr txBox="1">
            <a:spLocks/>
          </p:cNvSpPr>
          <p:nvPr/>
        </p:nvSpPr>
        <p:spPr bwMode="black">
          <a:xfrm>
            <a:off x="5874445" y="1669174"/>
            <a:ext cx="4058062"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BG" dirty="0"/>
              <a:t>Cons:</a:t>
            </a:r>
          </a:p>
          <a:p>
            <a:pPr marL="342900" indent="-342900">
              <a:buFont typeface="Arial" panose="020B0604020202020204" pitchFamily="34" charset="0"/>
              <a:buChar char="•"/>
            </a:pPr>
            <a:r>
              <a:rPr lang="en-BG" dirty="0"/>
              <a:t>Hard </a:t>
            </a:r>
            <a:r>
              <a:rPr lang="en-GB" dirty="0"/>
              <a:t>Debugging</a:t>
            </a:r>
            <a:r>
              <a:rPr lang="en-BG" dirty="0"/>
              <a:t> and Problem Investigation</a:t>
            </a:r>
          </a:p>
          <a:p>
            <a:pPr marL="342900" indent="-342900">
              <a:buFont typeface="Arial" panose="020B0604020202020204" pitchFamily="34" charset="0"/>
              <a:buChar char="•"/>
            </a:pPr>
            <a:r>
              <a:rPr lang="en-BG" dirty="0"/>
              <a:t>In some cases can be a hidden functionality</a:t>
            </a:r>
          </a:p>
          <a:p>
            <a:pPr marL="342900" indent="-342900">
              <a:buFont typeface="Arial" panose="020B0604020202020204" pitchFamily="34" charset="0"/>
              <a:buChar char="•"/>
            </a:pPr>
            <a:endParaRPr lang="en-BG" dirty="0"/>
          </a:p>
        </p:txBody>
      </p:sp>
    </p:spTree>
    <p:extLst>
      <p:ext uri="{BB962C8B-B14F-4D97-AF65-F5344CB8AC3E}">
        <p14:creationId xmlns:p14="http://schemas.microsoft.com/office/powerpoint/2010/main" val="399880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pPr lvl="1"/>
            <a:r>
              <a:rPr lang="en-US" b="1" dirty="0"/>
              <a:t>Iliyan Mihaylov</a:t>
            </a:r>
            <a:endParaRPr lang="en-US" dirty="0"/>
          </a:p>
          <a:p>
            <a:pPr lvl="1"/>
            <a:r>
              <a:rPr lang="en-US" dirty="0" err="1"/>
              <a:t>iliyan.mihaylov@sap.com</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2020 16x9 white</Template>
  <TotalTime>1310</TotalTime>
  <Words>240</Words>
  <Application>Microsoft Macintosh PowerPoint</Application>
  <PresentationFormat>Custom</PresentationFormat>
  <Paragraphs>33</Paragraphs>
  <Slides>9</Slides>
  <Notes>3</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Courier New</vt:lpstr>
      <vt:lpstr>Symbol</vt:lpstr>
      <vt:lpstr>wingdings</vt:lpstr>
      <vt:lpstr>wingdings</vt:lpstr>
      <vt:lpstr>SAP 2020 16x9 white</vt:lpstr>
      <vt:lpstr>SAP 2020 16x9 blue</vt:lpstr>
      <vt:lpstr>Interceptor Pattern</vt:lpstr>
      <vt:lpstr>Agenda</vt:lpstr>
      <vt:lpstr>Definition</vt:lpstr>
      <vt:lpstr>Problem</vt:lpstr>
      <vt:lpstr>Solution</vt:lpstr>
      <vt:lpstr>Prov Cons</vt:lpstr>
      <vt:lpstr>Thank you.</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Interceptor Pattern</dc:title>
  <dc:subject/>
  <dc:creator>Mihaylov, Iliyan</dc:creator>
  <cp:keywords>2020/16:9/white</cp:keywords>
  <dc:description/>
  <cp:lastModifiedBy>Mihaylov, Iliyan</cp:lastModifiedBy>
  <cp:revision>2</cp:revision>
  <dcterms:created xsi:type="dcterms:W3CDTF">2022-01-13T14:25:36Z</dcterms:created>
  <dcterms:modified xsi:type="dcterms:W3CDTF">2022-01-18T13:25:36Z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