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9" r:id="rId26"/>
    <p:sldId id="290" r:id="rId27"/>
    <p:sldId id="291" r:id="rId28"/>
    <p:sldId id="297" r:id="rId29"/>
    <p:sldId id="303" r:id="rId30"/>
    <p:sldId id="304" r:id="rId31"/>
    <p:sldId id="317" r:id="rId32"/>
    <p:sldId id="318" r:id="rId33"/>
    <p:sldId id="319" r:id="rId34"/>
    <p:sldId id="320" r:id="rId35"/>
    <p:sldId id="321" r:id="rId36"/>
    <p:sldId id="340" r:id="rId37"/>
    <p:sldId id="341" r:id="rId38"/>
    <p:sldId id="345" r:id="rId39"/>
    <p:sldId id="346" r:id="rId40"/>
    <p:sldId id="347" r:id="rId41"/>
    <p:sldId id="348" r:id="rId42"/>
    <p:sldId id="349" r:id="rId43"/>
    <p:sldId id="354" r:id="rId44"/>
    <p:sldId id="358" r:id="rId45"/>
    <p:sldId id="359" r:id="rId46"/>
    <p:sldId id="360" r:id="rId47"/>
    <p:sldId id="362" r:id="rId48"/>
    <p:sldId id="363" r:id="rId49"/>
    <p:sldId id="365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89" r:id="rId73"/>
    <p:sldId id="401" r:id="rId7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8"/>
    <p:restoredTop sz="94677"/>
  </p:normalViewPr>
  <p:slideViewPr>
    <p:cSldViewPr>
      <p:cViewPr varScale="1">
        <p:scale>
          <a:sx n="116" d="100"/>
          <a:sy n="116" d="100"/>
        </p:scale>
        <p:origin x="24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1849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1700" y="2667000"/>
            <a:ext cx="1191260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1492" y="4563529"/>
            <a:ext cx="14373056" cy="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9525" y="647700"/>
            <a:ext cx="86169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2355" y="2438400"/>
            <a:ext cx="14131289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1492" y="3975455"/>
            <a:ext cx="14373056" cy="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1600" y="4356100"/>
            <a:ext cx="1036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171717"/>
                </a:solidFill>
                <a:latin typeface="Verdana"/>
                <a:cs typeface="Verdana"/>
              </a:rPr>
              <a:t>INTRODUCING</a:t>
            </a:r>
            <a:r>
              <a:rPr sz="3600" spc="-37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30" dirty="0">
                <a:solidFill>
                  <a:srgbClr val="171717"/>
                </a:solidFill>
                <a:latin typeface="Verdana"/>
                <a:cs typeface="Verdana"/>
              </a:rPr>
              <a:t>THE</a:t>
            </a:r>
            <a:r>
              <a:rPr sz="3600" spc="-37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75" dirty="0">
                <a:solidFill>
                  <a:srgbClr val="171717"/>
                </a:solidFill>
                <a:latin typeface="Verdana"/>
                <a:cs typeface="Verdana"/>
              </a:rPr>
              <a:t>GRAPH</a:t>
            </a:r>
            <a:r>
              <a:rPr sz="3600" spc="-37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171717"/>
                </a:solidFill>
                <a:latin typeface="Verdana"/>
                <a:cs typeface="Verdana"/>
              </a:rPr>
              <a:t>DATA</a:t>
            </a:r>
            <a:r>
              <a:rPr sz="3600" spc="-37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171717"/>
                </a:solidFill>
                <a:latin typeface="Verdana"/>
                <a:cs typeface="Verdana"/>
              </a:rPr>
              <a:t>STRUCTURE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3500" y="1866900"/>
            <a:ext cx="12339955" cy="17399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1060"/>
              </a:spcBef>
            </a:pPr>
            <a:r>
              <a:rPr sz="6000" spc="-85" dirty="0">
                <a:solidFill>
                  <a:srgbClr val="171717"/>
                </a:solidFill>
              </a:rPr>
              <a:t>Working</a:t>
            </a:r>
            <a:r>
              <a:rPr sz="6000" spc="-625" dirty="0">
                <a:solidFill>
                  <a:srgbClr val="171717"/>
                </a:solidFill>
              </a:rPr>
              <a:t> </a:t>
            </a:r>
            <a:r>
              <a:rPr sz="6000" spc="-80" dirty="0">
                <a:solidFill>
                  <a:srgbClr val="171717"/>
                </a:solidFill>
              </a:rPr>
              <a:t>with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Graph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Algorithms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65" dirty="0">
                <a:solidFill>
                  <a:srgbClr val="171717"/>
                </a:solidFill>
              </a:rPr>
              <a:t>in  </a:t>
            </a:r>
            <a:r>
              <a:rPr sz="6000" spc="-40" dirty="0">
                <a:solidFill>
                  <a:srgbClr val="171717"/>
                </a:solidFill>
              </a:rPr>
              <a:t>Python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700" y="647700"/>
            <a:ext cx="988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“Deep </a:t>
            </a:r>
            <a:r>
              <a:rPr spc="-50" dirty="0"/>
              <a:t>Learning” </a:t>
            </a:r>
            <a:r>
              <a:rPr spc="-55" dirty="0"/>
              <a:t>Binary</a:t>
            </a:r>
            <a:r>
              <a:rPr spc="-705" dirty="0"/>
              <a:t> </a:t>
            </a:r>
            <a:r>
              <a:rPr spc="-7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2797" y="2845498"/>
            <a:ext cx="4710430" cy="3453129"/>
          </a:xfrm>
          <a:prstGeom prst="rect">
            <a:avLst/>
          </a:prstGeom>
          <a:ln w="635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021080" marR="1009650" indent="114300">
              <a:lnSpc>
                <a:spcPts val="3100"/>
              </a:lnSpc>
              <a:spcBef>
                <a:spcPts val="2635"/>
              </a:spcBef>
            </a:pPr>
            <a:r>
              <a:rPr sz="2600" spc="45" dirty="0">
                <a:latin typeface="Verdana"/>
                <a:cs typeface="Verdana"/>
              </a:rPr>
              <a:t>Deep </a:t>
            </a:r>
            <a:r>
              <a:rPr sz="2600" spc="20" dirty="0">
                <a:latin typeface="Verdana"/>
                <a:cs typeface="Verdana"/>
              </a:rPr>
              <a:t>Learning  </a:t>
            </a:r>
            <a:r>
              <a:rPr sz="2600" spc="5" dirty="0">
                <a:latin typeface="Verdana"/>
                <a:cs typeface="Verdana"/>
              </a:rPr>
              <a:t>Binary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8898" y="2801035"/>
            <a:ext cx="8176259" cy="3567429"/>
            <a:chOff x="4598898" y="2801035"/>
            <a:chExt cx="8176259" cy="3567429"/>
          </a:xfrm>
        </p:grpSpPr>
        <p:sp>
          <p:nvSpPr>
            <p:cNvPr id="5" name="object 5"/>
            <p:cNvSpPr/>
            <p:nvPr/>
          </p:nvSpPr>
          <p:spPr>
            <a:xfrm>
              <a:off x="10470896" y="4572000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>
                  <a:moveTo>
                    <a:pt x="0" y="0"/>
                  </a:moveTo>
                  <a:lnTo>
                    <a:pt x="2135962" y="0"/>
                  </a:lnTo>
                  <a:lnTo>
                    <a:pt x="215501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06858" y="4488179"/>
              <a:ext cx="168275" cy="167640"/>
            </a:xfrm>
            <a:custGeom>
              <a:avLst/>
              <a:gdLst/>
              <a:ahLst/>
              <a:cxnLst/>
              <a:rect l="l" t="t" r="r" b="b"/>
              <a:pathLst>
                <a:path w="168275" h="167639">
                  <a:moveTo>
                    <a:pt x="0" y="0"/>
                  </a:moveTo>
                  <a:lnTo>
                    <a:pt x="0" y="167640"/>
                  </a:lnTo>
                  <a:lnTo>
                    <a:pt x="16769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98898" y="4572000"/>
              <a:ext cx="1038225" cy="0"/>
            </a:xfrm>
            <a:custGeom>
              <a:avLst/>
              <a:gdLst/>
              <a:ahLst/>
              <a:cxnLst/>
              <a:rect l="l" t="t" r="r" b="b"/>
              <a:pathLst>
                <a:path w="1038225">
                  <a:moveTo>
                    <a:pt x="0" y="0"/>
                  </a:moveTo>
                  <a:lnTo>
                    <a:pt x="1018573" y="0"/>
                  </a:lnTo>
                  <a:lnTo>
                    <a:pt x="103762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7464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7100" y="3255302"/>
              <a:ext cx="1701800" cy="138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5647" y="2801035"/>
              <a:ext cx="4824704" cy="3567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3600" y="4051300"/>
            <a:ext cx="3412490" cy="815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19200" marR="5080" indent="-1206500">
              <a:lnSpc>
                <a:spcPts val="3100"/>
              </a:lnSpc>
              <a:spcBef>
                <a:spcPts val="219"/>
              </a:spcBef>
            </a:pP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Picture</a:t>
            </a:r>
            <a:r>
              <a:rPr sz="2600" spc="-1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535353"/>
                </a:solidFill>
                <a:latin typeface="Verdana"/>
                <a:cs typeface="Verdana"/>
              </a:rPr>
              <a:t>or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video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535353"/>
                </a:solidFill>
                <a:latin typeface="Verdana"/>
                <a:cs typeface="Verdana"/>
              </a:rPr>
              <a:t>of</a:t>
            </a:r>
            <a:r>
              <a:rPr sz="2600" spc="-15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535353"/>
                </a:solidFill>
                <a:latin typeface="Verdana"/>
                <a:cs typeface="Verdana"/>
              </a:rPr>
              <a:t>a 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whale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11200" y="4330700"/>
            <a:ext cx="1421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535353"/>
                </a:solidFill>
                <a:latin typeface="Verdana"/>
                <a:cs typeface="Verdana"/>
              </a:rPr>
              <a:t>Mammal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81456" y="6781800"/>
            <a:ext cx="1893087" cy="192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831509" y="6558813"/>
            <a:ext cx="1155700" cy="1018540"/>
            <a:chOff x="5831509" y="6558813"/>
            <a:chExt cx="1155700" cy="1018540"/>
          </a:xfrm>
        </p:grpSpPr>
        <p:sp>
          <p:nvSpPr>
            <p:cNvPr id="15" name="object 15"/>
            <p:cNvSpPr/>
            <p:nvPr/>
          </p:nvSpPr>
          <p:spPr>
            <a:xfrm>
              <a:off x="5850559" y="6577863"/>
              <a:ext cx="1024890" cy="901065"/>
            </a:xfrm>
            <a:custGeom>
              <a:avLst/>
              <a:gdLst/>
              <a:ahLst/>
              <a:cxnLst/>
              <a:rect l="l" t="t" r="r" b="b"/>
              <a:pathLst>
                <a:path w="1024890" h="901065">
                  <a:moveTo>
                    <a:pt x="0" y="0"/>
                  </a:moveTo>
                  <a:lnTo>
                    <a:pt x="1010538" y="888227"/>
                  </a:lnTo>
                  <a:lnTo>
                    <a:pt x="1024846" y="900804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5752" y="7403135"/>
              <a:ext cx="181610" cy="173990"/>
            </a:xfrm>
            <a:custGeom>
              <a:avLst/>
              <a:gdLst/>
              <a:ahLst/>
              <a:cxnLst/>
              <a:rect l="l" t="t" r="r" b="b"/>
              <a:pathLst>
                <a:path w="181609" h="173990">
                  <a:moveTo>
                    <a:pt x="110680" y="0"/>
                  </a:moveTo>
                  <a:lnTo>
                    <a:pt x="0" y="125907"/>
                  </a:lnTo>
                  <a:lnTo>
                    <a:pt x="181254" y="173621"/>
                  </a:lnTo>
                  <a:lnTo>
                    <a:pt x="11068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228442" y="6619519"/>
            <a:ext cx="1223645" cy="934719"/>
            <a:chOff x="9228442" y="6619519"/>
            <a:chExt cx="1223645" cy="934719"/>
          </a:xfrm>
        </p:grpSpPr>
        <p:sp>
          <p:nvSpPr>
            <p:cNvPr id="18" name="object 18"/>
            <p:cNvSpPr/>
            <p:nvPr/>
          </p:nvSpPr>
          <p:spPr>
            <a:xfrm>
              <a:off x="9247492" y="6709431"/>
              <a:ext cx="1086485" cy="826135"/>
            </a:xfrm>
            <a:custGeom>
              <a:avLst/>
              <a:gdLst/>
              <a:ahLst/>
              <a:cxnLst/>
              <a:rect l="l" t="t" r="r" b="b"/>
              <a:pathLst>
                <a:path w="1086484" h="826134">
                  <a:moveTo>
                    <a:pt x="0" y="825669"/>
                  </a:moveTo>
                  <a:lnTo>
                    <a:pt x="1071124" y="11527"/>
                  </a:lnTo>
                  <a:lnTo>
                    <a:pt x="108629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67899" y="6619519"/>
              <a:ext cx="184785" cy="168275"/>
            </a:xfrm>
            <a:custGeom>
              <a:avLst/>
              <a:gdLst/>
              <a:ahLst/>
              <a:cxnLst/>
              <a:rect l="l" t="t" r="r" b="b"/>
              <a:pathLst>
                <a:path w="184784" h="168275">
                  <a:moveTo>
                    <a:pt x="184188" y="0"/>
                  </a:moveTo>
                  <a:lnTo>
                    <a:pt x="0" y="34709"/>
                  </a:lnTo>
                  <a:lnTo>
                    <a:pt x="101447" y="168173"/>
                  </a:lnTo>
                  <a:lnTo>
                    <a:pt x="1841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18400" y="8585200"/>
            <a:ext cx="12103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/>
                <a:cs typeface="Verdana"/>
              </a:rPr>
              <a:t>C</a:t>
            </a:r>
            <a:r>
              <a:rPr sz="2600" spc="25" dirty="0">
                <a:latin typeface="Verdana"/>
                <a:cs typeface="Verdana"/>
              </a:rPr>
              <a:t>orpus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2645" y="1673682"/>
            <a:ext cx="9556750" cy="5822315"/>
            <a:chOff x="2882645" y="1673682"/>
            <a:chExt cx="9556750" cy="5822315"/>
          </a:xfrm>
        </p:grpSpPr>
        <p:sp>
          <p:nvSpPr>
            <p:cNvPr id="3" name="object 3"/>
            <p:cNvSpPr/>
            <p:nvPr/>
          </p:nvSpPr>
          <p:spPr>
            <a:xfrm>
              <a:off x="2901695" y="457200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16075" y="0"/>
                  </a:lnTo>
                  <a:lnTo>
                    <a:pt x="133512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7758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2025" y="4572000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>
                  <a:moveTo>
                    <a:pt x="0" y="0"/>
                  </a:moveTo>
                  <a:lnTo>
                    <a:pt x="1399679" y="0"/>
                  </a:lnTo>
                  <a:lnTo>
                    <a:pt x="141872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1692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513" y="2753042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617" y="2669222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27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080" y="1673682"/>
              <a:ext cx="8045500" cy="582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375" y="1731276"/>
              <a:ext cx="7905115" cy="5681980"/>
            </a:xfrm>
            <a:custGeom>
              <a:avLst/>
              <a:gdLst/>
              <a:ahLst/>
              <a:cxnLst/>
              <a:rect l="l" t="t" r="r" b="b"/>
              <a:pathLst>
                <a:path w="7905115" h="5681980">
                  <a:moveTo>
                    <a:pt x="0" y="0"/>
                  </a:moveTo>
                  <a:lnTo>
                    <a:pt x="7904899" y="0"/>
                  </a:lnTo>
                  <a:lnTo>
                    <a:pt x="7904899" y="5681446"/>
                  </a:lnTo>
                  <a:lnTo>
                    <a:pt x="0" y="568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029" y="25865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429" y="25992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315383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7429" y="316652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517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5667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680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830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061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5211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0178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7328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2029" y="37211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429" y="37338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029" y="42883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429" y="43010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255500" y="7670800"/>
            <a:ext cx="324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ML-based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488976" y="3546716"/>
            <a:ext cx="2790825" cy="2076450"/>
            <a:chOff x="12488976" y="3546716"/>
            <a:chExt cx="2790825" cy="2076450"/>
          </a:xfrm>
        </p:grpSpPr>
        <p:sp>
          <p:nvSpPr>
            <p:cNvPr id="29" name="object 29"/>
            <p:cNvSpPr/>
            <p:nvPr/>
          </p:nvSpPr>
          <p:spPr>
            <a:xfrm>
              <a:off x="12488976" y="3546716"/>
              <a:ext cx="2790304" cy="2075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546126" y="3591166"/>
              <a:ext cx="2676525" cy="1962150"/>
            </a:xfrm>
            <a:custGeom>
              <a:avLst/>
              <a:gdLst/>
              <a:ahLst/>
              <a:cxnLst/>
              <a:rect l="l" t="t" r="r" b="b"/>
              <a:pathLst>
                <a:path w="2676525" h="1962150">
                  <a:moveTo>
                    <a:pt x="0" y="0"/>
                  </a:moveTo>
                  <a:lnTo>
                    <a:pt x="2676004" y="0"/>
                  </a:lnTo>
                  <a:lnTo>
                    <a:pt x="2676004" y="1961667"/>
                  </a:lnTo>
                  <a:lnTo>
                    <a:pt x="0" y="1961667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068299" y="3911600"/>
              <a:ext cx="1632165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28700" y="7670800"/>
            <a:ext cx="1650364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/>
                <a:cs typeface="Verdana"/>
              </a:rPr>
              <a:t>Corpus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  </a:t>
            </a:r>
            <a:r>
              <a:rPr sz="2600" spc="-50" dirty="0">
                <a:latin typeface="Verdana"/>
                <a:cs typeface="Verdana"/>
              </a:rPr>
              <a:t>Images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17600" y="4572000"/>
            <a:ext cx="1473200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700" y="2463800"/>
            <a:ext cx="2159000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705100" y="647700"/>
            <a:ext cx="1085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Neural </a:t>
            </a:r>
            <a:r>
              <a:rPr spc="15" dirty="0"/>
              <a:t>Network </a:t>
            </a:r>
            <a:r>
              <a:rPr spc="10" dirty="0"/>
              <a:t>Computation</a:t>
            </a:r>
            <a:r>
              <a:rPr spc="-720" dirty="0"/>
              <a:t> </a:t>
            </a:r>
            <a:r>
              <a:rPr spc="-55" dirty="0"/>
              <a:t>Graph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607458" y="5237581"/>
            <a:ext cx="449580" cy="28702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…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812029" y="2631113"/>
            <a:ext cx="5699125" cy="3907790"/>
            <a:chOff x="4812029" y="2631113"/>
            <a:chExt cx="5699125" cy="3907790"/>
          </a:xfrm>
        </p:grpSpPr>
        <p:sp>
          <p:nvSpPr>
            <p:cNvPr id="38" name="object 38"/>
            <p:cNvSpPr/>
            <p:nvPr/>
          </p:nvSpPr>
          <p:spPr>
            <a:xfrm>
              <a:off x="4812029" y="61595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37429" y="61722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20192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45592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20192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5592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0192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5592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20192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45592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20192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45592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51513" y="330824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41617" y="32244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51513" y="3862171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41617" y="377835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51513" y="448732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41617" y="44035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51513" y="63139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41617" y="623009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67820" y="2782328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0"/>
                  </a:moveTo>
                  <a:lnTo>
                    <a:pt x="1327898" y="1485872"/>
                  </a:lnTo>
                  <a:lnTo>
                    <a:pt x="1340592" y="150007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33223" y="4212348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24993" y="0"/>
                  </a:moveTo>
                  <a:lnTo>
                    <a:pt x="0" y="111709"/>
                  </a:lnTo>
                  <a:lnTo>
                    <a:pt x="174205" y="180860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72570" y="2795524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0"/>
                  </a:moveTo>
                  <a:lnTo>
                    <a:pt x="1349657" y="3404208"/>
                  </a:lnTo>
                  <a:lnTo>
                    <a:pt x="1356678" y="342191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44310" y="6168847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55841" y="0"/>
                  </a:moveTo>
                  <a:lnTo>
                    <a:pt x="0" y="61785"/>
                  </a:lnTo>
                  <a:lnTo>
                    <a:pt x="139712" y="186728"/>
                  </a:lnTo>
                  <a:lnTo>
                    <a:pt x="15584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53609" y="2859650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377351"/>
                  </a:moveTo>
                  <a:lnTo>
                    <a:pt x="1298046" y="5249"/>
                  </a:lnTo>
                  <a:lnTo>
                    <a:pt x="131635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28562" y="2784322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6202" y="161150"/>
                  </a:lnTo>
                  <a:lnTo>
                    <a:pt x="184251" y="3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59590" y="3322942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0"/>
                  </a:moveTo>
                  <a:lnTo>
                    <a:pt x="1280266" y="415071"/>
                  </a:lnTo>
                  <a:lnTo>
                    <a:pt x="1298388" y="420946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13995" y="3658285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1701" y="0"/>
                  </a:moveTo>
                  <a:lnTo>
                    <a:pt x="0" y="159461"/>
                  </a:lnTo>
                  <a:lnTo>
                    <a:pt x="185318" y="13143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53710" y="3954018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419823"/>
                  </a:moveTo>
                  <a:lnTo>
                    <a:pt x="1299419" y="5783"/>
                  </a:lnTo>
                  <a:lnTo>
                    <a:pt x="131757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27685" y="3879938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0888" y="159727"/>
                  </a:lnTo>
                  <a:lnTo>
                    <a:pt x="185165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67185" y="4558296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0"/>
                  </a:moveTo>
                  <a:lnTo>
                    <a:pt x="1230808" y="1578867"/>
                  </a:lnTo>
                  <a:lnTo>
                    <a:pt x="1242520" y="159389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31889" y="6085624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32206" y="0"/>
                  </a:moveTo>
                  <a:lnTo>
                    <a:pt x="0" y="103073"/>
                  </a:lnTo>
                  <a:lnTo>
                    <a:pt x="169163" y="183743"/>
                  </a:lnTo>
                  <a:lnTo>
                    <a:pt x="1322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151513" y="4092210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5" h="2122170">
                  <a:moveTo>
                    <a:pt x="0" y="2121899"/>
                  </a:moveTo>
                  <a:lnTo>
                    <a:pt x="1279304" y="16280"/>
                  </a:lnTo>
                  <a:lnTo>
                    <a:pt x="128919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59181" y="3965232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58673" y="0"/>
                  </a:moveTo>
                  <a:lnTo>
                    <a:pt x="0" y="99745"/>
                  </a:lnTo>
                  <a:lnTo>
                    <a:pt x="143268" y="186791"/>
                  </a:lnTo>
                  <a:lnTo>
                    <a:pt x="1586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96947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22347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96947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422347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96947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22347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396947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422347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396947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422347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173690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99090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73690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99090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73690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99090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73690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99090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73690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199090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100836" y="4545228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989053" y="0"/>
                  </a:lnTo>
                  <a:lnTo>
                    <a:pt x="100810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089887" y="446140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50316" y="6394094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240420" y="63102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50316" y="583888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240420" y="575506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0316" y="528496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40420" y="52011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68781" y="336534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258886" y="328152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50316" y="283321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240420" y="274939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66610" y="4864731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32013" y="475392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51"/>
                  </a:lnTo>
                  <a:lnTo>
                    <a:pt x="125006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71372" y="292969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243112" y="279156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42"/>
                  </a:lnTo>
                  <a:lnTo>
                    <a:pt x="155841" y="1867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52411" y="591013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227364" y="620166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37"/>
                  </a:lnTo>
                  <a:lnTo>
                    <a:pt x="184251" y="126758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58380" y="540324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212797" y="532939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61"/>
                  </a:lnTo>
                  <a:lnTo>
                    <a:pt x="185318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952513" y="4773282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226475" y="5107457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901" y="0"/>
                  </a:moveTo>
                  <a:lnTo>
                    <a:pt x="0" y="159727"/>
                  </a:lnTo>
                  <a:lnTo>
                    <a:pt x="185178" y="130759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65975" y="2994948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30692" y="2877756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6" y="183756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50316" y="293302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157971" y="4995113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86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822067" y="4536820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4">
                  <a:moveTo>
                    <a:pt x="0" y="0"/>
                  </a:moveTo>
                  <a:lnTo>
                    <a:pt x="1087404" y="0"/>
                  </a:lnTo>
                  <a:lnTo>
                    <a:pt x="11064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909479" y="445300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34259" y="638568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024364" y="63018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734259" y="583046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024364" y="574664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734259" y="527655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024364" y="519273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52725" y="335694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042842" y="32731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4259" y="282481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024364" y="2740977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40" h="168275">
                  <a:moveTo>
                    <a:pt x="0" y="0"/>
                  </a:moveTo>
                  <a:lnTo>
                    <a:pt x="0" y="167652"/>
                  </a:lnTo>
                  <a:lnTo>
                    <a:pt x="167639" y="8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750566" y="4856310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015969" y="4745520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38"/>
                  </a:lnTo>
                  <a:lnTo>
                    <a:pt x="124993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755316" y="292127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027056" y="278314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55"/>
                  </a:lnTo>
                  <a:lnTo>
                    <a:pt x="155841" y="1867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36355" y="590171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011308" y="619324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50"/>
                  </a:lnTo>
                  <a:lnTo>
                    <a:pt x="184251" y="126771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42324" y="539482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996741" y="5320969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73"/>
                  </a:lnTo>
                  <a:lnTo>
                    <a:pt x="185318" y="28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736457" y="4764874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010431" y="509905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888" y="0"/>
                  </a:moveTo>
                  <a:lnTo>
                    <a:pt x="0" y="159727"/>
                  </a:lnTo>
                  <a:lnTo>
                    <a:pt x="185166" y="130759"/>
                  </a:lnTo>
                  <a:lnTo>
                    <a:pt x="508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749931" y="2986541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914635" y="2869349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7" y="183743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734259" y="292460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941928" y="4986705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73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969391" y="4000450"/>
              <a:ext cx="1233170" cy="547370"/>
            </a:xfrm>
            <a:custGeom>
              <a:avLst/>
              <a:gdLst/>
              <a:ahLst/>
              <a:cxnLst/>
              <a:rect l="l" t="t" r="r" b="b"/>
              <a:pathLst>
                <a:path w="1233170" h="547370">
                  <a:moveTo>
                    <a:pt x="0" y="547279"/>
                  </a:moveTo>
                  <a:lnTo>
                    <a:pt x="1215234" y="7730"/>
                  </a:lnTo>
                  <a:lnTo>
                    <a:pt x="123264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50618" y="3931577"/>
              <a:ext cx="187325" cy="153670"/>
            </a:xfrm>
            <a:custGeom>
              <a:avLst/>
              <a:gdLst/>
              <a:ahLst/>
              <a:cxnLst/>
              <a:rect l="l" t="t" r="r" b="b"/>
              <a:pathLst>
                <a:path w="187325" h="153670">
                  <a:moveTo>
                    <a:pt x="0" y="0"/>
                  </a:moveTo>
                  <a:lnTo>
                    <a:pt x="68021" y="153212"/>
                  </a:lnTo>
                  <a:lnTo>
                    <a:pt x="187223" y="8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04482" y="5130549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629882" y="5143245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597116" y="567605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622516" y="568874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06879" y="5101060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32279" y="5113756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406879" y="5668318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432279" y="5681014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182402" y="5147796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207802" y="516049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182402" y="5715067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207802" y="5727763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2645" y="1673682"/>
            <a:ext cx="9556750" cy="5822315"/>
            <a:chOff x="2882645" y="1673682"/>
            <a:chExt cx="9556750" cy="5822315"/>
          </a:xfrm>
        </p:grpSpPr>
        <p:sp>
          <p:nvSpPr>
            <p:cNvPr id="3" name="object 3"/>
            <p:cNvSpPr/>
            <p:nvPr/>
          </p:nvSpPr>
          <p:spPr>
            <a:xfrm>
              <a:off x="2901695" y="457200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16075" y="0"/>
                  </a:lnTo>
                  <a:lnTo>
                    <a:pt x="133512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7758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2025" y="4572000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>
                  <a:moveTo>
                    <a:pt x="0" y="0"/>
                  </a:moveTo>
                  <a:lnTo>
                    <a:pt x="1399679" y="0"/>
                  </a:lnTo>
                  <a:lnTo>
                    <a:pt x="141872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1692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513" y="2753042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617" y="2669222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27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080" y="1673682"/>
              <a:ext cx="8045500" cy="582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375" y="1731276"/>
              <a:ext cx="7905115" cy="5681980"/>
            </a:xfrm>
            <a:custGeom>
              <a:avLst/>
              <a:gdLst/>
              <a:ahLst/>
              <a:cxnLst/>
              <a:rect l="l" t="t" r="r" b="b"/>
              <a:pathLst>
                <a:path w="7905115" h="5681980">
                  <a:moveTo>
                    <a:pt x="0" y="0"/>
                  </a:moveTo>
                  <a:lnTo>
                    <a:pt x="7904899" y="0"/>
                  </a:lnTo>
                  <a:lnTo>
                    <a:pt x="7904899" y="5681446"/>
                  </a:lnTo>
                  <a:lnTo>
                    <a:pt x="0" y="568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029" y="25865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429" y="25992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315383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7429" y="316652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517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5667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680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830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061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5211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0178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7328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2029" y="37211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429" y="37338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029" y="42883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429" y="43010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8700" y="7670800"/>
            <a:ext cx="1650364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/>
                <a:cs typeface="Verdana"/>
              </a:rPr>
              <a:t>Corpus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  </a:t>
            </a:r>
            <a:r>
              <a:rPr sz="2600" spc="-50" dirty="0">
                <a:latin typeface="Verdana"/>
                <a:cs typeface="Verdana"/>
              </a:rPr>
              <a:t>Images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55500" y="7670800"/>
            <a:ext cx="324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ML-based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488976" y="3546716"/>
            <a:ext cx="2790825" cy="2076450"/>
            <a:chOff x="12488976" y="3546716"/>
            <a:chExt cx="2790825" cy="2076450"/>
          </a:xfrm>
        </p:grpSpPr>
        <p:sp>
          <p:nvSpPr>
            <p:cNvPr id="30" name="object 30"/>
            <p:cNvSpPr/>
            <p:nvPr/>
          </p:nvSpPr>
          <p:spPr>
            <a:xfrm>
              <a:off x="12488976" y="3546716"/>
              <a:ext cx="2790304" cy="2075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46126" y="3591166"/>
              <a:ext cx="2676525" cy="1962150"/>
            </a:xfrm>
            <a:custGeom>
              <a:avLst/>
              <a:gdLst/>
              <a:ahLst/>
              <a:cxnLst/>
              <a:rect l="l" t="t" r="r" b="b"/>
              <a:pathLst>
                <a:path w="2676525" h="1962150">
                  <a:moveTo>
                    <a:pt x="0" y="0"/>
                  </a:moveTo>
                  <a:lnTo>
                    <a:pt x="2676004" y="0"/>
                  </a:lnTo>
                  <a:lnTo>
                    <a:pt x="2676004" y="1961667"/>
                  </a:lnTo>
                  <a:lnTo>
                    <a:pt x="0" y="1961667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68299" y="3911600"/>
              <a:ext cx="1638300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117600" y="4572000"/>
            <a:ext cx="1473200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700" y="2463800"/>
            <a:ext cx="2159000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7458" y="5237581"/>
            <a:ext cx="449580" cy="28702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…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12029" y="2631113"/>
            <a:ext cx="5699125" cy="3907790"/>
            <a:chOff x="4812029" y="2631113"/>
            <a:chExt cx="5699125" cy="3907790"/>
          </a:xfrm>
        </p:grpSpPr>
        <p:sp>
          <p:nvSpPr>
            <p:cNvPr id="37" name="object 37"/>
            <p:cNvSpPr/>
            <p:nvPr/>
          </p:nvSpPr>
          <p:spPr>
            <a:xfrm>
              <a:off x="4812029" y="61595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37429" y="61722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0192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5592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0192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5592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20192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5592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0192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45592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20192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45592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1513" y="330824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41617" y="32244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51513" y="3862171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41617" y="377835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51513" y="448732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1617" y="44035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51513" y="63139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1617" y="623009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7820" y="2782328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0"/>
                  </a:moveTo>
                  <a:lnTo>
                    <a:pt x="1327898" y="1485872"/>
                  </a:lnTo>
                  <a:lnTo>
                    <a:pt x="1340592" y="150007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3223" y="4212348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24993" y="0"/>
                  </a:moveTo>
                  <a:lnTo>
                    <a:pt x="0" y="111709"/>
                  </a:lnTo>
                  <a:lnTo>
                    <a:pt x="174205" y="180860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72570" y="2795524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0"/>
                  </a:moveTo>
                  <a:lnTo>
                    <a:pt x="1349657" y="3404208"/>
                  </a:lnTo>
                  <a:lnTo>
                    <a:pt x="1356678" y="342191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44310" y="6168847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55841" y="0"/>
                  </a:moveTo>
                  <a:lnTo>
                    <a:pt x="0" y="61785"/>
                  </a:lnTo>
                  <a:lnTo>
                    <a:pt x="139712" y="186728"/>
                  </a:lnTo>
                  <a:lnTo>
                    <a:pt x="155841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53609" y="2859650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377351"/>
                  </a:moveTo>
                  <a:lnTo>
                    <a:pt x="1298046" y="5249"/>
                  </a:lnTo>
                  <a:lnTo>
                    <a:pt x="131635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28562" y="2784322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6202" y="161150"/>
                  </a:lnTo>
                  <a:lnTo>
                    <a:pt x="184251" y="3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59590" y="3322942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0"/>
                  </a:moveTo>
                  <a:lnTo>
                    <a:pt x="1280266" y="415071"/>
                  </a:lnTo>
                  <a:lnTo>
                    <a:pt x="1298388" y="420946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13995" y="3658285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1701" y="0"/>
                  </a:moveTo>
                  <a:lnTo>
                    <a:pt x="0" y="159461"/>
                  </a:lnTo>
                  <a:lnTo>
                    <a:pt x="185318" y="13143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53710" y="3954018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419823"/>
                  </a:moveTo>
                  <a:lnTo>
                    <a:pt x="1299419" y="5783"/>
                  </a:lnTo>
                  <a:lnTo>
                    <a:pt x="131757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7685" y="3879938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0888" y="159727"/>
                  </a:lnTo>
                  <a:lnTo>
                    <a:pt x="185165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7185" y="4558296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0"/>
                  </a:moveTo>
                  <a:lnTo>
                    <a:pt x="1230808" y="1578867"/>
                  </a:lnTo>
                  <a:lnTo>
                    <a:pt x="1242520" y="159389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1889" y="6085624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32206" y="0"/>
                  </a:moveTo>
                  <a:lnTo>
                    <a:pt x="0" y="103073"/>
                  </a:lnTo>
                  <a:lnTo>
                    <a:pt x="169163" y="183743"/>
                  </a:lnTo>
                  <a:lnTo>
                    <a:pt x="132206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51513" y="4092210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5" h="2122170">
                  <a:moveTo>
                    <a:pt x="0" y="2121899"/>
                  </a:moveTo>
                  <a:lnTo>
                    <a:pt x="1279304" y="16280"/>
                  </a:lnTo>
                  <a:lnTo>
                    <a:pt x="128919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59181" y="3965232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58673" y="0"/>
                  </a:moveTo>
                  <a:lnTo>
                    <a:pt x="0" y="99745"/>
                  </a:lnTo>
                  <a:lnTo>
                    <a:pt x="143268" y="186791"/>
                  </a:lnTo>
                  <a:lnTo>
                    <a:pt x="158673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96947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347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6947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22347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96947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22347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6947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22347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96947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2347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173690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199090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73690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99090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690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99090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73690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99090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73690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99090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00836" y="4545228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989053" y="0"/>
                  </a:lnTo>
                  <a:lnTo>
                    <a:pt x="100810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89887" y="446140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0316" y="6394094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40420" y="63102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50316" y="583888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40420" y="575506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0316" y="528496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240420" y="52011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68781" y="336534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58886" y="328152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50316" y="283321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40420" y="274939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66610" y="4864731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32013" y="475392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51"/>
                  </a:lnTo>
                  <a:lnTo>
                    <a:pt x="125006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71372" y="292969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43112" y="279156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42"/>
                  </a:lnTo>
                  <a:lnTo>
                    <a:pt x="155841" y="1867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52411" y="591013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27364" y="620166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37"/>
                  </a:lnTo>
                  <a:lnTo>
                    <a:pt x="184251" y="126758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58380" y="540324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2797" y="532939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61"/>
                  </a:lnTo>
                  <a:lnTo>
                    <a:pt x="185318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952513" y="4773282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26475" y="5107457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901" y="0"/>
                  </a:moveTo>
                  <a:lnTo>
                    <a:pt x="0" y="159727"/>
                  </a:lnTo>
                  <a:lnTo>
                    <a:pt x="185178" y="130759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65975" y="2994948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0692" y="2877756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6" y="183756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50316" y="293302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57971" y="4995113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86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22067" y="4536820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4">
                  <a:moveTo>
                    <a:pt x="0" y="0"/>
                  </a:moveTo>
                  <a:lnTo>
                    <a:pt x="1087404" y="0"/>
                  </a:lnTo>
                  <a:lnTo>
                    <a:pt x="11064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909479" y="445300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34259" y="638568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024364" y="63018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34259" y="583046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024364" y="574664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52725" y="335694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042842" y="32731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34259" y="282481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24364" y="2740977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40" h="168275">
                  <a:moveTo>
                    <a:pt x="0" y="0"/>
                  </a:moveTo>
                  <a:lnTo>
                    <a:pt x="0" y="167652"/>
                  </a:lnTo>
                  <a:lnTo>
                    <a:pt x="167639" y="8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50566" y="4856310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15969" y="4745520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38"/>
                  </a:lnTo>
                  <a:lnTo>
                    <a:pt x="124993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55316" y="292127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027056" y="278314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55"/>
                  </a:lnTo>
                  <a:lnTo>
                    <a:pt x="155841" y="1867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36355" y="590171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11308" y="619324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50"/>
                  </a:lnTo>
                  <a:lnTo>
                    <a:pt x="184251" y="126771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742324" y="539482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996741" y="5320969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73"/>
                  </a:lnTo>
                  <a:lnTo>
                    <a:pt x="185318" y="28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6457" y="4764874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010431" y="509905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888" y="0"/>
                  </a:moveTo>
                  <a:lnTo>
                    <a:pt x="0" y="159727"/>
                  </a:lnTo>
                  <a:lnTo>
                    <a:pt x="185166" y="130759"/>
                  </a:lnTo>
                  <a:lnTo>
                    <a:pt x="50888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49931" y="2986541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914635" y="2869349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7" y="183743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734259" y="292460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941928" y="4986705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73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604482" y="5130549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629882" y="5143245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97116" y="567605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22516" y="568874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406879" y="5101060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32279" y="5113756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06879" y="5668318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32279" y="5681014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182402" y="5147796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207790" y="516049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182402" y="5715067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207790" y="5727763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>
            <a:spLocks noGrp="1"/>
          </p:cNvSpPr>
          <p:nvPr>
            <p:ph type="title"/>
          </p:nvPr>
        </p:nvSpPr>
        <p:spPr>
          <a:xfrm>
            <a:off x="2705100" y="647700"/>
            <a:ext cx="1085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Neural </a:t>
            </a:r>
            <a:r>
              <a:rPr spc="15" dirty="0"/>
              <a:t>Network </a:t>
            </a:r>
            <a:r>
              <a:rPr spc="10" dirty="0"/>
              <a:t>Computation</a:t>
            </a:r>
            <a:r>
              <a:rPr spc="-720" dirty="0"/>
              <a:t> </a:t>
            </a:r>
            <a:r>
              <a:rPr spc="-55" dirty="0"/>
              <a:t>Graph</a:t>
            </a:r>
          </a:p>
        </p:txBody>
      </p:sp>
      <p:sp>
        <p:nvSpPr>
          <p:cNvPr id="154" name="object 154"/>
          <p:cNvSpPr txBox="1"/>
          <p:nvPr/>
        </p:nvSpPr>
        <p:spPr>
          <a:xfrm>
            <a:off x="3060700" y="7620000"/>
            <a:ext cx="880046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15900" marR="5080" indent="-203200">
              <a:lnSpc>
                <a:spcPts val="4300"/>
              </a:lnSpc>
              <a:spcBef>
                <a:spcPts val="259"/>
              </a:spcBef>
            </a:pPr>
            <a:r>
              <a:rPr sz="3600" spc="15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600" spc="-20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vertices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15B2A"/>
                </a:solidFill>
                <a:latin typeface="Verdana"/>
                <a:cs typeface="Verdana"/>
              </a:rPr>
              <a:t>in</a:t>
            </a:r>
            <a:r>
              <a:rPr sz="3600" spc="-19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600" spc="-19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15B2A"/>
                </a:solidFill>
                <a:latin typeface="Verdana"/>
                <a:cs typeface="Verdana"/>
              </a:rPr>
              <a:t>computation</a:t>
            </a:r>
            <a:r>
              <a:rPr sz="3600" spc="-19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20" dirty="0">
                <a:solidFill>
                  <a:srgbClr val="F15B2A"/>
                </a:solidFill>
                <a:latin typeface="Verdana"/>
                <a:cs typeface="Verdana"/>
              </a:rPr>
              <a:t>graph  </a:t>
            </a:r>
            <a:r>
              <a:rPr sz="3600" spc="-45" dirty="0">
                <a:solidFill>
                  <a:srgbClr val="F15B2A"/>
                </a:solidFill>
                <a:latin typeface="Verdana"/>
                <a:cs typeface="Verdana"/>
              </a:rPr>
              <a:t>are </a:t>
            </a:r>
            <a:r>
              <a:rPr sz="3600" spc="-20" dirty="0">
                <a:solidFill>
                  <a:srgbClr val="F15B2A"/>
                </a:solidFill>
                <a:latin typeface="Verdana"/>
                <a:cs typeface="Verdana"/>
              </a:rPr>
              <a:t>neurons </a:t>
            </a:r>
            <a:r>
              <a:rPr sz="3600" dirty="0">
                <a:solidFill>
                  <a:srgbClr val="F15B2A"/>
                </a:solidFill>
                <a:latin typeface="Verdana"/>
                <a:cs typeface="Verdana"/>
              </a:rPr>
              <a:t>(simple </a:t>
            </a:r>
            <a:r>
              <a:rPr sz="3600" spc="65" dirty="0">
                <a:solidFill>
                  <a:srgbClr val="F15B2A"/>
                </a:solidFill>
                <a:latin typeface="Verdana"/>
                <a:cs typeface="Verdana"/>
              </a:rPr>
              <a:t>building</a:t>
            </a:r>
            <a:r>
              <a:rPr sz="3600" spc="-71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F15B2A"/>
                </a:solidFill>
                <a:latin typeface="Verdana"/>
                <a:cs typeface="Verdana"/>
              </a:rPr>
              <a:t>blocks)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2645" y="1673682"/>
            <a:ext cx="9556750" cy="5822315"/>
            <a:chOff x="2882645" y="1673682"/>
            <a:chExt cx="9556750" cy="5822315"/>
          </a:xfrm>
        </p:grpSpPr>
        <p:sp>
          <p:nvSpPr>
            <p:cNvPr id="3" name="object 3"/>
            <p:cNvSpPr/>
            <p:nvPr/>
          </p:nvSpPr>
          <p:spPr>
            <a:xfrm>
              <a:off x="2901695" y="4572000"/>
              <a:ext cx="1335405" cy="0"/>
            </a:xfrm>
            <a:custGeom>
              <a:avLst/>
              <a:gdLst/>
              <a:ahLst/>
              <a:cxnLst/>
              <a:rect l="l" t="t" r="r" b="b"/>
              <a:pathLst>
                <a:path w="1335404">
                  <a:moveTo>
                    <a:pt x="0" y="0"/>
                  </a:moveTo>
                  <a:lnTo>
                    <a:pt x="1316075" y="0"/>
                  </a:lnTo>
                  <a:lnTo>
                    <a:pt x="133512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7758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72025" y="4572000"/>
              <a:ext cx="1419225" cy="0"/>
            </a:xfrm>
            <a:custGeom>
              <a:avLst/>
              <a:gdLst/>
              <a:ahLst/>
              <a:cxnLst/>
              <a:rect l="l" t="t" r="r" b="b"/>
              <a:pathLst>
                <a:path w="1419225">
                  <a:moveTo>
                    <a:pt x="0" y="0"/>
                  </a:moveTo>
                  <a:lnTo>
                    <a:pt x="1399679" y="0"/>
                  </a:lnTo>
                  <a:lnTo>
                    <a:pt x="141872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1692" y="44881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513" y="2753042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1617" y="2669222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27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080" y="1673682"/>
              <a:ext cx="8045500" cy="5822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2375" y="1731276"/>
              <a:ext cx="7905115" cy="5681980"/>
            </a:xfrm>
            <a:custGeom>
              <a:avLst/>
              <a:gdLst/>
              <a:ahLst/>
              <a:cxnLst/>
              <a:rect l="l" t="t" r="r" b="b"/>
              <a:pathLst>
                <a:path w="7905115" h="5681980">
                  <a:moveTo>
                    <a:pt x="0" y="0"/>
                  </a:moveTo>
                  <a:lnTo>
                    <a:pt x="7904899" y="0"/>
                  </a:lnTo>
                  <a:lnTo>
                    <a:pt x="7904899" y="5681446"/>
                  </a:lnTo>
                  <a:lnTo>
                    <a:pt x="0" y="568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12029" y="25865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7429" y="25992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029" y="315383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37429" y="316652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517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5667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6680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3830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061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15211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0178" y="2321826"/>
              <a:ext cx="955573" cy="45257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17328" y="2366276"/>
              <a:ext cx="841375" cy="4411980"/>
            </a:xfrm>
            <a:custGeom>
              <a:avLst/>
              <a:gdLst/>
              <a:ahLst/>
              <a:cxnLst/>
              <a:rect l="l" t="t" r="r" b="b"/>
              <a:pathLst>
                <a:path w="841375" h="4411980">
                  <a:moveTo>
                    <a:pt x="0" y="0"/>
                  </a:moveTo>
                  <a:lnTo>
                    <a:pt x="841273" y="0"/>
                  </a:lnTo>
                  <a:lnTo>
                    <a:pt x="841273" y="4411446"/>
                  </a:lnTo>
                  <a:lnTo>
                    <a:pt x="0" y="4411446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2029" y="37211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429" y="37338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12029" y="4288361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7429" y="430107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8700" y="7670800"/>
            <a:ext cx="1650364" cy="81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8600" marR="5080" indent="-215900">
              <a:lnSpc>
                <a:spcPts val="3100"/>
              </a:lnSpc>
              <a:spcBef>
                <a:spcPts val="220"/>
              </a:spcBef>
            </a:pPr>
            <a:r>
              <a:rPr sz="2600" spc="30" dirty="0">
                <a:latin typeface="Verdana"/>
                <a:cs typeface="Verdana"/>
              </a:rPr>
              <a:t>Corpus</a:t>
            </a:r>
            <a:r>
              <a:rPr sz="2600" spc="-210" dirty="0">
                <a:latin typeface="Verdana"/>
                <a:cs typeface="Verdana"/>
              </a:rPr>
              <a:t> </a:t>
            </a:r>
            <a:r>
              <a:rPr sz="2600" spc="95" dirty="0">
                <a:latin typeface="Verdana"/>
                <a:cs typeface="Verdana"/>
              </a:rPr>
              <a:t>of  </a:t>
            </a:r>
            <a:r>
              <a:rPr sz="2600" spc="-50" dirty="0">
                <a:latin typeface="Verdana"/>
                <a:cs typeface="Verdana"/>
              </a:rPr>
              <a:t>Images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55500" y="7670800"/>
            <a:ext cx="324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/>
                <a:cs typeface="Verdana"/>
              </a:rPr>
              <a:t>ML-based</a:t>
            </a:r>
            <a:r>
              <a:rPr sz="2600" spc="-19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Classifier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488976" y="3546716"/>
            <a:ext cx="2790825" cy="2076450"/>
            <a:chOff x="12488976" y="3546716"/>
            <a:chExt cx="2790825" cy="2076450"/>
          </a:xfrm>
        </p:grpSpPr>
        <p:sp>
          <p:nvSpPr>
            <p:cNvPr id="30" name="object 30"/>
            <p:cNvSpPr/>
            <p:nvPr/>
          </p:nvSpPr>
          <p:spPr>
            <a:xfrm>
              <a:off x="12488976" y="3546716"/>
              <a:ext cx="2790304" cy="2075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46126" y="3591166"/>
              <a:ext cx="2676525" cy="1962150"/>
            </a:xfrm>
            <a:custGeom>
              <a:avLst/>
              <a:gdLst/>
              <a:ahLst/>
              <a:cxnLst/>
              <a:rect l="l" t="t" r="r" b="b"/>
              <a:pathLst>
                <a:path w="2676525" h="1962150">
                  <a:moveTo>
                    <a:pt x="0" y="0"/>
                  </a:moveTo>
                  <a:lnTo>
                    <a:pt x="2676004" y="0"/>
                  </a:lnTo>
                  <a:lnTo>
                    <a:pt x="2676004" y="1961667"/>
                  </a:lnTo>
                  <a:lnTo>
                    <a:pt x="0" y="1961667"/>
                  </a:lnTo>
                  <a:lnTo>
                    <a:pt x="0" y="0"/>
                  </a:lnTo>
                  <a:close/>
                </a:path>
              </a:pathLst>
            </a:custGeom>
            <a:ln w="634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68299" y="3911600"/>
              <a:ext cx="1638300" cy="13208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117600" y="4572000"/>
            <a:ext cx="1473200" cy="180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700" y="2463800"/>
            <a:ext cx="2159000" cy="180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7458" y="5237581"/>
            <a:ext cx="449580" cy="28702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15B2A"/>
                </a:solidFill>
                <a:latin typeface="Verdana"/>
                <a:cs typeface="Verdana"/>
              </a:rPr>
              <a:t>…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12029" y="2631113"/>
            <a:ext cx="5699125" cy="3907790"/>
            <a:chOff x="4812029" y="2631113"/>
            <a:chExt cx="5699125" cy="3907790"/>
          </a:xfrm>
        </p:grpSpPr>
        <p:sp>
          <p:nvSpPr>
            <p:cNvPr id="37" name="object 37"/>
            <p:cNvSpPr/>
            <p:nvPr/>
          </p:nvSpPr>
          <p:spPr>
            <a:xfrm>
              <a:off x="4812029" y="615950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37429" y="617220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36" y="0"/>
                  </a:lnTo>
                  <a:lnTo>
                    <a:pt x="277736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0192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5592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0192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5592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20192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5592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0192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45592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20192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45592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51513" y="330824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41617" y="322442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51513" y="3862171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41617" y="377835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51513" y="448732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41617" y="440350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51513" y="6313919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41617" y="623009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67820" y="2782328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0"/>
                  </a:moveTo>
                  <a:lnTo>
                    <a:pt x="1327898" y="1485872"/>
                  </a:lnTo>
                  <a:lnTo>
                    <a:pt x="1340592" y="150007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433223" y="4212348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24993" y="0"/>
                  </a:moveTo>
                  <a:lnTo>
                    <a:pt x="0" y="111709"/>
                  </a:lnTo>
                  <a:lnTo>
                    <a:pt x="174205" y="180860"/>
                  </a:lnTo>
                  <a:lnTo>
                    <a:pt x="12499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72570" y="2795524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0"/>
                  </a:moveTo>
                  <a:lnTo>
                    <a:pt x="1349657" y="3404208"/>
                  </a:lnTo>
                  <a:lnTo>
                    <a:pt x="1356678" y="3421917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44310" y="6168847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55841" y="0"/>
                  </a:moveTo>
                  <a:lnTo>
                    <a:pt x="0" y="61785"/>
                  </a:lnTo>
                  <a:lnTo>
                    <a:pt x="139712" y="186728"/>
                  </a:lnTo>
                  <a:lnTo>
                    <a:pt x="15584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53609" y="2859650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377351"/>
                  </a:moveTo>
                  <a:lnTo>
                    <a:pt x="1298046" y="5249"/>
                  </a:lnTo>
                  <a:lnTo>
                    <a:pt x="1316359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28562" y="2784322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6202" y="161150"/>
                  </a:lnTo>
                  <a:lnTo>
                    <a:pt x="184251" y="34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59590" y="3322942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0"/>
                  </a:moveTo>
                  <a:lnTo>
                    <a:pt x="1280266" y="415071"/>
                  </a:lnTo>
                  <a:lnTo>
                    <a:pt x="1298388" y="420946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13995" y="3658285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1701" y="0"/>
                  </a:moveTo>
                  <a:lnTo>
                    <a:pt x="0" y="159461"/>
                  </a:lnTo>
                  <a:lnTo>
                    <a:pt x="185318" y="131432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53710" y="3954018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419823"/>
                  </a:moveTo>
                  <a:lnTo>
                    <a:pt x="1299419" y="5783"/>
                  </a:lnTo>
                  <a:lnTo>
                    <a:pt x="1317570" y="0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7685" y="3879938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0888" y="159727"/>
                  </a:lnTo>
                  <a:lnTo>
                    <a:pt x="185165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67185" y="4558296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0"/>
                  </a:moveTo>
                  <a:lnTo>
                    <a:pt x="1230808" y="1578867"/>
                  </a:lnTo>
                  <a:lnTo>
                    <a:pt x="1242520" y="159389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31889" y="6085624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32206" y="0"/>
                  </a:moveTo>
                  <a:lnTo>
                    <a:pt x="0" y="103073"/>
                  </a:lnTo>
                  <a:lnTo>
                    <a:pt x="169163" y="183743"/>
                  </a:lnTo>
                  <a:lnTo>
                    <a:pt x="1322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51513" y="4092210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5" h="2122170">
                  <a:moveTo>
                    <a:pt x="0" y="2121899"/>
                  </a:moveTo>
                  <a:lnTo>
                    <a:pt x="1279304" y="16280"/>
                  </a:lnTo>
                  <a:lnTo>
                    <a:pt x="128919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59181" y="3965232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58673" y="0"/>
                  </a:moveTo>
                  <a:lnTo>
                    <a:pt x="0" y="99745"/>
                  </a:lnTo>
                  <a:lnTo>
                    <a:pt x="143268" y="186791"/>
                  </a:lnTo>
                  <a:lnTo>
                    <a:pt x="15867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396947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347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96947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422347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96947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22347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396947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22347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96947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2347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173690" y="26311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199090" y="26438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4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173690" y="3198384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99090" y="3211080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690" y="376564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99090" y="37783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173690" y="4332913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99090" y="434562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25"/>
                  </a:lnTo>
                  <a:lnTo>
                    <a:pt x="0" y="283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73690" y="6204055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99090" y="6216751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00836" y="4545228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989053" y="0"/>
                  </a:lnTo>
                  <a:lnTo>
                    <a:pt x="1008103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089887" y="446140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50316" y="6394094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240420" y="63102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50316" y="583888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40420" y="575506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0316" y="528496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240420" y="520114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68781" y="336534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258886" y="328152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50316" y="283321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40420" y="274939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66610" y="4864731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32013" y="4753927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51"/>
                  </a:lnTo>
                  <a:lnTo>
                    <a:pt x="125006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71372" y="292969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43112" y="279156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42"/>
                  </a:lnTo>
                  <a:lnTo>
                    <a:pt x="155841" y="186728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52411" y="591013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27364" y="620166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37"/>
                  </a:lnTo>
                  <a:lnTo>
                    <a:pt x="184251" y="126758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58380" y="540324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2797" y="532939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61"/>
                  </a:lnTo>
                  <a:lnTo>
                    <a:pt x="185318" y="28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952513" y="4773282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26475" y="5107457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901" y="0"/>
                  </a:moveTo>
                  <a:lnTo>
                    <a:pt x="0" y="159727"/>
                  </a:lnTo>
                  <a:lnTo>
                    <a:pt x="185178" y="130759"/>
                  </a:lnTo>
                  <a:lnTo>
                    <a:pt x="5090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65975" y="2994948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30692" y="2877756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6" y="183756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50316" y="293302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157971" y="4995113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86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22067" y="4536820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4">
                  <a:moveTo>
                    <a:pt x="0" y="0"/>
                  </a:moveTo>
                  <a:lnTo>
                    <a:pt x="1087404" y="0"/>
                  </a:lnTo>
                  <a:lnTo>
                    <a:pt x="11064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909479" y="445300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34259" y="638568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024364" y="630186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34259" y="5830468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024364" y="574664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34259" y="5276557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024364" y="519273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52725" y="335694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42842" y="327312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34259" y="2824810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>
                  <a:moveTo>
                    <a:pt x="0" y="0"/>
                  </a:moveTo>
                  <a:lnTo>
                    <a:pt x="1290104" y="0"/>
                  </a:lnTo>
                  <a:lnTo>
                    <a:pt x="1309154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24364" y="2740977"/>
              <a:ext cx="167640" cy="168275"/>
            </a:xfrm>
            <a:custGeom>
              <a:avLst/>
              <a:gdLst/>
              <a:ahLst/>
              <a:cxnLst/>
              <a:rect l="l" t="t" r="r" b="b"/>
              <a:pathLst>
                <a:path w="167640" h="168275">
                  <a:moveTo>
                    <a:pt x="0" y="0"/>
                  </a:moveTo>
                  <a:lnTo>
                    <a:pt x="0" y="167652"/>
                  </a:lnTo>
                  <a:lnTo>
                    <a:pt x="167639" y="8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50566" y="4856310"/>
              <a:ext cx="1341120" cy="1500505"/>
            </a:xfrm>
            <a:custGeom>
              <a:avLst/>
              <a:gdLst/>
              <a:ahLst/>
              <a:cxnLst/>
              <a:rect l="l" t="t" r="r" b="b"/>
              <a:pathLst>
                <a:path w="1341120" h="1500504">
                  <a:moveTo>
                    <a:pt x="0" y="1500077"/>
                  </a:moveTo>
                  <a:lnTo>
                    <a:pt x="1327898" y="14204"/>
                  </a:lnTo>
                  <a:lnTo>
                    <a:pt x="1340592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015969" y="4745520"/>
              <a:ext cx="174625" cy="180975"/>
            </a:xfrm>
            <a:custGeom>
              <a:avLst/>
              <a:gdLst/>
              <a:ahLst/>
              <a:cxnLst/>
              <a:rect l="l" t="t" r="r" b="b"/>
              <a:pathLst>
                <a:path w="174625" h="180975">
                  <a:moveTo>
                    <a:pt x="174205" y="0"/>
                  </a:moveTo>
                  <a:lnTo>
                    <a:pt x="0" y="69138"/>
                  </a:lnTo>
                  <a:lnTo>
                    <a:pt x="124993" y="180848"/>
                  </a:lnTo>
                  <a:lnTo>
                    <a:pt x="1742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55316" y="2921275"/>
              <a:ext cx="1356995" cy="3422015"/>
            </a:xfrm>
            <a:custGeom>
              <a:avLst/>
              <a:gdLst/>
              <a:ahLst/>
              <a:cxnLst/>
              <a:rect l="l" t="t" r="r" b="b"/>
              <a:pathLst>
                <a:path w="1356995" h="3422015">
                  <a:moveTo>
                    <a:pt x="0" y="3421917"/>
                  </a:moveTo>
                  <a:lnTo>
                    <a:pt x="1349657" y="17708"/>
                  </a:lnTo>
                  <a:lnTo>
                    <a:pt x="135667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27056" y="278314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09" h="187325">
                  <a:moveTo>
                    <a:pt x="139700" y="0"/>
                  </a:moveTo>
                  <a:lnTo>
                    <a:pt x="0" y="124955"/>
                  </a:lnTo>
                  <a:lnTo>
                    <a:pt x="155841" y="18674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736355" y="5901715"/>
              <a:ext cx="1316355" cy="377825"/>
            </a:xfrm>
            <a:custGeom>
              <a:avLst/>
              <a:gdLst/>
              <a:ahLst/>
              <a:cxnLst/>
              <a:rect l="l" t="t" r="r" b="b"/>
              <a:pathLst>
                <a:path w="1316354" h="377825">
                  <a:moveTo>
                    <a:pt x="0" y="0"/>
                  </a:moveTo>
                  <a:lnTo>
                    <a:pt x="1298046" y="372101"/>
                  </a:lnTo>
                  <a:lnTo>
                    <a:pt x="1316359" y="377351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011308" y="6193243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46189" y="0"/>
                  </a:moveTo>
                  <a:lnTo>
                    <a:pt x="0" y="161150"/>
                  </a:lnTo>
                  <a:lnTo>
                    <a:pt x="184251" y="126771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42324" y="5394827"/>
              <a:ext cx="1298575" cy="421005"/>
            </a:xfrm>
            <a:custGeom>
              <a:avLst/>
              <a:gdLst/>
              <a:ahLst/>
              <a:cxnLst/>
              <a:rect l="l" t="t" r="r" b="b"/>
              <a:pathLst>
                <a:path w="1298575" h="421004">
                  <a:moveTo>
                    <a:pt x="0" y="420946"/>
                  </a:moveTo>
                  <a:lnTo>
                    <a:pt x="1280266" y="5875"/>
                  </a:lnTo>
                  <a:lnTo>
                    <a:pt x="1298388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996741" y="5320969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0" y="0"/>
                  </a:moveTo>
                  <a:lnTo>
                    <a:pt x="51701" y="159473"/>
                  </a:lnTo>
                  <a:lnTo>
                    <a:pt x="185318" y="28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36457" y="4764874"/>
              <a:ext cx="1317625" cy="420370"/>
            </a:xfrm>
            <a:custGeom>
              <a:avLst/>
              <a:gdLst/>
              <a:ahLst/>
              <a:cxnLst/>
              <a:rect l="l" t="t" r="r" b="b"/>
              <a:pathLst>
                <a:path w="1317625" h="420370">
                  <a:moveTo>
                    <a:pt x="0" y="0"/>
                  </a:moveTo>
                  <a:lnTo>
                    <a:pt x="1299419" y="414038"/>
                  </a:lnTo>
                  <a:lnTo>
                    <a:pt x="1317570" y="419821"/>
                  </a:lnTo>
                </a:path>
              </a:pathLst>
            </a:custGeom>
            <a:ln w="380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010431" y="5099050"/>
              <a:ext cx="185420" cy="160020"/>
            </a:xfrm>
            <a:custGeom>
              <a:avLst/>
              <a:gdLst/>
              <a:ahLst/>
              <a:cxnLst/>
              <a:rect l="l" t="t" r="r" b="b"/>
              <a:pathLst>
                <a:path w="185420" h="160020">
                  <a:moveTo>
                    <a:pt x="50888" y="0"/>
                  </a:moveTo>
                  <a:lnTo>
                    <a:pt x="0" y="159727"/>
                  </a:lnTo>
                  <a:lnTo>
                    <a:pt x="185166" y="130759"/>
                  </a:lnTo>
                  <a:lnTo>
                    <a:pt x="508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749931" y="2986541"/>
              <a:ext cx="1242695" cy="1594485"/>
            </a:xfrm>
            <a:custGeom>
              <a:avLst/>
              <a:gdLst/>
              <a:ahLst/>
              <a:cxnLst/>
              <a:rect l="l" t="t" r="r" b="b"/>
              <a:pathLst>
                <a:path w="1242695" h="1594485">
                  <a:moveTo>
                    <a:pt x="0" y="1593891"/>
                  </a:moveTo>
                  <a:lnTo>
                    <a:pt x="1230808" y="15024"/>
                  </a:lnTo>
                  <a:lnTo>
                    <a:pt x="1242520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914635" y="2869349"/>
              <a:ext cx="169545" cy="184150"/>
            </a:xfrm>
            <a:custGeom>
              <a:avLst/>
              <a:gdLst/>
              <a:ahLst/>
              <a:cxnLst/>
              <a:rect l="l" t="t" r="r" b="b"/>
              <a:pathLst>
                <a:path w="169545" h="184150">
                  <a:moveTo>
                    <a:pt x="169164" y="0"/>
                  </a:moveTo>
                  <a:lnTo>
                    <a:pt x="0" y="80683"/>
                  </a:lnTo>
                  <a:lnTo>
                    <a:pt x="132207" y="183743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734259" y="2924606"/>
              <a:ext cx="1289685" cy="2122170"/>
            </a:xfrm>
            <a:custGeom>
              <a:avLst/>
              <a:gdLst/>
              <a:ahLst/>
              <a:cxnLst/>
              <a:rect l="l" t="t" r="r" b="b"/>
              <a:pathLst>
                <a:path w="1289684" h="2122170">
                  <a:moveTo>
                    <a:pt x="0" y="0"/>
                  </a:moveTo>
                  <a:lnTo>
                    <a:pt x="1279304" y="2105619"/>
                  </a:lnTo>
                  <a:lnTo>
                    <a:pt x="1289195" y="2121899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941928" y="4986705"/>
              <a:ext cx="158750" cy="187325"/>
            </a:xfrm>
            <a:custGeom>
              <a:avLst/>
              <a:gdLst/>
              <a:ahLst/>
              <a:cxnLst/>
              <a:rect l="l" t="t" r="r" b="b"/>
              <a:pathLst>
                <a:path w="158750" h="187325">
                  <a:moveTo>
                    <a:pt x="143268" y="0"/>
                  </a:moveTo>
                  <a:lnTo>
                    <a:pt x="0" y="87045"/>
                  </a:lnTo>
                  <a:lnTo>
                    <a:pt x="158673" y="186791"/>
                  </a:lnTo>
                  <a:lnTo>
                    <a:pt x="1432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969391" y="4000450"/>
              <a:ext cx="1233170" cy="547370"/>
            </a:xfrm>
            <a:custGeom>
              <a:avLst/>
              <a:gdLst/>
              <a:ahLst/>
              <a:cxnLst/>
              <a:rect l="l" t="t" r="r" b="b"/>
              <a:pathLst>
                <a:path w="1233170" h="547370">
                  <a:moveTo>
                    <a:pt x="0" y="547279"/>
                  </a:moveTo>
                  <a:lnTo>
                    <a:pt x="1215234" y="7730"/>
                  </a:lnTo>
                  <a:lnTo>
                    <a:pt x="1232645" y="0"/>
                  </a:lnTo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50618" y="3931577"/>
              <a:ext cx="187325" cy="153670"/>
            </a:xfrm>
            <a:custGeom>
              <a:avLst/>
              <a:gdLst/>
              <a:ahLst/>
              <a:cxnLst/>
              <a:rect l="l" t="t" r="r" b="b"/>
              <a:pathLst>
                <a:path w="187325" h="153670">
                  <a:moveTo>
                    <a:pt x="0" y="0"/>
                  </a:moveTo>
                  <a:lnTo>
                    <a:pt x="68021" y="153212"/>
                  </a:lnTo>
                  <a:lnTo>
                    <a:pt x="187223" y="8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604482" y="5130549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29882" y="5143245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597116" y="5676052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622516" y="5688749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84D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406879" y="5101060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32279" y="5113756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06879" y="5668318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432279" y="5681014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182402" y="5147796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207790" y="5160492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182402" y="5715067"/>
              <a:ext cx="328546" cy="334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207790" y="5727763"/>
              <a:ext cx="278130" cy="283845"/>
            </a:xfrm>
            <a:custGeom>
              <a:avLst/>
              <a:gdLst/>
              <a:ahLst/>
              <a:cxnLst/>
              <a:rect l="l" t="t" r="r" b="b"/>
              <a:pathLst>
                <a:path w="278129" h="283845">
                  <a:moveTo>
                    <a:pt x="0" y="0"/>
                  </a:moveTo>
                  <a:lnTo>
                    <a:pt x="277749" y="0"/>
                  </a:lnTo>
                  <a:lnTo>
                    <a:pt x="277749" y="283438"/>
                  </a:lnTo>
                  <a:lnTo>
                    <a:pt x="0" y="283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>
                <a:alpha val="77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>
            <a:spLocks noGrp="1"/>
          </p:cNvSpPr>
          <p:nvPr>
            <p:ph type="title"/>
          </p:nvPr>
        </p:nvSpPr>
        <p:spPr>
          <a:xfrm>
            <a:off x="2705100" y="647700"/>
            <a:ext cx="10854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Neural </a:t>
            </a:r>
            <a:r>
              <a:rPr spc="15" dirty="0"/>
              <a:t>Network </a:t>
            </a:r>
            <a:r>
              <a:rPr spc="10" dirty="0"/>
              <a:t>Computation</a:t>
            </a:r>
            <a:r>
              <a:rPr spc="-720" dirty="0"/>
              <a:t> </a:t>
            </a:r>
            <a:r>
              <a:rPr spc="-55" dirty="0"/>
              <a:t>Graph</a:t>
            </a:r>
          </a:p>
        </p:txBody>
      </p:sp>
      <p:sp>
        <p:nvSpPr>
          <p:cNvPr id="158" name="object 158"/>
          <p:cNvSpPr txBox="1"/>
          <p:nvPr/>
        </p:nvSpPr>
        <p:spPr>
          <a:xfrm>
            <a:off x="3962400" y="7797800"/>
            <a:ext cx="7463790" cy="9956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800100" marR="5080" indent="-787400">
              <a:lnSpc>
                <a:spcPts val="3800"/>
              </a:lnSpc>
              <a:spcBef>
                <a:spcPts val="259"/>
              </a:spcBef>
            </a:pPr>
            <a:r>
              <a:rPr sz="3200" spc="15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200" spc="-17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edges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15B2A"/>
                </a:solidFill>
                <a:latin typeface="Verdana"/>
                <a:cs typeface="Verdana"/>
              </a:rPr>
              <a:t>in</a:t>
            </a:r>
            <a:r>
              <a:rPr sz="3200" spc="-17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F15B2A"/>
                </a:solidFill>
                <a:latin typeface="Verdana"/>
                <a:cs typeface="Verdana"/>
              </a:rPr>
              <a:t>the</a:t>
            </a:r>
            <a:r>
              <a:rPr sz="3200" spc="-17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15B2A"/>
                </a:solidFill>
                <a:latin typeface="Verdana"/>
                <a:cs typeface="Verdana"/>
              </a:rPr>
              <a:t>computation</a:t>
            </a:r>
            <a:r>
              <a:rPr sz="3200" spc="-17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F15B2A"/>
                </a:solidFill>
                <a:latin typeface="Verdana"/>
                <a:cs typeface="Verdana"/>
              </a:rPr>
              <a:t>graph  </a:t>
            </a:r>
            <a:r>
              <a:rPr sz="3200" spc="-45" dirty="0">
                <a:solidFill>
                  <a:srgbClr val="F15B2A"/>
                </a:solidFill>
                <a:latin typeface="Verdana"/>
                <a:cs typeface="Verdana"/>
              </a:rPr>
              <a:t>are </a:t>
            </a:r>
            <a:r>
              <a:rPr sz="3200" spc="20" dirty="0">
                <a:solidFill>
                  <a:srgbClr val="F15B2A"/>
                </a:solidFill>
                <a:latin typeface="Verdana"/>
                <a:cs typeface="Verdana"/>
              </a:rPr>
              <a:t>data </a:t>
            </a:r>
            <a:r>
              <a:rPr sz="3200" spc="-15" dirty="0">
                <a:solidFill>
                  <a:srgbClr val="F15B2A"/>
                </a:solidFill>
                <a:latin typeface="Verdana"/>
                <a:cs typeface="Verdana"/>
              </a:rPr>
              <a:t>items </a:t>
            </a:r>
            <a:r>
              <a:rPr sz="3200" spc="60" dirty="0">
                <a:solidFill>
                  <a:srgbClr val="F15B2A"/>
                </a:solidFill>
                <a:latin typeface="Verdana"/>
                <a:cs typeface="Verdana"/>
              </a:rPr>
              <a:t>called</a:t>
            </a:r>
            <a:r>
              <a:rPr sz="3200" spc="-64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15B2A"/>
                </a:solidFill>
                <a:latin typeface="Verdana"/>
                <a:cs typeface="Verdana"/>
              </a:rPr>
              <a:t>tensors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537" y="3668610"/>
            <a:ext cx="6207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202020"/>
                </a:solidFill>
              </a:rPr>
              <a:t>Structure </a:t>
            </a:r>
            <a:r>
              <a:rPr spc="130" dirty="0">
                <a:solidFill>
                  <a:srgbClr val="202020"/>
                </a:solidFill>
              </a:rPr>
              <a:t>of </a:t>
            </a:r>
            <a:r>
              <a:rPr spc="-105" dirty="0">
                <a:solidFill>
                  <a:srgbClr val="202020"/>
                </a:solidFill>
              </a:rPr>
              <a:t>a</a:t>
            </a:r>
            <a:r>
              <a:rPr spc="-919" dirty="0">
                <a:solidFill>
                  <a:srgbClr val="202020"/>
                </a:solidFill>
              </a:rPr>
              <a:t> </a:t>
            </a:r>
            <a:r>
              <a:rPr spc="-35" dirty="0">
                <a:solidFill>
                  <a:srgbClr val="202020"/>
                </a:solidFill>
              </a:rPr>
              <a:t>Graph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18273"/>
            <a:ext cx="7955915" cy="169798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6400" spc="-225" dirty="0">
                <a:solidFill>
                  <a:srgbClr val="9BC84D"/>
                </a:solidFill>
              </a:rPr>
              <a:t>Graph</a:t>
            </a:r>
            <a:r>
              <a:rPr sz="6400" spc="-720" dirty="0">
                <a:solidFill>
                  <a:srgbClr val="9BC84D"/>
                </a:solidFill>
              </a:rPr>
              <a:t> </a:t>
            </a:r>
            <a:r>
              <a:rPr sz="6400" spc="-450" dirty="0">
                <a:solidFill>
                  <a:srgbClr val="9BC84D"/>
                </a:solidFill>
              </a:rPr>
              <a:t>(V,E)</a:t>
            </a:r>
            <a:endParaRPr sz="6400"/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3600" spc="380" dirty="0">
                <a:solidFill>
                  <a:srgbClr val="000000"/>
                </a:solidFill>
              </a:rPr>
              <a:t>A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set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95" dirty="0">
                <a:solidFill>
                  <a:srgbClr val="000000"/>
                </a:solidFill>
              </a:rPr>
              <a:t>of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vertices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(V)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edges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(E)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0C9DBF"/>
                </a:solidFill>
                <a:latin typeface="Arial"/>
                <a:cs typeface="Arial"/>
              </a:rPr>
              <a:t>“Jim </a:t>
            </a:r>
            <a:r>
              <a:rPr sz="2600" b="1" spc="55" dirty="0">
                <a:solidFill>
                  <a:srgbClr val="0C9DBF"/>
                </a:solidFill>
                <a:latin typeface="Arial"/>
                <a:cs typeface="Arial"/>
              </a:rPr>
              <a:t>drives </a:t>
            </a:r>
            <a:r>
              <a:rPr sz="2600" b="1" spc="-20" dirty="0">
                <a:solidFill>
                  <a:srgbClr val="0C9DBF"/>
                </a:solidFill>
                <a:latin typeface="Arial"/>
                <a:cs typeface="Arial"/>
              </a:rPr>
              <a:t>his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car”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9BC84D"/>
                </a:solidFill>
                <a:latin typeface="Arial"/>
                <a:cs typeface="Arial"/>
              </a:rPr>
              <a:t>“Jim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and </a:t>
            </a:r>
            <a:r>
              <a:rPr sz="2600" b="1" spc="100" dirty="0">
                <a:solidFill>
                  <a:srgbClr val="9BC84D"/>
                </a:solidFill>
                <a:latin typeface="Arial"/>
                <a:cs typeface="Arial"/>
              </a:rPr>
              <a:t>Joe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play</a:t>
            </a:r>
            <a:r>
              <a:rPr sz="2600" b="1" spc="-3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ball”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3875214"/>
            <a:ext cx="1306156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2364" y="4000500"/>
            <a:ext cx="1478749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3352800"/>
            <a:ext cx="1062455" cy="1060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1494" y="4422965"/>
            <a:ext cx="1830070" cy="213360"/>
            <a:chOff x="3271494" y="4422965"/>
            <a:chExt cx="1830070" cy="213360"/>
          </a:xfrm>
        </p:grpSpPr>
        <p:sp>
          <p:nvSpPr>
            <p:cNvPr id="9" name="object 9"/>
            <p:cNvSpPr/>
            <p:nvPr/>
          </p:nvSpPr>
          <p:spPr>
            <a:xfrm>
              <a:off x="3271494" y="4529645"/>
              <a:ext cx="1642110" cy="0"/>
            </a:xfrm>
            <a:custGeom>
              <a:avLst/>
              <a:gdLst/>
              <a:ahLst/>
              <a:cxnLst/>
              <a:rect l="l" t="t" r="r" b="b"/>
              <a:pathLst>
                <a:path w="1642110">
                  <a:moveTo>
                    <a:pt x="0" y="0"/>
                  </a:moveTo>
                  <a:lnTo>
                    <a:pt x="1616684" y="0"/>
                  </a:lnTo>
                  <a:lnTo>
                    <a:pt x="164208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179" y="4422965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0" y="213360"/>
                  </a:lnTo>
                  <a:lnTo>
                    <a:pt x="213360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221711" y="3875214"/>
            <a:ext cx="1306588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21233" y="3875214"/>
            <a:ext cx="1302766" cy="1306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0" y="3352800"/>
            <a:ext cx="1066684" cy="1060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781424" y="4422965"/>
            <a:ext cx="1830070" cy="213360"/>
            <a:chOff x="10781424" y="4422965"/>
            <a:chExt cx="1830070" cy="213360"/>
          </a:xfrm>
        </p:grpSpPr>
        <p:sp>
          <p:nvSpPr>
            <p:cNvPr id="15" name="object 15"/>
            <p:cNvSpPr/>
            <p:nvPr/>
          </p:nvSpPr>
          <p:spPr>
            <a:xfrm>
              <a:off x="10969384" y="4529645"/>
              <a:ext cx="145415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25400" y="0"/>
                  </a:lnTo>
                  <a:lnTo>
                    <a:pt x="1428724" y="0"/>
                  </a:lnTo>
                  <a:lnTo>
                    <a:pt x="145412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81424" y="4422965"/>
              <a:ext cx="1830070" cy="213360"/>
            </a:xfrm>
            <a:custGeom>
              <a:avLst/>
              <a:gdLst/>
              <a:ahLst/>
              <a:cxnLst/>
              <a:rect l="l" t="t" r="r" b="b"/>
              <a:pathLst>
                <a:path w="1830070" h="213360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1830070" h="213360">
                  <a:moveTo>
                    <a:pt x="1830044" y="106680"/>
                  </a:moveTo>
                  <a:lnTo>
                    <a:pt x="1616684" y="0"/>
                  </a:lnTo>
                  <a:lnTo>
                    <a:pt x="1616684" y="213360"/>
                  </a:lnTo>
                  <a:lnTo>
                    <a:pt x="1830044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0C9DBF"/>
                </a:solidFill>
                <a:latin typeface="Arial"/>
                <a:cs typeface="Arial"/>
              </a:rPr>
              <a:t>“Jim </a:t>
            </a:r>
            <a:r>
              <a:rPr sz="2600" b="1" spc="55" dirty="0">
                <a:solidFill>
                  <a:srgbClr val="0C9DBF"/>
                </a:solidFill>
                <a:latin typeface="Arial"/>
                <a:cs typeface="Arial"/>
              </a:rPr>
              <a:t>drives </a:t>
            </a:r>
            <a:r>
              <a:rPr sz="2600" b="1" spc="-20" dirty="0">
                <a:solidFill>
                  <a:srgbClr val="0C9DBF"/>
                </a:solidFill>
                <a:latin typeface="Arial"/>
                <a:cs typeface="Arial"/>
              </a:rPr>
              <a:t>his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car”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9BC84D"/>
                </a:solidFill>
                <a:latin typeface="Arial"/>
                <a:cs typeface="Arial"/>
              </a:rPr>
              <a:t>“Jim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and </a:t>
            </a:r>
            <a:r>
              <a:rPr sz="2600" b="1" spc="100" dirty="0">
                <a:solidFill>
                  <a:srgbClr val="9BC84D"/>
                </a:solidFill>
                <a:latin typeface="Arial"/>
                <a:cs typeface="Arial"/>
              </a:rPr>
              <a:t>Joe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play</a:t>
            </a:r>
            <a:r>
              <a:rPr sz="2600" b="1" spc="-3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ball”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3875214"/>
            <a:ext cx="1306156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1494" y="3352800"/>
            <a:ext cx="3559810" cy="1714500"/>
            <a:chOff x="3271494" y="3352800"/>
            <a:chExt cx="3559810" cy="1714500"/>
          </a:xfrm>
        </p:grpSpPr>
        <p:sp>
          <p:nvSpPr>
            <p:cNvPr id="7" name="object 7"/>
            <p:cNvSpPr/>
            <p:nvPr/>
          </p:nvSpPr>
          <p:spPr>
            <a:xfrm>
              <a:off x="5352364" y="4000500"/>
              <a:ext cx="1478749" cy="1066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599" y="3352800"/>
              <a:ext cx="1062455" cy="10608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1494" y="4529645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25244" y="0"/>
                  </a:lnTo>
                  <a:lnTo>
                    <a:pt x="1563344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6739" y="437724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9670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221711" y="3352800"/>
            <a:ext cx="3559810" cy="1828800"/>
            <a:chOff x="9221711" y="3352800"/>
            <a:chExt cx="3559810" cy="1828800"/>
          </a:xfrm>
        </p:grpSpPr>
        <p:sp>
          <p:nvSpPr>
            <p:cNvPr id="13" name="object 13"/>
            <p:cNvSpPr/>
            <p:nvPr/>
          </p:nvSpPr>
          <p:spPr>
            <a:xfrm>
              <a:off x="9221711" y="3875214"/>
              <a:ext cx="1306588" cy="13063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63300" y="3352800"/>
              <a:ext cx="1066684" cy="10608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48123" y="4529645"/>
              <a:ext cx="1296670" cy="0"/>
            </a:xfrm>
            <a:custGeom>
              <a:avLst/>
              <a:gdLst/>
              <a:ahLst/>
              <a:cxnLst/>
              <a:rect l="l" t="t" r="r" b="b"/>
              <a:pathLst>
                <a:path w="1296670">
                  <a:moveTo>
                    <a:pt x="0" y="0"/>
                  </a:moveTo>
                  <a:lnTo>
                    <a:pt x="38100" y="0"/>
                  </a:lnTo>
                  <a:lnTo>
                    <a:pt x="1258544" y="0"/>
                  </a:lnTo>
                  <a:lnTo>
                    <a:pt x="1296644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81424" y="4377245"/>
              <a:ext cx="1830070" cy="304800"/>
            </a:xfrm>
            <a:custGeom>
              <a:avLst/>
              <a:gdLst/>
              <a:ahLst/>
              <a:cxnLst/>
              <a:rect l="l" t="t" r="r" b="b"/>
              <a:pathLst>
                <a:path w="1830070" h="304800">
                  <a:moveTo>
                    <a:pt x="304800" y="0"/>
                  </a:moveTo>
                  <a:lnTo>
                    <a:pt x="0" y="1524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  <a:path w="1830070" h="304800">
                  <a:moveTo>
                    <a:pt x="1830044" y="152400"/>
                  </a:moveTo>
                  <a:lnTo>
                    <a:pt x="1525244" y="0"/>
                  </a:lnTo>
                  <a:lnTo>
                    <a:pt x="1525244" y="304800"/>
                  </a:lnTo>
                  <a:lnTo>
                    <a:pt x="1830044" y="1524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83329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80329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2921233" y="3875214"/>
            <a:ext cx="1302766" cy="1306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0C9DBF"/>
                </a:solidFill>
                <a:latin typeface="Arial"/>
                <a:cs typeface="Arial"/>
              </a:rPr>
              <a:t>“Jim </a:t>
            </a:r>
            <a:r>
              <a:rPr sz="2600" b="1" spc="55" dirty="0">
                <a:solidFill>
                  <a:srgbClr val="0C9DBF"/>
                </a:solidFill>
                <a:latin typeface="Arial"/>
                <a:cs typeface="Arial"/>
              </a:rPr>
              <a:t>drives </a:t>
            </a:r>
            <a:r>
              <a:rPr sz="2600" b="1" spc="-20" dirty="0">
                <a:solidFill>
                  <a:srgbClr val="0C9DBF"/>
                </a:solidFill>
                <a:latin typeface="Arial"/>
                <a:cs typeface="Arial"/>
              </a:rPr>
              <a:t>his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car”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9BC84D"/>
                </a:solidFill>
                <a:latin typeface="Arial"/>
                <a:cs typeface="Arial"/>
              </a:rPr>
              <a:t>“Jim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and </a:t>
            </a:r>
            <a:r>
              <a:rPr sz="2600" b="1" spc="100" dirty="0">
                <a:solidFill>
                  <a:srgbClr val="9BC84D"/>
                </a:solidFill>
                <a:latin typeface="Arial"/>
                <a:cs typeface="Arial"/>
              </a:rPr>
              <a:t>Joe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play</a:t>
            </a:r>
            <a:r>
              <a:rPr sz="2600" b="1" spc="-3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ball”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3875214"/>
            <a:ext cx="1306156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2364" y="4000500"/>
            <a:ext cx="1478749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3352800"/>
            <a:ext cx="1062455" cy="1060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1494" y="4377245"/>
            <a:ext cx="1830070" cy="304800"/>
            <a:chOff x="3271494" y="4377245"/>
            <a:chExt cx="1830070" cy="304800"/>
          </a:xfrm>
        </p:grpSpPr>
        <p:sp>
          <p:nvSpPr>
            <p:cNvPr id="9" name="object 9"/>
            <p:cNvSpPr/>
            <p:nvPr/>
          </p:nvSpPr>
          <p:spPr>
            <a:xfrm>
              <a:off x="3271494" y="4529645"/>
              <a:ext cx="1563370" cy="0"/>
            </a:xfrm>
            <a:custGeom>
              <a:avLst/>
              <a:gdLst/>
              <a:ahLst/>
              <a:cxnLst/>
              <a:rect l="l" t="t" r="r" b="b"/>
              <a:pathLst>
                <a:path w="1563370">
                  <a:moveTo>
                    <a:pt x="0" y="0"/>
                  </a:moveTo>
                  <a:lnTo>
                    <a:pt x="1525244" y="0"/>
                  </a:lnTo>
                  <a:lnTo>
                    <a:pt x="1563344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6739" y="437724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221711" y="3352800"/>
            <a:ext cx="3559810" cy="1828800"/>
            <a:chOff x="9221711" y="3352800"/>
            <a:chExt cx="3559810" cy="1828800"/>
          </a:xfrm>
        </p:grpSpPr>
        <p:sp>
          <p:nvSpPr>
            <p:cNvPr id="12" name="object 12"/>
            <p:cNvSpPr/>
            <p:nvPr/>
          </p:nvSpPr>
          <p:spPr>
            <a:xfrm>
              <a:off x="9221711" y="3875214"/>
              <a:ext cx="1306588" cy="13063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63300" y="3352800"/>
              <a:ext cx="1066684" cy="10608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81423" y="4529645"/>
              <a:ext cx="1830070" cy="0"/>
            </a:xfrm>
            <a:custGeom>
              <a:avLst/>
              <a:gdLst/>
              <a:ahLst/>
              <a:cxnLst/>
              <a:rect l="l" t="t" r="r" b="b"/>
              <a:pathLst>
                <a:path w="1830070">
                  <a:moveTo>
                    <a:pt x="0" y="0"/>
                  </a:moveTo>
                  <a:lnTo>
                    <a:pt x="1830044" y="0"/>
                  </a:lnTo>
                </a:path>
              </a:pathLst>
            </a:custGeom>
            <a:ln w="762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83329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80329" y="4187339"/>
              <a:ext cx="775970" cy="685165"/>
            </a:xfrm>
            <a:custGeom>
              <a:avLst/>
              <a:gdLst/>
              <a:ahLst/>
              <a:cxnLst/>
              <a:rect l="l" t="t" r="r" b="b"/>
              <a:pathLst>
                <a:path w="775970" h="685164">
                  <a:moveTo>
                    <a:pt x="662038" y="99838"/>
                  </a:moveTo>
                  <a:lnTo>
                    <a:pt x="696745" y="134953"/>
                  </a:lnTo>
                  <a:lnTo>
                    <a:pt x="725142" y="172957"/>
                  </a:lnTo>
                  <a:lnTo>
                    <a:pt x="747228" y="213272"/>
                  </a:lnTo>
                  <a:lnTo>
                    <a:pt x="763005" y="255320"/>
                  </a:lnTo>
                  <a:lnTo>
                    <a:pt x="772470" y="298524"/>
                  </a:lnTo>
                  <a:lnTo>
                    <a:pt x="775625" y="342305"/>
                  </a:lnTo>
                  <a:lnTo>
                    <a:pt x="772470" y="386087"/>
                  </a:lnTo>
                  <a:lnTo>
                    <a:pt x="763005" y="429291"/>
                  </a:lnTo>
                  <a:lnTo>
                    <a:pt x="747228" y="471339"/>
                  </a:lnTo>
                  <a:lnTo>
                    <a:pt x="725142" y="511654"/>
                  </a:lnTo>
                  <a:lnTo>
                    <a:pt x="696745" y="549658"/>
                  </a:lnTo>
                  <a:lnTo>
                    <a:pt x="662038" y="584772"/>
                  </a:lnTo>
                  <a:lnTo>
                    <a:pt x="625503" y="613298"/>
                  </a:lnTo>
                  <a:lnTo>
                    <a:pt x="586141" y="637069"/>
                  </a:lnTo>
                  <a:lnTo>
                    <a:pt x="544467" y="656085"/>
                  </a:lnTo>
                  <a:lnTo>
                    <a:pt x="500994" y="670348"/>
                  </a:lnTo>
                  <a:lnTo>
                    <a:pt x="456235" y="679856"/>
                  </a:lnTo>
                  <a:lnTo>
                    <a:pt x="410706" y="684611"/>
                  </a:lnTo>
                  <a:lnTo>
                    <a:pt x="364920" y="684611"/>
                  </a:lnTo>
                  <a:lnTo>
                    <a:pt x="319391" y="679856"/>
                  </a:lnTo>
                  <a:lnTo>
                    <a:pt x="274632" y="670348"/>
                  </a:lnTo>
                  <a:lnTo>
                    <a:pt x="231159" y="656085"/>
                  </a:lnTo>
                  <a:lnTo>
                    <a:pt x="189484" y="637069"/>
                  </a:lnTo>
                  <a:lnTo>
                    <a:pt x="150122" y="613298"/>
                  </a:lnTo>
                  <a:lnTo>
                    <a:pt x="113587" y="584772"/>
                  </a:lnTo>
                  <a:lnTo>
                    <a:pt x="78880" y="549658"/>
                  </a:lnTo>
                  <a:lnTo>
                    <a:pt x="50483" y="511654"/>
                  </a:lnTo>
                  <a:lnTo>
                    <a:pt x="28396" y="471339"/>
                  </a:lnTo>
                  <a:lnTo>
                    <a:pt x="12620" y="429291"/>
                  </a:lnTo>
                  <a:lnTo>
                    <a:pt x="3155" y="386087"/>
                  </a:lnTo>
                  <a:lnTo>
                    <a:pt x="0" y="342305"/>
                  </a:lnTo>
                  <a:lnTo>
                    <a:pt x="3155" y="298524"/>
                  </a:lnTo>
                  <a:lnTo>
                    <a:pt x="12620" y="255320"/>
                  </a:lnTo>
                  <a:lnTo>
                    <a:pt x="28396" y="213272"/>
                  </a:lnTo>
                  <a:lnTo>
                    <a:pt x="50483" y="172957"/>
                  </a:lnTo>
                  <a:lnTo>
                    <a:pt x="78880" y="134953"/>
                  </a:lnTo>
                  <a:lnTo>
                    <a:pt x="113587" y="99838"/>
                  </a:lnTo>
                  <a:lnTo>
                    <a:pt x="150122" y="71313"/>
                  </a:lnTo>
                  <a:lnTo>
                    <a:pt x="189484" y="47542"/>
                  </a:lnTo>
                  <a:lnTo>
                    <a:pt x="231159" y="28525"/>
                  </a:lnTo>
                  <a:lnTo>
                    <a:pt x="274632" y="14262"/>
                  </a:lnTo>
                  <a:lnTo>
                    <a:pt x="319391" y="4754"/>
                  </a:lnTo>
                  <a:lnTo>
                    <a:pt x="364920" y="0"/>
                  </a:lnTo>
                  <a:lnTo>
                    <a:pt x="410706" y="0"/>
                  </a:lnTo>
                  <a:lnTo>
                    <a:pt x="456235" y="4754"/>
                  </a:lnTo>
                  <a:lnTo>
                    <a:pt x="500994" y="14262"/>
                  </a:lnTo>
                  <a:lnTo>
                    <a:pt x="544467" y="28525"/>
                  </a:lnTo>
                  <a:lnTo>
                    <a:pt x="586141" y="47542"/>
                  </a:lnTo>
                  <a:lnTo>
                    <a:pt x="625503" y="71313"/>
                  </a:lnTo>
                  <a:lnTo>
                    <a:pt x="662038" y="99838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2921233" y="3875214"/>
            <a:ext cx="1302766" cy="1306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0C9DBF"/>
                </a:solidFill>
                <a:latin typeface="Arial"/>
                <a:cs typeface="Arial"/>
              </a:rPr>
              <a:t>“Jim </a:t>
            </a:r>
            <a:r>
              <a:rPr sz="2600" b="1" spc="55" dirty="0">
                <a:solidFill>
                  <a:srgbClr val="0C9DBF"/>
                </a:solidFill>
                <a:latin typeface="Arial"/>
                <a:cs typeface="Arial"/>
              </a:rPr>
              <a:t>drives </a:t>
            </a:r>
            <a:r>
              <a:rPr sz="2600" b="1" spc="-20" dirty="0">
                <a:solidFill>
                  <a:srgbClr val="0C9DBF"/>
                </a:solidFill>
                <a:latin typeface="Arial"/>
                <a:cs typeface="Arial"/>
              </a:rPr>
              <a:t>his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car”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30" dirty="0">
                <a:solidFill>
                  <a:srgbClr val="9BC84D"/>
                </a:solidFill>
                <a:latin typeface="Arial"/>
                <a:cs typeface="Arial"/>
              </a:rPr>
              <a:t>“Jim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and </a:t>
            </a:r>
            <a:r>
              <a:rPr sz="2600" b="1" spc="100" dirty="0">
                <a:solidFill>
                  <a:srgbClr val="9BC84D"/>
                </a:solidFill>
                <a:latin typeface="Arial"/>
                <a:cs typeface="Arial"/>
              </a:rPr>
              <a:t>Joe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play</a:t>
            </a:r>
            <a:r>
              <a:rPr sz="2600" b="1" spc="-3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95" dirty="0">
                <a:solidFill>
                  <a:srgbClr val="9BC84D"/>
                </a:solidFill>
                <a:latin typeface="Arial"/>
                <a:cs typeface="Arial"/>
              </a:rPr>
              <a:t>ball”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3875214"/>
            <a:ext cx="1306156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2364" y="4000500"/>
            <a:ext cx="1478749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3352800"/>
            <a:ext cx="1062455" cy="1060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1494" y="4422965"/>
            <a:ext cx="1830070" cy="213360"/>
            <a:chOff x="3271494" y="4422965"/>
            <a:chExt cx="1830070" cy="213360"/>
          </a:xfrm>
        </p:grpSpPr>
        <p:sp>
          <p:nvSpPr>
            <p:cNvPr id="9" name="object 9"/>
            <p:cNvSpPr/>
            <p:nvPr/>
          </p:nvSpPr>
          <p:spPr>
            <a:xfrm>
              <a:off x="3271494" y="4529645"/>
              <a:ext cx="1642110" cy="0"/>
            </a:xfrm>
            <a:custGeom>
              <a:avLst/>
              <a:gdLst/>
              <a:ahLst/>
              <a:cxnLst/>
              <a:rect l="l" t="t" r="r" b="b"/>
              <a:pathLst>
                <a:path w="1642110">
                  <a:moveTo>
                    <a:pt x="0" y="0"/>
                  </a:moveTo>
                  <a:lnTo>
                    <a:pt x="1616684" y="0"/>
                  </a:lnTo>
                  <a:lnTo>
                    <a:pt x="164208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179" y="4422965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0" y="213360"/>
                  </a:lnTo>
                  <a:lnTo>
                    <a:pt x="213360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221711" y="3875214"/>
            <a:ext cx="1306588" cy="130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21233" y="3875214"/>
            <a:ext cx="1302766" cy="1306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0" y="3352800"/>
            <a:ext cx="1066684" cy="1060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81424" y="4529645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70">
                <a:moveTo>
                  <a:pt x="0" y="0"/>
                </a:moveTo>
                <a:lnTo>
                  <a:pt x="183004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722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3700" y="266700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/>
                <a:cs typeface="Verdana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5000" y="1333500"/>
            <a:ext cx="807021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-20" dirty="0">
                <a:solidFill>
                  <a:srgbClr val="000000"/>
                </a:solidFill>
              </a:rPr>
              <a:t>Graphs </a:t>
            </a:r>
            <a:r>
              <a:rPr sz="3200" spc="-45" dirty="0">
                <a:solidFill>
                  <a:srgbClr val="000000"/>
                </a:solidFill>
              </a:rPr>
              <a:t>are </a:t>
            </a:r>
            <a:r>
              <a:rPr sz="3200" dirty="0">
                <a:solidFill>
                  <a:srgbClr val="000000"/>
                </a:solidFill>
              </a:rPr>
              <a:t>excellent </a:t>
            </a:r>
            <a:r>
              <a:rPr sz="3200" spc="55" dirty="0">
                <a:solidFill>
                  <a:srgbClr val="000000"/>
                </a:solidFill>
              </a:rPr>
              <a:t>tools </a:t>
            </a:r>
            <a:r>
              <a:rPr sz="3200" spc="50" dirty="0">
                <a:solidFill>
                  <a:srgbClr val="000000"/>
                </a:solidFill>
              </a:rPr>
              <a:t>for</a:t>
            </a:r>
            <a:r>
              <a:rPr sz="3200" spc="-82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modeling  </a:t>
            </a:r>
            <a:r>
              <a:rPr sz="3200" spc="35" dirty="0">
                <a:solidFill>
                  <a:srgbClr val="000000"/>
                </a:solidFill>
              </a:rPr>
              <a:t>complex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relationships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985000" y="2603500"/>
            <a:ext cx="8208645" cy="35356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36575">
              <a:lnSpc>
                <a:spcPts val="3800"/>
              </a:lnSpc>
              <a:spcBef>
                <a:spcPts val="260"/>
              </a:spcBef>
            </a:pPr>
            <a:r>
              <a:rPr sz="3200" spc="145" dirty="0">
                <a:latin typeface="Verdana"/>
                <a:cs typeface="Verdana"/>
              </a:rPr>
              <a:t>An </a:t>
            </a:r>
            <a:r>
              <a:rPr sz="3200" spc="10" dirty="0">
                <a:latin typeface="Verdana"/>
                <a:cs typeface="Verdana"/>
              </a:rPr>
              <a:t>adjacency </a:t>
            </a:r>
            <a:r>
              <a:rPr sz="3200" spc="-25" dirty="0">
                <a:latin typeface="Verdana"/>
                <a:cs typeface="Verdana"/>
              </a:rPr>
              <a:t>matrix </a:t>
            </a:r>
            <a:r>
              <a:rPr sz="3200" spc="-20" dirty="0">
                <a:latin typeface="Verdana"/>
                <a:cs typeface="Verdana"/>
              </a:rPr>
              <a:t>is </a:t>
            </a:r>
            <a:r>
              <a:rPr sz="3200" spc="10" dirty="0">
                <a:latin typeface="Verdana"/>
                <a:cs typeface="Verdana"/>
              </a:rPr>
              <a:t>the </a:t>
            </a:r>
            <a:r>
              <a:rPr sz="3200" spc="5" dirty="0">
                <a:latin typeface="Verdana"/>
                <a:cs typeface="Verdana"/>
              </a:rPr>
              <a:t>most  </a:t>
            </a:r>
            <a:r>
              <a:rPr sz="3200" spc="40" dirty="0">
                <a:latin typeface="Verdana"/>
                <a:cs typeface="Verdana"/>
              </a:rPr>
              <a:t>common </a:t>
            </a:r>
            <a:r>
              <a:rPr sz="3200" spc="-10" dirty="0">
                <a:latin typeface="Verdana"/>
                <a:cs typeface="Verdana"/>
              </a:rPr>
              <a:t>way </a:t>
            </a:r>
            <a:r>
              <a:rPr sz="3200" spc="114" dirty="0">
                <a:latin typeface="Verdana"/>
                <a:cs typeface="Verdana"/>
              </a:rPr>
              <a:t>of</a:t>
            </a:r>
            <a:r>
              <a:rPr sz="3200" spc="-83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representing </a:t>
            </a:r>
            <a:r>
              <a:rPr sz="3200" spc="-45" dirty="0">
                <a:latin typeface="Verdana"/>
                <a:cs typeface="Verdana"/>
              </a:rPr>
              <a:t>a </a:t>
            </a:r>
            <a:r>
              <a:rPr sz="3200" spc="15" dirty="0">
                <a:latin typeface="Verdana"/>
                <a:cs typeface="Verdana"/>
              </a:rPr>
              <a:t>graph</a:t>
            </a:r>
            <a:endParaRPr sz="3200">
              <a:latin typeface="Verdana"/>
              <a:cs typeface="Verdana"/>
            </a:endParaRPr>
          </a:p>
          <a:p>
            <a:pPr marL="12700" marR="355600">
              <a:lnSpc>
                <a:spcPts val="3800"/>
              </a:lnSpc>
              <a:spcBef>
                <a:spcPts val="2400"/>
              </a:spcBef>
            </a:pPr>
            <a:r>
              <a:rPr sz="3200" spc="45" dirty="0">
                <a:latin typeface="Verdana"/>
                <a:cs typeface="Verdana"/>
              </a:rPr>
              <a:t>Adjacency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lists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and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adjacency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sets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are  </a:t>
            </a:r>
            <a:r>
              <a:rPr sz="3200" spc="-10" dirty="0">
                <a:latin typeface="Verdana"/>
                <a:cs typeface="Verdana"/>
              </a:rPr>
              <a:t>alternative </a:t>
            </a:r>
            <a:r>
              <a:rPr sz="3200" spc="20" dirty="0">
                <a:latin typeface="Verdana"/>
                <a:cs typeface="Verdana"/>
              </a:rPr>
              <a:t>data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representations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3800"/>
              </a:lnSpc>
              <a:spcBef>
                <a:spcPts val="2400"/>
              </a:spcBef>
            </a:pPr>
            <a:r>
              <a:rPr sz="3200" spc="15" dirty="0">
                <a:latin typeface="Verdana"/>
                <a:cs typeface="Verdana"/>
              </a:rPr>
              <a:t>The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two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fundamental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ways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of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traversing  </a:t>
            </a:r>
            <a:r>
              <a:rPr sz="3200" spc="-45" dirty="0">
                <a:latin typeface="Verdana"/>
                <a:cs typeface="Verdana"/>
              </a:rPr>
              <a:t>a </a:t>
            </a:r>
            <a:r>
              <a:rPr sz="3200" spc="15" dirty="0">
                <a:latin typeface="Verdana"/>
                <a:cs typeface="Verdana"/>
              </a:rPr>
              <a:t>graph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are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4428" y="6413500"/>
            <a:ext cx="301752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100"/>
              </a:spcBef>
              <a:buSzPct val="75000"/>
              <a:buChar char="-"/>
              <a:tabLst>
                <a:tab pos="406400" algn="l"/>
                <a:tab pos="407034" algn="l"/>
              </a:tabLst>
            </a:pPr>
            <a:r>
              <a:rPr sz="3200" spc="5" dirty="0">
                <a:latin typeface="Verdana"/>
                <a:cs typeface="Verdana"/>
              </a:rPr>
              <a:t>Depth-first</a:t>
            </a:r>
            <a:endParaRPr sz="3200">
              <a:latin typeface="Verdana"/>
              <a:cs typeface="Verdana"/>
            </a:endParaRPr>
          </a:p>
          <a:p>
            <a:pPr marL="406400" indent="-394335">
              <a:lnSpc>
                <a:spcPct val="100000"/>
              </a:lnSpc>
              <a:spcBef>
                <a:spcPts val="2360"/>
              </a:spcBef>
              <a:buSzPct val="75000"/>
              <a:buChar char="-"/>
              <a:tabLst>
                <a:tab pos="406400" algn="l"/>
                <a:tab pos="407034" algn="l"/>
              </a:tabLst>
            </a:pPr>
            <a:r>
              <a:rPr sz="3200" dirty="0">
                <a:latin typeface="Verdana"/>
                <a:cs typeface="Verdana"/>
              </a:rPr>
              <a:t>Breadth-first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8445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280"/>
              </a:spcBef>
            </a:pPr>
            <a:r>
              <a:rPr sz="2600" b="1" spc="114" dirty="0">
                <a:solidFill>
                  <a:srgbClr val="0C9DBF"/>
                </a:solidFill>
                <a:latin typeface="Arial"/>
                <a:cs typeface="Arial"/>
              </a:rPr>
              <a:t>Directed</a:t>
            </a:r>
            <a:r>
              <a:rPr sz="2600" b="1" spc="4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0C9DBF"/>
                </a:solidFill>
                <a:latin typeface="Arial"/>
                <a:cs typeface="Arial"/>
              </a:rPr>
              <a:t>Graph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0" y="58445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105" dirty="0">
                <a:solidFill>
                  <a:srgbClr val="9BC84D"/>
                </a:solidFill>
                <a:latin typeface="Arial"/>
                <a:cs typeface="Arial"/>
              </a:rPr>
              <a:t>Undirected</a:t>
            </a:r>
            <a:r>
              <a:rPr sz="2600" b="1" spc="45" dirty="0">
                <a:solidFill>
                  <a:srgbClr val="9BC84D"/>
                </a:solidFill>
                <a:latin typeface="Arial"/>
                <a:cs typeface="Arial"/>
              </a:rPr>
              <a:t> </a:t>
            </a:r>
            <a:r>
              <a:rPr sz="2600" b="1" spc="60" dirty="0">
                <a:solidFill>
                  <a:srgbClr val="9BC84D"/>
                </a:solidFill>
                <a:latin typeface="Arial"/>
                <a:cs typeface="Arial"/>
              </a:rPr>
              <a:t>Graph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1494" y="4422965"/>
            <a:ext cx="1830070" cy="213360"/>
            <a:chOff x="3271494" y="4422965"/>
            <a:chExt cx="1830070" cy="213360"/>
          </a:xfrm>
        </p:grpSpPr>
        <p:sp>
          <p:nvSpPr>
            <p:cNvPr id="6" name="object 6"/>
            <p:cNvSpPr/>
            <p:nvPr/>
          </p:nvSpPr>
          <p:spPr>
            <a:xfrm>
              <a:off x="3271494" y="4529645"/>
              <a:ext cx="1642110" cy="0"/>
            </a:xfrm>
            <a:custGeom>
              <a:avLst/>
              <a:gdLst/>
              <a:ahLst/>
              <a:cxnLst/>
              <a:rect l="l" t="t" r="r" b="b"/>
              <a:pathLst>
                <a:path w="1642110">
                  <a:moveTo>
                    <a:pt x="0" y="0"/>
                  </a:moveTo>
                  <a:lnTo>
                    <a:pt x="1616684" y="0"/>
                  </a:lnTo>
                  <a:lnTo>
                    <a:pt x="1642084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8179" y="4422965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0" y="0"/>
                  </a:moveTo>
                  <a:lnTo>
                    <a:pt x="0" y="213360"/>
                  </a:lnTo>
                  <a:lnTo>
                    <a:pt x="213360" y="106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781424" y="4529645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70">
                <a:moveTo>
                  <a:pt x="0" y="0"/>
                </a:moveTo>
                <a:lnTo>
                  <a:pt x="1830044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507322" y="4349139"/>
            <a:ext cx="442595" cy="386715"/>
            <a:chOff x="2507322" y="4349139"/>
            <a:chExt cx="442595" cy="386715"/>
          </a:xfrm>
        </p:grpSpPr>
        <p:sp>
          <p:nvSpPr>
            <p:cNvPr id="10" name="object 10"/>
            <p:cNvSpPr/>
            <p:nvPr/>
          </p:nvSpPr>
          <p:spPr>
            <a:xfrm>
              <a:off x="2507322" y="434913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2722" y="4361840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33809" y="4349139"/>
            <a:ext cx="442595" cy="386715"/>
            <a:chOff x="5433809" y="4349139"/>
            <a:chExt cx="442595" cy="386715"/>
          </a:xfrm>
        </p:grpSpPr>
        <p:sp>
          <p:nvSpPr>
            <p:cNvPr id="13" name="object 13"/>
            <p:cNvSpPr/>
            <p:nvPr/>
          </p:nvSpPr>
          <p:spPr>
            <a:xfrm>
              <a:off x="5433809" y="434913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59209" y="4361840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152722" y="4349139"/>
            <a:ext cx="442595" cy="386715"/>
            <a:chOff x="10152722" y="4349139"/>
            <a:chExt cx="442595" cy="386715"/>
          </a:xfrm>
        </p:grpSpPr>
        <p:sp>
          <p:nvSpPr>
            <p:cNvPr id="16" name="object 16"/>
            <p:cNvSpPr/>
            <p:nvPr/>
          </p:nvSpPr>
          <p:spPr>
            <a:xfrm>
              <a:off x="10152722" y="434913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78122" y="4361840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2808204" y="4349139"/>
            <a:ext cx="442595" cy="386715"/>
            <a:chOff x="12808204" y="4349139"/>
            <a:chExt cx="442595" cy="386715"/>
          </a:xfrm>
        </p:grpSpPr>
        <p:sp>
          <p:nvSpPr>
            <p:cNvPr id="19" name="object 19"/>
            <p:cNvSpPr/>
            <p:nvPr/>
          </p:nvSpPr>
          <p:spPr>
            <a:xfrm>
              <a:off x="12808204" y="434913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33604" y="4361840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667" y="0"/>
                  </a:lnTo>
                  <a:lnTo>
                    <a:pt x="391667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647700"/>
            <a:ext cx="9706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Directed </a:t>
            </a:r>
            <a:r>
              <a:rPr spc="-20" dirty="0"/>
              <a:t>and </a:t>
            </a:r>
            <a:r>
              <a:rPr spc="10" dirty="0"/>
              <a:t>Undirected</a:t>
            </a:r>
            <a:r>
              <a:rPr spc="-755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9100" y="5946140"/>
            <a:ext cx="5278755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125" dirty="0">
                <a:solidFill>
                  <a:srgbClr val="0C9DBF"/>
                </a:solidFill>
                <a:latin typeface="Arial"/>
                <a:cs typeface="Arial"/>
              </a:rPr>
              <a:t>Twitter</a:t>
            </a:r>
            <a:r>
              <a:rPr sz="2600" b="1" spc="4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0C9DBF"/>
                </a:solidFill>
                <a:latin typeface="Arial"/>
                <a:cs typeface="Arial"/>
              </a:rPr>
              <a:t>Followers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35" dirty="0">
                <a:latin typeface="Verdana"/>
                <a:cs typeface="Verdana"/>
              </a:rPr>
              <a:t>one </a:t>
            </a:r>
            <a:r>
              <a:rPr sz="2600" spc="-10" dirty="0">
                <a:latin typeface="Verdana"/>
                <a:cs typeface="Verdana"/>
              </a:rPr>
              <a:t>way</a:t>
            </a:r>
            <a:r>
              <a:rPr sz="2600" spc="-655" dirty="0">
                <a:latin typeface="Verdana"/>
                <a:cs typeface="Verdana"/>
              </a:rPr>
              <a:t> </a:t>
            </a:r>
            <a:r>
              <a:rPr sz="2600" spc="30" dirty="0">
                <a:latin typeface="Verdana"/>
                <a:cs typeface="Verdana"/>
              </a:rPr>
              <a:t>only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300" y="5946140"/>
            <a:ext cx="4782820" cy="11176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600" b="1" spc="100" dirty="0">
                <a:solidFill>
                  <a:srgbClr val="0C9DBF"/>
                </a:solidFill>
                <a:latin typeface="Arial"/>
                <a:cs typeface="Arial"/>
              </a:rPr>
              <a:t>Facebook</a:t>
            </a:r>
            <a:r>
              <a:rPr sz="2600" b="1" spc="45" dirty="0">
                <a:solidFill>
                  <a:srgbClr val="0C9DBF"/>
                </a:solidFill>
                <a:latin typeface="Arial"/>
                <a:cs typeface="Arial"/>
              </a:rPr>
              <a:t> </a:t>
            </a:r>
            <a:r>
              <a:rPr sz="2600" b="1" spc="65" dirty="0">
                <a:solidFill>
                  <a:srgbClr val="0C9DBF"/>
                </a:solidFill>
                <a:latin typeface="Arial"/>
                <a:cs typeface="Arial"/>
              </a:rPr>
              <a:t>Friends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600" spc="20" dirty="0">
                <a:latin typeface="Verdana"/>
                <a:cs typeface="Verdana"/>
              </a:rPr>
              <a:t>Relationship </a:t>
            </a:r>
            <a:r>
              <a:rPr sz="2600" spc="50" dirty="0">
                <a:latin typeface="Verdana"/>
                <a:cs typeface="Verdana"/>
              </a:rPr>
              <a:t>goes </a:t>
            </a:r>
            <a:r>
              <a:rPr sz="2600" spc="65" dirty="0">
                <a:latin typeface="Verdana"/>
                <a:cs typeface="Verdana"/>
              </a:rPr>
              <a:t>both</a:t>
            </a:r>
            <a:r>
              <a:rPr sz="2600" spc="-515" dirty="0">
                <a:latin typeface="Verdana"/>
                <a:cs typeface="Verdana"/>
              </a:rPr>
              <a:t> </a:t>
            </a:r>
            <a:r>
              <a:rPr sz="2600" spc="-35" dirty="0">
                <a:latin typeface="Verdana"/>
                <a:cs typeface="Verdana"/>
              </a:rPr>
              <a:t>ways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49726" y="3358248"/>
            <a:ext cx="821690" cy="1152525"/>
            <a:chOff x="3149726" y="3358248"/>
            <a:chExt cx="821690" cy="1152525"/>
          </a:xfrm>
        </p:grpSpPr>
        <p:sp>
          <p:nvSpPr>
            <p:cNvPr id="6" name="object 6"/>
            <p:cNvSpPr/>
            <p:nvPr/>
          </p:nvSpPr>
          <p:spPr>
            <a:xfrm>
              <a:off x="3175126" y="3511770"/>
              <a:ext cx="687705" cy="973455"/>
            </a:xfrm>
            <a:custGeom>
              <a:avLst/>
              <a:gdLst/>
              <a:ahLst/>
              <a:cxnLst/>
              <a:rect l="l" t="t" r="r" b="b"/>
              <a:pathLst>
                <a:path w="687704" h="973454">
                  <a:moveTo>
                    <a:pt x="0" y="973209"/>
                  </a:moveTo>
                  <a:lnTo>
                    <a:pt x="672822" y="20745"/>
                  </a:lnTo>
                  <a:lnTo>
                    <a:pt x="687477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0825" y="3358248"/>
              <a:ext cx="210820" cy="236220"/>
            </a:xfrm>
            <a:custGeom>
              <a:avLst/>
              <a:gdLst/>
              <a:ahLst/>
              <a:cxnLst/>
              <a:rect l="l" t="t" r="r" b="b"/>
              <a:pathLst>
                <a:path w="210820" h="236220">
                  <a:moveTo>
                    <a:pt x="210223" y="0"/>
                  </a:moveTo>
                  <a:lnTo>
                    <a:pt x="0" y="112712"/>
                  </a:lnTo>
                  <a:lnTo>
                    <a:pt x="174256" y="235826"/>
                  </a:lnTo>
                  <a:lnTo>
                    <a:pt x="21022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057597" y="4614316"/>
            <a:ext cx="1098550" cy="0"/>
          </a:xfrm>
          <a:custGeom>
            <a:avLst/>
            <a:gdLst/>
            <a:ahLst/>
            <a:cxnLst/>
            <a:rect l="l" t="t" r="r" b="b"/>
            <a:pathLst>
              <a:path w="1098550">
                <a:moveTo>
                  <a:pt x="0" y="0"/>
                </a:moveTo>
                <a:lnTo>
                  <a:pt x="1098389" y="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778251" y="4696268"/>
            <a:ext cx="442595" cy="386715"/>
            <a:chOff x="2778251" y="4696268"/>
            <a:chExt cx="442595" cy="386715"/>
          </a:xfrm>
        </p:grpSpPr>
        <p:sp>
          <p:nvSpPr>
            <p:cNvPr id="10" name="object 10"/>
            <p:cNvSpPr/>
            <p:nvPr/>
          </p:nvSpPr>
          <p:spPr>
            <a:xfrm>
              <a:off x="2778251" y="4696268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3651" y="4708969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13009" y="2800590"/>
            <a:ext cx="442595" cy="386715"/>
            <a:chOff x="4113009" y="2800590"/>
            <a:chExt cx="442595" cy="386715"/>
          </a:xfrm>
        </p:grpSpPr>
        <p:sp>
          <p:nvSpPr>
            <p:cNvPr id="13" name="object 13"/>
            <p:cNvSpPr/>
            <p:nvPr/>
          </p:nvSpPr>
          <p:spPr>
            <a:xfrm>
              <a:off x="4113009" y="2800590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8409" y="2813291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423652" y="4433809"/>
            <a:ext cx="442595" cy="386715"/>
            <a:chOff x="10423652" y="4433809"/>
            <a:chExt cx="442595" cy="386715"/>
          </a:xfrm>
        </p:grpSpPr>
        <p:sp>
          <p:nvSpPr>
            <p:cNvPr id="16" name="object 16"/>
            <p:cNvSpPr/>
            <p:nvPr/>
          </p:nvSpPr>
          <p:spPr>
            <a:xfrm>
              <a:off x="10423652" y="443380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49052" y="4446498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91" y="0"/>
                  </a:lnTo>
                  <a:lnTo>
                    <a:pt x="391591" y="335635"/>
                  </a:lnTo>
                  <a:lnTo>
                    <a:pt x="0" y="33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718151" y="2774267"/>
            <a:ext cx="2939415" cy="2045970"/>
            <a:chOff x="10718151" y="2774267"/>
            <a:chExt cx="2939415" cy="2045970"/>
          </a:xfrm>
        </p:grpSpPr>
        <p:sp>
          <p:nvSpPr>
            <p:cNvPr id="19" name="object 19"/>
            <p:cNvSpPr/>
            <p:nvPr/>
          </p:nvSpPr>
          <p:spPr>
            <a:xfrm>
              <a:off x="12347549" y="4433809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72949" y="4446498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66" y="0"/>
                  </a:lnTo>
                  <a:lnTo>
                    <a:pt x="391566" y="335635"/>
                  </a:lnTo>
                  <a:lnTo>
                    <a:pt x="0" y="33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93068" y="3857305"/>
              <a:ext cx="1694814" cy="551815"/>
            </a:xfrm>
            <a:custGeom>
              <a:avLst/>
              <a:gdLst/>
              <a:ahLst/>
              <a:cxnLst/>
              <a:rect l="l" t="t" r="r" b="b"/>
              <a:pathLst>
                <a:path w="1694815" h="551814">
                  <a:moveTo>
                    <a:pt x="0" y="551257"/>
                  </a:moveTo>
                  <a:lnTo>
                    <a:pt x="1694577" y="0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14730" y="3676788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40130" y="3689489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540" y="0"/>
                  </a:lnTo>
                  <a:lnTo>
                    <a:pt x="391540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981558" y="4116236"/>
              <a:ext cx="356235" cy="356235"/>
            </a:xfrm>
            <a:custGeom>
              <a:avLst/>
              <a:gdLst/>
              <a:ahLst/>
              <a:cxnLst/>
              <a:rect l="l" t="t" r="r" b="b"/>
              <a:pathLst>
                <a:path w="356234" h="356235">
                  <a:moveTo>
                    <a:pt x="0" y="355662"/>
                  </a:moveTo>
                  <a:lnTo>
                    <a:pt x="355662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743551" y="2799667"/>
              <a:ext cx="2353945" cy="1511300"/>
            </a:xfrm>
            <a:custGeom>
              <a:avLst/>
              <a:gdLst/>
              <a:ahLst/>
              <a:cxnLst/>
              <a:rect l="l" t="t" r="r" b="b"/>
              <a:pathLst>
                <a:path w="2353944" h="1511300">
                  <a:moveTo>
                    <a:pt x="0" y="1511093"/>
                  </a:moveTo>
                  <a:lnTo>
                    <a:pt x="2353326" y="0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227512" y="3331832"/>
            <a:ext cx="213360" cy="1194435"/>
            <a:chOff x="4227512" y="3331832"/>
            <a:chExt cx="213360" cy="1194435"/>
          </a:xfrm>
        </p:grpSpPr>
        <p:sp>
          <p:nvSpPr>
            <p:cNvPr id="27" name="object 27"/>
            <p:cNvSpPr/>
            <p:nvPr/>
          </p:nvSpPr>
          <p:spPr>
            <a:xfrm>
              <a:off x="4334192" y="3519784"/>
              <a:ext cx="0" cy="1006475"/>
            </a:xfrm>
            <a:custGeom>
              <a:avLst/>
              <a:gdLst/>
              <a:ahLst/>
              <a:cxnLst/>
              <a:rect l="l" t="t" r="r" b="b"/>
              <a:pathLst>
                <a:path h="1006475">
                  <a:moveTo>
                    <a:pt x="0" y="0"/>
                  </a:moveTo>
                  <a:lnTo>
                    <a:pt x="0" y="1006266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7512" y="333183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106679" y="0"/>
                  </a:moveTo>
                  <a:lnTo>
                    <a:pt x="0" y="213360"/>
                  </a:lnTo>
                  <a:lnTo>
                    <a:pt x="213360" y="21336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175252" y="4696268"/>
            <a:ext cx="442595" cy="386715"/>
            <a:chOff x="4175252" y="4696268"/>
            <a:chExt cx="442595" cy="386715"/>
          </a:xfrm>
        </p:grpSpPr>
        <p:sp>
          <p:nvSpPr>
            <p:cNvPr id="30" name="object 30"/>
            <p:cNvSpPr/>
            <p:nvPr/>
          </p:nvSpPr>
          <p:spPr>
            <a:xfrm>
              <a:off x="4175252" y="4696268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0652" y="4708969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618634" y="3346310"/>
            <a:ext cx="1172845" cy="1172845"/>
            <a:chOff x="4618634" y="3346310"/>
            <a:chExt cx="1172845" cy="1172845"/>
          </a:xfrm>
        </p:grpSpPr>
        <p:sp>
          <p:nvSpPr>
            <p:cNvPr id="33" name="object 33"/>
            <p:cNvSpPr/>
            <p:nvPr/>
          </p:nvSpPr>
          <p:spPr>
            <a:xfrm>
              <a:off x="4751534" y="3479223"/>
              <a:ext cx="1014730" cy="1014730"/>
            </a:xfrm>
            <a:custGeom>
              <a:avLst/>
              <a:gdLst/>
              <a:ahLst/>
              <a:cxnLst/>
              <a:rect l="l" t="t" r="r" b="b"/>
              <a:pathLst>
                <a:path w="1014729" h="1014729">
                  <a:moveTo>
                    <a:pt x="1014392" y="1014392"/>
                  </a:moveTo>
                  <a:lnTo>
                    <a:pt x="17960" y="1796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18634" y="3346310"/>
              <a:ext cx="226695" cy="226695"/>
            </a:xfrm>
            <a:custGeom>
              <a:avLst/>
              <a:gdLst/>
              <a:ahLst/>
              <a:cxnLst/>
              <a:rect l="l" t="t" r="r" b="b"/>
              <a:pathLst>
                <a:path w="226695" h="226695">
                  <a:moveTo>
                    <a:pt x="0" y="0"/>
                  </a:moveTo>
                  <a:lnTo>
                    <a:pt x="75437" y="226301"/>
                  </a:lnTo>
                  <a:lnTo>
                    <a:pt x="226301" y="75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572252" y="4696268"/>
            <a:ext cx="442595" cy="386715"/>
            <a:chOff x="5572252" y="4696268"/>
            <a:chExt cx="442595" cy="386715"/>
          </a:xfrm>
        </p:grpSpPr>
        <p:sp>
          <p:nvSpPr>
            <p:cNvPr id="36" name="object 36"/>
            <p:cNvSpPr/>
            <p:nvPr/>
          </p:nvSpPr>
          <p:spPr>
            <a:xfrm>
              <a:off x="5572252" y="4696268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97652" y="4708969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5" h="335914">
                  <a:moveTo>
                    <a:pt x="0" y="0"/>
                  </a:moveTo>
                  <a:lnTo>
                    <a:pt x="391579" y="0"/>
                  </a:lnTo>
                  <a:lnTo>
                    <a:pt x="391579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3214731" y="2474517"/>
            <a:ext cx="442595" cy="386715"/>
            <a:chOff x="13214731" y="2474517"/>
            <a:chExt cx="442595" cy="386715"/>
          </a:xfrm>
        </p:grpSpPr>
        <p:sp>
          <p:nvSpPr>
            <p:cNvPr id="39" name="object 39"/>
            <p:cNvSpPr/>
            <p:nvPr/>
          </p:nvSpPr>
          <p:spPr>
            <a:xfrm>
              <a:off x="13214731" y="2474517"/>
              <a:ext cx="442382" cy="386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40131" y="2487218"/>
              <a:ext cx="391795" cy="335915"/>
            </a:xfrm>
            <a:custGeom>
              <a:avLst/>
              <a:gdLst/>
              <a:ahLst/>
              <a:cxnLst/>
              <a:rect l="l" t="t" r="r" b="b"/>
              <a:pathLst>
                <a:path w="391794" h="335914">
                  <a:moveTo>
                    <a:pt x="0" y="0"/>
                  </a:moveTo>
                  <a:lnTo>
                    <a:pt x="391540" y="0"/>
                  </a:lnTo>
                  <a:lnTo>
                    <a:pt x="391540" y="335622"/>
                  </a:lnTo>
                  <a:lnTo>
                    <a:pt x="0" y="335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9D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3676" y="3668610"/>
            <a:ext cx="5703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202020"/>
                </a:solidFill>
              </a:rPr>
              <a:t>Undirected</a:t>
            </a:r>
            <a:r>
              <a:rPr spc="-325" dirty="0">
                <a:solidFill>
                  <a:srgbClr val="202020"/>
                </a:solidFill>
              </a:rPr>
              <a:t> </a:t>
            </a:r>
            <a:r>
              <a:rPr spc="-50" dirty="0">
                <a:solidFill>
                  <a:srgbClr val="202020"/>
                </a:solidFill>
              </a:rPr>
              <a:t>Graphs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647700"/>
            <a:ext cx="6395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An </a:t>
            </a:r>
            <a:r>
              <a:rPr spc="10" dirty="0"/>
              <a:t>Undirected</a:t>
            </a:r>
            <a:r>
              <a:rPr spc="-770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0" y="7315200"/>
            <a:ext cx="5833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F05A28"/>
                </a:solidFill>
                <a:latin typeface="Verdana"/>
                <a:cs typeface="Verdana"/>
              </a:rPr>
              <a:t>V </a:t>
            </a:r>
            <a:r>
              <a:rPr sz="3600" spc="-665" dirty="0">
                <a:solidFill>
                  <a:srgbClr val="F05A28"/>
                </a:solidFill>
                <a:latin typeface="Verdana"/>
                <a:cs typeface="Verdana"/>
              </a:rPr>
              <a:t>= </a:t>
            </a:r>
            <a:r>
              <a:rPr sz="3600" spc="-165" dirty="0">
                <a:solidFill>
                  <a:srgbClr val="F05A28"/>
                </a:solidFill>
                <a:latin typeface="Verdana"/>
                <a:cs typeface="Verdana"/>
              </a:rPr>
              <a:t>{A, </a:t>
            </a:r>
            <a:r>
              <a:rPr sz="3600" spc="-105" dirty="0">
                <a:solidFill>
                  <a:srgbClr val="F05A28"/>
                </a:solidFill>
                <a:latin typeface="Verdana"/>
                <a:cs typeface="Verdana"/>
              </a:rPr>
              <a:t>B, </a:t>
            </a:r>
            <a:r>
              <a:rPr sz="3600" spc="-100" dirty="0">
                <a:solidFill>
                  <a:srgbClr val="F05A28"/>
                </a:solidFill>
                <a:latin typeface="Verdana"/>
                <a:cs typeface="Verdana"/>
              </a:rPr>
              <a:t>C, </a:t>
            </a:r>
            <a:r>
              <a:rPr sz="3600" spc="-225" dirty="0">
                <a:solidFill>
                  <a:srgbClr val="F05A28"/>
                </a:solidFill>
                <a:latin typeface="Verdana"/>
                <a:cs typeface="Verdana"/>
              </a:rPr>
              <a:t>D, </a:t>
            </a:r>
            <a:r>
              <a:rPr sz="3600" spc="-105" dirty="0">
                <a:solidFill>
                  <a:srgbClr val="F05A28"/>
                </a:solidFill>
                <a:latin typeface="Verdana"/>
                <a:cs typeface="Verdana"/>
              </a:rPr>
              <a:t>E, </a:t>
            </a:r>
            <a:r>
              <a:rPr sz="3600" spc="-204" dirty="0">
                <a:solidFill>
                  <a:srgbClr val="F05A28"/>
                </a:solidFill>
                <a:latin typeface="Verdana"/>
                <a:cs typeface="Verdana"/>
              </a:rPr>
              <a:t>F, </a:t>
            </a:r>
            <a:r>
              <a:rPr sz="3600" spc="-160" dirty="0">
                <a:solidFill>
                  <a:srgbClr val="F05A28"/>
                </a:solidFill>
                <a:latin typeface="Verdana"/>
                <a:cs typeface="Verdana"/>
              </a:rPr>
              <a:t>G,</a:t>
            </a:r>
            <a:r>
              <a:rPr sz="3600" spc="-43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600" spc="-254" dirty="0">
                <a:solidFill>
                  <a:srgbClr val="F05A28"/>
                </a:solidFill>
                <a:latin typeface="Verdana"/>
                <a:cs typeface="Verdana"/>
              </a:rPr>
              <a:t>H}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922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7721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8821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95821" y="5755640"/>
            <a:ext cx="684530" cy="494665"/>
            <a:chOff x="6195821" y="5755640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88100" y="57023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62022" y="5755640"/>
            <a:ext cx="684530" cy="494665"/>
            <a:chOff x="2462022" y="5755640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41600" y="5702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145370" y="3037617"/>
            <a:ext cx="7379334" cy="3213100"/>
            <a:chOff x="3145370" y="3037617"/>
            <a:chExt cx="7379334" cy="3213100"/>
          </a:xfrm>
        </p:grpSpPr>
        <p:sp>
          <p:nvSpPr>
            <p:cNvPr id="26" name="object 26"/>
            <p:cNvSpPr/>
            <p:nvPr/>
          </p:nvSpPr>
          <p:spPr>
            <a:xfrm>
              <a:off x="3151244" y="3037617"/>
              <a:ext cx="1103630" cy="1103630"/>
            </a:xfrm>
            <a:custGeom>
              <a:avLst/>
              <a:gdLst/>
              <a:ahLst/>
              <a:cxnLst/>
              <a:rect l="l" t="t" r="r" b="b"/>
              <a:pathLst>
                <a:path w="1103629" h="1103629">
                  <a:moveTo>
                    <a:pt x="1094280" y="1103260"/>
                  </a:moveTo>
                  <a:lnTo>
                    <a:pt x="0" y="8980"/>
                  </a:lnTo>
                  <a:lnTo>
                    <a:pt x="8980" y="0"/>
                  </a:lnTo>
                  <a:lnTo>
                    <a:pt x="1103260" y="1094280"/>
                  </a:lnTo>
                  <a:lnTo>
                    <a:pt x="1094280" y="1103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1720" y="6002870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98370" y="4616277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39" h="1196339">
                  <a:moveTo>
                    <a:pt x="1186938" y="1195919"/>
                  </a:moveTo>
                  <a:lnTo>
                    <a:pt x="0" y="8980"/>
                  </a:lnTo>
                  <a:lnTo>
                    <a:pt x="8980" y="0"/>
                  </a:lnTo>
                  <a:lnTo>
                    <a:pt x="1195919" y="1186938"/>
                  </a:lnTo>
                  <a:lnTo>
                    <a:pt x="1186938" y="1195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748181" y="2937350"/>
            <a:ext cx="1064260" cy="1064260"/>
          </a:xfrm>
          <a:custGeom>
            <a:avLst/>
            <a:gdLst/>
            <a:ahLst/>
            <a:cxnLst/>
            <a:rect l="l" t="t" r="r" b="b"/>
            <a:pathLst>
              <a:path w="1064259" h="1064260">
                <a:moveTo>
                  <a:pt x="1055171" y="1064151"/>
                </a:moveTo>
                <a:lnTo>
                  <a:pt x="0" y="8980"/>
                </a:lnTo>
                <a:lnTo>
                  <a:pt x="8980" y="0"/>
                </a:lnTo>
                <a:lnTo>
                  <a:pt x="1064151" y="1055171"/>
                </a:lnTo>
                <a:lnTo>
                  <a:pt x="1055171" y="1064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007600" y="57023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53182" y="3043758"/>
            <a:ext cx="7436484" cy="2966085"/>
            <a:chOff x="2753182" y="3043758"/>
            <a:chExt cx="7436484" cy="2966085"/>
          </a:xfrm>
        </p:grpSpPr>
        <p:sp>
          <p:nvSpPr>
            <p:cNvPr id="34" name="object 34"/>
            <p:cNvSpPr/>
            <p:nvPr/>
          </p:nvSpPr>
          <p:spPr>
            <a:xfrm>
              <a:off x="6877049" y="6002870"/>
              <a:ext cx="2954020" cy="0"/>
            </a:xfrm>
            <a:custGeom>
              <a:avLst/>
              <a:gdLst/>
              <a:ahLst/>
              <a:cxnLst/>
              <a:rect l="l" t="t" r="r" b="b"/>
              <a:pathLst>
                <a:path w="2954020">
                  <a:moveTo>
                    <a:pt x="0" y="0"/>
                  </a:moveTo>
                  <a:lnTo>
                    <a:pt x="29536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82694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5953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39314" y="3087405"/>
              <a:ext cx="1102360" cy="1102360"/>
            </a:xfrm>
            <a:custGeom>
              <a:avLst/>
              <a:gdLst/>
              <a:ahLst/>
              <a:cxnLst/>
              <a:rect l="l" t="t" r="r" b="b"/>
              <a:pathLst>
                <a:path w="1102360" h="1102360">
                  <a:moveTo>
                    <a:pt x="1102192" y="8980"/>
                  </a:moveTo>
                  <a:lnTo>
                    <a:pt x="8980" y="1102192"/>
                  </a:lnTo>
                  <a:lnTo>
                    <a:pt x="0" y="1093211"/>
                  </a:lnTo>
                  <a:lnTo>
                    <a:pt x="1093211" y="0"/>
                  </a:lnTo>
                  <a:lnTo>
                    <a:pt x="1102192" y="8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647700"/>
            <a:ext cx="4824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Adjacent</a:t>
            </a:r>
            <a:r>
              <a:rPr spc="-305" dirty="0"/>
              <a:t> </a:t>
            </a:r>
            <a:r>
              <a:rPr spc="70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3922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7721" y="2570060"/>
            <a:ext cx="671830" cy="481965"/>
          </a:xfrm>
          <a:prstGeom prst="rect">
            <a:avLst/>
          </a:prstGeom>
          <a:solidFill>
            <a:srgbClr val="DDDDDD">
              <a:alpha val="1672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8821" y="2570060"/>
            <a:ext cx="671830" cy="481965"/>
          </a:xfrm>
          <a:prstGeom prst="rect">
            <a:avLst/>
          </a:prstGeom>
          <a:solidFill>
            <a:srgbClr val="DDDDDD">
              <a:alpha val="1672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7" name="object 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67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1" name="object 1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67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2171" y="5761990"/>
            <a:ext cx="671830" cy="481965"/>
          </a:xfrm>
          <a:prstGeom prst="rect">
            <a:avLst/>
          </a:prstGeom>
          <a:solidFill>
            <a:srgbClr val="DDDDDD">
              <a:alpha val="1672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120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8372" y="576199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149384" y="3035757"/>
            <a:ext cx="3047365" cy="2778760"/>
            <a:chOff x="3149384" y="3035757"/>
            <a:chExt cx="3047365" cy="2778760"/>
          </a:xfrm>
        </p:grpSpPr>
        <p:sp>
          <p:nvSpPr>
            <p:cNvPr id="20" name="object 20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43805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0752670" y="2941840"/>
            <a:ext cx="1055370" cy="1055370"/>
          </a:xfrm>
          <a:custGeom>
            <a:avLst/>
            <a:gdLst/>
            <a:ahLst/>
            <a:cxnLst/>
            <a:rect l="l" t="t" r="r" b="b"/>
            <a:pathLst>
              <a:path w="1055370" h="1055370">
                <a:moveTo>
                  <a:pt x="0" y="0"/>
                </a:moveTo>
                <a:lnTo>
                  <a:pt x="1055171" y="1055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847071" y="5761990"/>
            <a:ext cx="671830" cy="481965"/>
          </a:xfrm>
          <a:prstGeom prst="rect">
            <a:avLst/>
          </a:prstGeom>
          <a:solidFill>
            <a:srgbClr val="DDDDDD">
              <a:alpha val="1672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8268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5953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87700" y="7264400"/>
            <a:ext cx="988822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238500" marR="5080" indent="-3225800">
              <a:lnSpc>
                <a:spcPts val="4300"/>
              </a:lnSpc>
              <a:spcBef>
                <a:spcPts val="259"/>
              </a:spcBef>
            </a:pP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are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F05A28"/>
                </a:solidFill>
                <a:latin typeface="Verdana"/>
                <a:cs typeface="Verdana"/>
              </a:rPr>
              <a:t>adjacent</a:t>
            </a:r>
            <a:r>
              <a:rPr sz="3600" spc="-1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F05A28"/>
                </a:solidFill>
                <a:latin typeface="Verdana"/>
                <a:cs typeface="Verdana"/>
              </a:rPr>
              <a:t>nodes</a:t>
            </a:r>
            <a:r>
              <a:rPr sz="36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5" dirty="0">
                <a:latin typeface="Verdana"/>
                <a:cs typeface="Verdana"/>
              </a:rPr>
              <a:t>single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5" dirty="0">
                <a:latin typeface="Verdana"/>
                <a:cs typeface="Verdana"/>
              </a:rPr>
              <a:t>edge  </a:t>
            </a:r>
            <a:r>
              <a:rPr sz="3600" spc="50" dirty="0">
                <a:latin typeface="Verdana"/>
                <a:cs typeface="Verdana"/>
              </a:rPr>
              <a:t>connects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them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0" y="647700"/>
            <a:ext cx="495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Paths </a:t>
            </a:r>
            <a:r>
              <a:rPr spc="-110" dirty="0"/>
              <a:t>in </a:t>
            </a:r>
            <a:r>
              <a:rPr spc="-130" dirty="0"/>
              <a:t>a</a:t>
            </a:r>
            <a:r>
              <a:rPr spc="-69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3500" y="2524048"/>
            <a:ext cx="321310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51371" y="2563710"/>
            <a:ext cx="684530" cy="494665"/>
            <a:chOff x="6151371" y="256371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6157721" y="3039110"/>
              <a:ext cx="671830" cy="12700"/>
            </a:xfrm>
            <a:custGeom>
              <a:avLst/>
              <a:gdLst/>
              <a:ahLst/>
              <a:cxnLst/>
              <a:rect l="l" t="t" r="r" b="b"/>
              <a:pathLst>
                <a:path w="671829" h="12700">
                  <a:moveTo>
                    <a:pt x="0" y="12700"/>
                  </a:moveTo>
                  <a:lnTo>
                    <a:pt x="671233" y="12700"/>
                  </a:lnTo>
                  <a:lnTo>
                    <a:pt x="67123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DDDDDD">
                <a:alpha val="10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57721" y="25700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0000" y="2524048"/>
            <a:ext cx="29400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2946" y="2560535"/>
            <a:ext cx="671830" cy="488315"/>
          </a:xfrm>
          <a:prstGeom prst="rect">
            <a:avLst/>
          </a:prstGeom>
          <a:solidFill>
            <a:srgbClr val="DDDDDD">
              <a:alpha val="1040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3579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10" name="object 10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0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4" name="object 14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0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70400" y="4064000"/>
            <a:ext cx="330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9946" y="5758815"/>
            <a:ext cx="671830" cy="483870"/>
          </a:xfrm>
          <a:prstGeom prst="rect">
            <a:avLst/>
          </a:prstGeom>
          <a:solidFill>
            <a:srgbClr val="DDDDDD">
              <a:alpha val="1040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3495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4300" y="5711748"/>
            <a:ext cx="300355" cy="5219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107270" y="2785529"/>
            <a:ext cx="6762115" cy="3028950"/>
            <a:chOff x="3107270" y="2785529"/>
            <a:chExt cx="6762115" cy="3028950"/>
          </a:xfrm>
        </p:grpSpPr>
        <p:sp>
          <p:nvSpPr>
            <p:cNvPr id="21" name="object 21"/>
            <p:cNvSpPr/>
            <p:nvPr/>
          </p:nvSpPr>
          <p:spPr>
            <a:xfrm>
              <a:off x="3107270" y="2785529"/>
              <a:ext cx="3038475" cy="50800"/>
            </a:xfrm>
            <a:custGeom>
              <a:avLst/>
              <a:gdLst/>
              <a:ahLst/>
              <a:cxnLst/>
              <a:rect l="l" t="t" r="r" b="b"/>
              <a:pathLst>
                <a:path w="3038475" h="50800">
                  <a:moveTo>
                    <a:pt x="0" y="0"/>
                  </a:moveTo>
                  <a:lnTo>
                    <a:pt x="3038348" y="0"/>
                  </a:lnTo>
                  <a:lnTo>
                    <a:pt x="3038348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24129" y="2810929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0752670" y="2941840"/>
            <a:ext cx="1055370" cy="1055370"/>
          </a:xfrm>
          <a:custGeom>
            <a:avLst/>
            <a:gdLst/>
            <a:ahLst/>
            <a:cxnLst/>
            <a:rect l="l" t="t" r="r" b="b"/>
            <a:pathLst>
              <a:path w="1055370" h="1055370">
                <a:moveTo>
                  <a:pt x="0" y="0"/>
                </a:moveTo>
                <a:lnTo>
                  <a:pt x="1055171" y="1055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862946" y="5758815"/>
            <a:ext cx="671830" cy="483870"/>
          </a:xfrm>
          <a:prstGeom prst="rect">
            <a:avLst/>
          </a:prstGeom>
          <a:solidFill>
            <a:srgbClr val="DDDDDD">
              <a:alpha val="1040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3495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8268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953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65400" y="7327900"/>
            <a:ext cx="1112456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076700" marR="5080" indent="-4064000">
              <a:lnSpc>
                <a:spcPts val="4300"/>
              </a:lnSpc>
              <a:spcBef>
                <a:spcPts val="259"/>
              </a:spcBef>
            </a:pP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series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edges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links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this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  </a:t>
            </a:r>
            <a:r>
              <a:rPr sz="3600" spc="65" dirty="0">
                <a:latin typeface="Verdana"/>
                <a:cs typeface="Verdana"/>
              </a:rPr>
              <a:t>called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450" dirty="0"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F15B2A"/>
                </a:solidFill>
                <a:latin typeface="Verdana"/>
                <a:cs typeface="Verdana"/>
              </a:rPr>
              <a:t>path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46147" y="2560535"/>
            <a:ext cx="671830" cy="48831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3479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57721" y="2557360"/>
            <a:ext cx="671830" cy="481965"/>
          </a:xfrm>
          <a:custGeom>
            <a:avLst/>
            <a:gdLst/>
            <a:ahLst/>
            <a:cxnLst/>
            <a:rect l="l" t="t" r="r" b="b"/>
            <a:pathLst>
              <a:path w="671829" h="481964">
                <a:moveTo>
                  <a:pt x="0" y="0"/>
                </a:moveTo>
                <a:lnTo>
                  <a:pt x="671231" y="0"/>
                </a:lnTo>
                <a:lnTo>
                  <a:pt x="671231" y="481752"/>
                </a:lnTo>
                <a:lnTo>
                  <a:pt x="0" y="4817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86296" y="2566885"/>
            <a:ext cx="659130" cy="46926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3429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46147" y="5758815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339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59532" y="30310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107270" y="2772829"/>
            <a:ext cx="3038475" cy="1419225"/>
            <a:chOff x="3107270" y="2772829"/>
            <a:chExt cx="3038475" cy="1419225"/>
          </a:xfrm>
        </p:grpSpPr>
        <p:sp>
          <p:nvSpPr>
            <p:cNvPr id="37" name="object 37"/>
            <p:cNvSpPr/>
            <p:nvPr/>
          </p:nvSpPr>
          <p:spPr>
            <a:xfrm>
              <a:off x="3107270" y="2772829"/>
              <a:ext cx="3038475" cy="50800"/>
            </a:xfrm>
            <a:custGeom>
              <a:avLst/>
              <a:gdLst/>
              <a:ahLst/>
              <a:cxnLst/>
              <a:rect l="l" t="t" r="r" b="b"/>
              <a:pathLst>
                <a:path w="3038475" h="50800">
                  <a:moveTo>
                    <a:pt x="0" y="0"/>
                  </a:moveTo>
                  <a:lnTo>
                    <a:pt x="3038348" y="0"/>
                  </a:lnTo>
                  <a:lnTo>
                    <a:pt x="3038348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43805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0" y="647700"/>
            <a:ext cx="7324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Undirected </a:t>
            </a:r>
            <a:r>
              <a:rPr spc="35" dirty="0"/>
              <a:t>Cyclic</a:t>
            </a:r>
            <a:r>
              <a:rPr spc="-580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3922" y="25700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7721" y="2570060"/>
            <a:ext cx="671830" cy="481965"/>
          </a:xfrm>
          <a:prstGeom prst="rect">
            <a:avLst/>
          </a:prstGeom>
          <a:solidFill>
            <a:srgbClr val="DDDDDD">
              <a:alpha val="89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8821" y="2570060"/>
            <a:ext cx="671830" cy="481965"/>
          </a:xfrm>
          <a:prstGeom prst="rect">
            <a:avLst/>
          </a:prstGeom>
          <a:solidFill>
            <a:srgbClr val="DDDDDD">
              <a:alpha val="897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7" name="object 7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1" name="object 11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95821" y="5755640"/>
            <a:ext cx="684530" cy="494665"/>
            <a:chOff x="6195821" y="5755640"/>
            <a:chExt cx="684530" cy="494665"/>
          </a:xfrm>
        </p:grpSpPr>
        <p:sp>
          <p:nvSpPr>
            <p:cNvPr id="15" name="object 15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88100" y="57023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62022" y="5755640"/>
            <a:ext cx="684530" cy="494665"/>
            <a:chOff x="2462022" y="5755640"/>
            <a:chExt cx="684530" cy="494665"/>
          </a:xfrm>
        </p:grpSpPr>
        <p:sp>
          <p:nvSpPr>
            <p:cNvPr id="19" name="object 19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41600" y="5702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126320" y="3016707"/>
            <a:ext cx="7398384" cy="3233420"/>
            <a:chOff x="3126320" y="3016707"/>
            <a:chExt cx="7398384" cy="3233420"/>
          </a:xfrm>
        </p:grpSpPr>
        <p:sp>
          <p:nvSpPr>
            <p:cNvPr id="25" name="object 25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1720" y="6002870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0752670" y="2941840"/>
            <a:ext cx="1055370" cy="1055370"/>
          </a:xfrm>
          <a:custGeom>
            <a:avLst/>
            <a:gdLst/>
            <a:ahLst/>
            <a:cxnLst/>
            <a:rect l="l" t="t" r="r" b="b"/>
            <a:pathLst>
              <a:path w="1055370" h="1055370">
                <a:moveTo>
                  <a:pt x="0" y="0"/>
                </a:moveTo>
                <a:lnTo>
                  <a:pt x="1055171" y="1055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007600" y="57023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34132" y="3043758"/>
            <a:ext cx="7454900" cy="2966085"/>
            <a:chOff x="2734132" y="3043758"/>
            <a:chExt cx="7454900" cy="2966085"/>
          </a:xfrm>
        </p:grpSpPr>
        <p:sp>
          <p:nvSpPr>
            <p:cNvPr id="33" name="object 33"/>
            <p:cNvSpPr/>
            <p:nvPr/>
          </p:nvSpPr>
          <p:spPr>
            <a:xfrm>
              <a:off x="6877049" y="6002870"/>
              <a:ext cx="2954020" cy="0"/>
            </a:xfrm>
            <a:custGeom>
              <a:avLst/>
              <a:gdLst/>
              <a:ahLst/>
              <a:cxnLst/>
              <a:rect l="l" t="t" r="r" b="b"/>
              <a:pathLst>
                <a:path w="2954020">
                  <a:moveTo>
                    <a:pt x="0" y="0"/>
                  </a:moveTo>
                  <a:lnTo>
                    <a:pt x="29536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8268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53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43804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68700" y="7327900"/>
            <a:ext cx="912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latin typeface="Verdana"/>
                <a:cs typeface="Verdana"/>
              </a:rPr>
              <a:t>The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D,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5" dirty="0">
                <a:latin typeface="Verdana"/>
                <a:cs typeface="Verdana"/>
              </a:rPr>
              <a:t>E,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form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0" dirty="0">
                <a:solidFill>
                  <a:srgbClr val="F05A28"/>
                </a:solidFill>
                <a:latin typeface="Verdana"/>
                <a:cs typeface="Verdana"/>
              </a:rPr>
              <a:t>cycle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647700"/>
            <a:ext cx="79952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Undirected </a:t>
            </a:r>
            <a:r>
              <a:rPr spc="95" dirty="0"/>
              <a:t>Acyclic</a:t>
            </a:r>
            <a:r>
              <a:rPr spc="-570" dirty="0"/>
              <a:t> </a:t>
            </a:r>
            <a:r>
              <a:rPr spc="-6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5500" y="7327900"/>
            <a:ext cx="1224851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911600" marR="5080" indent="-3898900">
              <a:lnSpc>
                <a:spcPts val="4300"/>
              </a:lnSpc>
              <a:spcBef>
                <a:spcPts val="259"/>
              </a:spcBef>
            </a:pPr>
            <a:r>
              <a:rPr sz="3600" spc="30" dirty="0">
                <a:latin typeface="Verdana"/>
                <a:cs typeface="Verdana"/>
              </a:rPr>
              <a:t>Removing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edges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C,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and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eliminates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  </a:t>
            </a:r>
            <a:r>
              <a:rPr sz="3600" spc="40" dirty="0">
                <a:latin typeface="Verdana"/>
                <a:cs typeface="Verdana"/>
              </a:rPr>
              <a:t>cycles </a:t>
            </a:r>
            <a:r>
              <a:rPr sz="3600" spc="-5" dirty="0">
                <a:latin typeface="Verdana"/>
                <a:cs typeface="Verdana"/>
              </a:rPr>
              <a:t>in </a:t>
            </a:r>
            <a:r>
              <a:rPr sz="3600" spc="-10" dirty="0">
                <a:latin typeface="Verdana"/>
                <a:cs typeface="Verdana"/>
              </a:rPr>
              <a:t>this</a:t>
            </a:r>
            <a:r>
              <a:rPr sz="3600" spc="-61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graph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6147" y="257006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9946" y="257006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2946" y="257006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0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10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70400" y="4064000"/>
            <a:ext cx="330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9946" y="576199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3470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6147" y="576199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3470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1720" y="6002870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52670" y="2941840"/>
            <a:ext cx="1055370" cy="1055370"/>
          </a:xfrm>
          <a:custGeom>
            <a:avLst/>
            <a:gdLst/>
            <a:ahLst/>
            <a:cxnLst/>
            <a:rect l="l" t="t" r="r" b="b"/>
            <a:pathLst>
              <a:path w="1055370" h="1055370">
                <a:moveTo>
                  <a:pt x="0" y="0"/>
                </a:moveTo>
                <a:lnTo>
                  <a:pt x="1055171" y="1055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862946" y="5761990"/>
            <a:ext cx="671830" cy="481965"/>
          </a:xfrm>
          <a:prstGeom prst="rect">
            <a:avLst/>
          </a:prstGeom>
          <a:solidFill>
            <a:srgbClr val="DDDDDD">
              <a:alpha val="1045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3470"/>
              </a:lnSpc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77050" y="6002870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>
                <a:moveTo>
                  <a:pt x="0" y="0"/>
                </a:moveTo>
                <a:lnTo>
                  <a:pt x="295367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8268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9532" y="3043758"/>
            <a:ext cx="0" cy="2701290"/>
          </a:xfrm>
          <a:custGeom>
            <a:avLst/>
            <a:gdLst/>
            <a:ahLst/>
            <a:cxnLst/>
            <a:rect l="l" t="t" r="r" b="b"/>
            <a:pathLst>
              <a:path h="2701290">
                <a:moveTo>
                  <a:pt x="0" y="2700870"/>
                </a:moveTo>
                <a:lnTo>
                  <a:pt x="0" y="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130334" y="3016707"/>
            <a:ext cx="3066415" cy="2797810"/>
            <a:chOff x="3130334" y="3016707"/>
            <a:chExt cx="3066415" cy="2797810"/>
          </a:xfrm>
        </p:grpSpPr>
        <p:sp>
          <p:nvSpPr>
            <p:cNvPr id="26" name="object 26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43805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8800" y="4076700"/>
            <a:ext cx="185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R</a:t>
            </a:r>
            <a:r>
              <a:rPr sz="3600" spc="-60" dirty="0">
                <a:latin typeface="Verdana"/>
                <a:cs typeface="Verdana"/>
              </a:rPr>
              <a:t>em</a:t>
            </a:r>
            <a:r>
              <a:rPr sz="3600" spc="5" dirty="0">
                <a:latin typeface="Verdana"/>
                <a:cs typeface="Verdana"/>
              </a:rPr>
              <a:t>o</a:t>
            </a:r>
            <a:r>
              <a:rPr sz="3600" spc="-150" dirty="0">
                <a:latin typeface="Verdana"/>
                <a:cs typeface="Verdana"/>
              </a:rPr>
              <a:t>v</a:t>
            </a:r>
            <a:r>
              <a:rPr sz="3600" spc="-4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73935" y="3343693"/>
            <a:ext cx="4115435" cy="1516380"/>
            <a:chOff x="1773935" y="3343693"/>
            <a:chExt cx="4115435" cy="1516380"/>
          </a:xfrm>
        </p:grpSpPr>
        <p:sp>
          <p:nvSpPr>
            <p:cNvPr id="31" name="object 31"/>
            <p:cNvSpPr/>
            <p:nvPr/>
          </p:nvSpPr>
          <p:spPr>
            <a:xfrm>
              <a:off x="1792985" y="3412194"/>
              <a:ext cx="625475" cy="779780"/>
            </a:xfrm>
            <a:custGeom>
              <a:avLst/>
              <a:gdLst/>
              <a:ahLst/>
              <a:cxnLst/>
              <a:rect l="l" t="t" r="r" b="b"/>
              <a:pathLst>
                <a:path w="625475" h="779779">
                  <a:moveTo>
                    <a:pt x="0" y="779517"/>
                  </a:moveTo>
                  <a:lnTo>
                    <a:pt x="22882" y="724543"/>
                  </a:lnTo>
                  <a:lnTo>
                    <a:pt x="46555" y="671294"/>
                  </a:lnTo>
                  <a:lnTo>
                    <a:pt x="71019" y="619771"/>
                  </a:lnTo>
                  <a:lnTo>
                    <a:pt x="96273" y="569973"/>
                  </a:lnTo>
                  <a:lnTo>
                    <a:pt x="122317" y="521901"/>
                  </a:lnTo>
                  <a:lnTo>
                    <a:pt x="149152" y="475554"/>
                  </a:lnTo>
                  <a:lnTo>
                    <a:pt x="176777" y="430932"/>
                  </a:lnTo>
                  <a:lnTo>
                    <a:pt x="205193" y="388036"/>
                  </a:lnTo>
                  <a:lnTo>
                    <a:pt x="234400" y="346866"/>
                  </a:lnTo>
                  <a:lnTo>
                    <a:pt x="264396" y="307421"/>
                  </a:lnTo>
                  <a:lnTo>
                    <a:pt x="295184" y="269701"/>
                  </a:lnTo>
                  <a:lnTo>
                    <a:pt x="326761" y="233707"/>
                  </a:lnTo>
                  <a:lnTo>
                    <a:pt x="359129" y="199438"/>
                  </a:lnTo>
                  <a:lnTo>
                    <a:pt x="392288" y="166895"/>
                  </a:lnTo>
                  <a:lnTo>
                    <a:pt x="426237" y="136078"/>
                  </a:lnTo>
                  <a:lnTo>
                    <a:pt x="460977" y="106986"/>
                  </a:lnTo>
                  <a:lnTo>
                    <a:pt x="496507" y="79619"/>
                  </a:lnTo>
                  <a:lnTo>
                    <a:pt x="532827" y="53978"/>
                  </a:lnTo>
                  <a:lnTo>
                    <a:pt x="569938" y="30062"/>
                  </a:lnTo>
                  <a:lnTo>
                    <a:pt x="607839" y="7872"/>
                  </a:lnTo>
                  <a:lnTo>
                    <a:pt x="625237" y="0"/>
                  </a:lnTo>
                </a:path>
              </a:pathLst>
            </a:custGeom>
            <a:ln w="38100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66314" y="3343693"/>
              <a:ext cx="187325" cy="153035"/>
            </a:xfrm>
            <a:custGeom>
              <a:avLst/>
              <a:gdLst/>
              <a:ahLst/>
              <a:cxnLst/>
              <a:rect l="l" t="t" r="r" b="b"/>
              <a:pathLst>
                <a:path w="187325" h="153035">
                  <a:moveTo>
                    <a:pt x="0" y="0"/>
                  </a:moveTo>
                  <a:lnTo>
                    <a:pt x="69113" y="152730"/>
                  </a:lnTo>
                  <a:lnTo>
                    <a:pt x="187286" y="7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77427" y="3680398"/>
              <a:ext cx="1012825" cy="723265"/>
            </a:xfrm>
            <a:custGeom>
              <a:avLst/>
              <a:gdLst/>
              <a:ahLst/>
              <a:cxnLst/>
              <a:rect l="l" t="t" r="r" b="b"/>
              <a:pathLst>
                <a:path w="1012825" h="723264">
                  <a:moveTo>
                    <a:pt x="0" y="722984"/>
                  </a:moveTo>
                  <a:lnTo>
                    <a:pt x="48669" y="712652"/>
                  </a:lnTo>
                  <a:lnTo>
                    <a:pt x="96532" y="700972"/>
                  </a:lnTo>
                  <a:lnTo>
                    <a:pt x="143586" y="687946"/>
                  </a:lnTo>
                  <a:lnTo>
                    <a:pt x="189833" y="673572"/>
                  </a:lnTo>
                  <a:lnTo>
                    <a:pt x="235272" y="657852"/>
                  </a:lnTo>
                  <a:lnTo>
                    <a:pt x="279904" y="640785"/>
                  </a:lnTo>
                  <a:lnTo>
                    <a:pt x="323727" y="622370"/>
                  </a:lnTo>
                  <a:lnTo>
                    <a:pt x="366743" y="602609"/>
                  </a:lnTo>
                  <a:lnTo>
                    <a:pt x="408951" y="581500"/>
                  </a:lnTo>
                  <a:lnTo>
                    <a:pt x="450352" y="559045"/>
                  </a:lnTo>
                  <a:lnTo>
                    <a:pt x="490945" y="535242"/>
                  </a:lnTo>
                  <a:lnTo>
                    <a:pt x="530730" y="510093"/>
                  </a:lnTo>
                  <a:lnTo>
                    <a:pt x="569707" y="483596"/>
                  </a:lnTo>
                  <a:lnTo>
                    <a:pt x="607877" y="455753"/>
                  </a:lnTo>
                  <a:lnTo>
                    <a:pt x="645239" y="426562"/>
                  </a:lnTo>
                  <a:lnTo>
                    <a:pt x="681793" y="396024"/>
                  </a:lnTo>
                  <a:lnTo>
                    <a:pt x="717540" y="364140"/>
                  </a:lnTo>
                  <a:lnTo>
                    <a:pt x="752479" y="330908"/>
                  </a:lnTo>
                  <a:lnTo>
                    <a:pt x="786610" y="296330"/>
                  </a:lnTo>
                  <a:lnTo>
                    <a:pt x="819933" y="260404"/>
                  </a:lnTo>
                  <a:lnTo>
                    <a:pt x="852449" y="223131"/>
                  </a:lnTo>
                  <a:lnTo>
                    <a:pt x="884157" y="184512"/>
                  </a:lnTo>
                  <a:lnTo>
                    <a:pt x="915057" y="144545"/>
                  </a:lnTo>
                  <a:lnTo>
                    <a:pt x="945150" y="103231"/>
                  </a:lnTo>
                  <a:lnTo>
                    <a:pt x="974435" y="60571"/>
                  </a:lnTo>
                  <a:lnTo>
                    <a:pt x="1002912" y="16563"/>
                  </a:lnTo>
                  <a:lnTo>
                    <a:pt x="1012408" y="0"/>
                  </a:lnTo>
                </a:path>
              </a:pathLst>
            </a:custGeom>
            <a:ln w="38100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07638" y="3551491"/>
              <a:ext cx="156210" cy="187325"/>
            </a:xfrm>
            <a:custGeom>
              <a:avLst/>
              <a:gdLst/>
              <a:ahLst/>
              <a:cxnLst/>
              <a:rect l="l" t="t" r="r" b="b"/>
              <a:pathLst>
                <a:path w="156210" h="187325">
                  <a:moveTo>
                    <a:pt x="156108" y="0"/>
                  </a:moveTo>
                  <a:lnTo>
                    <a:pt x="0" y="103746"/>
                  </a:lnTo>
                  <a:lnTo>
                    <a:pt x="145440" y="187121"/>
                  </a:lnTo>
                  <a:lnTo>
                    <a:pt x="156108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77427" y="3933629"/>
              <a:ext cx="3368675" cy="907415"/>
            </a:xfrm>
            <a:custGeom>
              <a:avLst/>
              <a:gdLst/>
              <a:ahLst/>
              <a:cxnLst/>
              <a:rect l="l" t="t" r="r" b="b"/>
              <a:pathLst>
                <a:path w="3368675" h="907414">
                  <a:moveTo>
                    <a:pt x="0" y="695556"/>
                  </a:moveTo>
                  <a:lnTo>
                    <a:pt x="82035" y="709651"/>
                  </a:lnTo>
                  <a:lnTo>
                    <a:pt x="163059" y="723260"/>
                  </a:lnTo>
                  <a:lnTo>
                    <a:pt x="243072" y="736384"/>
                  </a:lnTo>
                  <a:lnTo>
                    <a:pt x="322073" y="749021"/>
                  </a:lnTo>
                  <a:lnTo>
                    <a:pt x="400063" y="761173"/>
                  </a:lnTo>
                  <a:lnTo>
                    <a:pt x="477042" y="772838"/>
                  </a:lnTo>
                  <a:lnTo>
                    <a:pt x="553009" y="784018"/>
                  </a:lnTo>
                  <a:lnTo>
                    <a:pt x="627965" y="794711"/>
                  </a:lnTo>
                  <a:lnTo>
                    <a:pt x="701910" y="804919"/>
                  </a:lnTo>
                  <a:lnTo>
                    <a:pt x="774843" y="814641"/>
                  </a:lnTo>
                  <a:lnTo>
                    <a:pt x="846765" y="823877"/>
                  </a:lnTo>
                  <a:lnTo>
                    <a:pt x="917675" y="832627"/>
                  </a:lnTo>
                  <a:lnTo>
                    <a:pt x="987575" y="840891"/>
                  </a:lnTo>
                  <a:lnTo>
                    <a:pt x="1056462" y="848669"/>
                  </a:lnTo>
                  <a:lnTo>
                    <a:pt x="1124339" y="855961"/>
                  </a:lnTo>
                  <a:lnTo>
                    <a:pt x="1191204" y="862767"/>
                  </a:lnTo>
                  <a:lnTo>
                    <a:pt x="1257058" y="869088"/>
                  </a:lnTo>
                  <a:lnTo>
                    <a:pt x="1321900" y="874922"/>
                  </a:lnTo>
                  <a:lnTo>
                    <a:pt x="1385731" y="880270"/>
                  </a:lnTo>
                  <a:lnTo>
                    <a:pt x="1448551" y="885133"/>
                  </a:lnTo>
                  <a:lnTo>
                    <a:pt x="1510359" y="889510"/>
                  </a:lnTo>
                  <a:lnTo>
                    <a:pt x="1571156" y="893400"/>
                  </a:lnTo>
                  <a:lnTo>
                    <a:pt x="1630942" y="896805"/>
                  </a:lnTo>
                  <a:lnTo>
                    <a:pt x="1689716" y="899724"/>
                  </a:lnTo>
                  <a:lnTo>
                    <a:pt x="1747479" y="902156"/>
                  </a:lnTo>
                  <a:lnTo>
                    <a:pt x="1804231" y="904103"/>
                  </a:lnTo>
                  <a:lnTo>
                    <a:pt x="1859971" y="905564"/>
                  </a:lnTo>
                  <a:lnTo>
                    <a:pt x="1914700" y="906539"/>
                  </a:lnTo>
                  <a:lnTo>
                    <a:pt x="1968417" y="907028"/>
                  </a:lnTo>
                  <a:lnTo>
                    <a:pt x="2021124" y="907031"/>
                  </a:lnTo>
                  <a:lnTo>
                    <a:pt x="2072818" y="906549"/>
                  </a:lnTo>
                  <a:lnTo>
                    <a:pt x="2123502" y="905580"/>
                  </a:lnTo>
                  <a:lnTo>
                    <a:pt x="2173174" y="904125"/>
                  </a:lnTo>
                  <a:lnTo>
                    <a:pt x="2221835" y="902185"/>
                  </a:lnTo>
                  <a:lnTo>
                    <a:pt x="2269484" y="899758"/>
                  </a:lnTo>
                  <a:lnTo>
                    <a:pt x="2316122" y="896846"/>
                  </a:lnTo>
                  <a:lnTo>
                    <a:pt x="2361749" y="893447"/>
                  </a:lnTo>
                  <a:lnTo>
                    <a:pt x="2406364" y="889563"/>
                  </a:lnTo>
                  <a:lnTo>
                    <a:pt x="2449968" y="885193"/>
                  </a:lnTo>
                  <a:lnTo>
                    <a:pt x="2492561" y="880336"/>
                  </a:lnTo>
                  <a:lnTo>
                    <a:pt x="2534142" y="874994"/>
                  </a:lnTo>
                  <a:lnTo>
                    <a:pt x="2574712" y="869166"/>
                  </a:lnTo>
                  <a:lnTo>
                    <a:pt x="2614270" y="862852"/>
                  </a:lnTo>
                  <a:lnTo>
                    <a:pt x="2652817" y="856052"/>
                  </a:lnTo>
                  <a:lnTo>
                    <a:pt x="2690353" y="848766"/>
                  </a:lnTo>
                  <a:lnTo>
                    <a:pt x="2762391" y="832737"/>
                  </a:lnTo>
                  <a:lnTo>
                    <a:pt x="2830383" y="814764"/>
                  </a:lnTo>
                  <a:lnTo>
                    <a:pt x="2894330" y="794846"/>
                  </a:lnTo>
                  <a:lnTo>
                    <a:pt x="2954231" y="772986"/>
                  </a:lnTo>
                  <a:lnTo>
                    <a:pt x="3010087" y="749181"/>
                  </a:lnTo>
                  <a:lnTo>
                    <a:pt x="3061897" y="723433"/>
                  </a:lnTo>
                  <a:lnTo>
                    <a:pt x="3109662" y="695741"/>
                  </a:lnTo>
                  <a:lnTo>
                    <a:pt x="3153381" y="666105"/>
                  </a:lnTo>
                  <a:lnTo>
                    <a:pt x="3193056" y="634526"/>
                  </a:lnTo>
                  <a:lnTo>
                    <a:pt x="3228684" y="601003"/>
                  </a:lnTo>
                  <a:lnTo>
                    <a:pt x="3260267" y="565536"/>
                  </a:lnTo>
                  <a:lnTo>
                    <a:pt x="3287805" y="528125"/>
                  </a:lnTo>
                  <a:lnTo>
                    <a:pt x="3311297" y="488771"/>
                  </a:lnTo>
                  <a:lnTo>
                    <a:pt x="3330744" y="447472"/>
                  </a:lnTo>
                  <a:lnTo>
                    <a:pt x="3346146" y="404231"/>
                  </a:lnTo>
                  <a:lnTo>
                    <a:pt x="3357502" y="359045"/>
                  </a:lnTo>
                  <a:lnTo>
                    <a:pt x="3364812" y="311916"/>
                  </a:lnTo>
                  <a:lnTo>
                    <a:pt x="3368077" y="262842"/>
                  </a:lnTo>
                  <a:lnTo>
                    <a:pt x="3368193" y="237577"/>
                  </a:lnTo>
                  <a:lnTo>
                    <a:pt x="3367297" y="211826"/>
                  </a:lnTo>
                  <a:lnTo>
                    <a:pt x="3362471" y="158865"/>
                  </a:lnTo>
                  <a:lnTo>
                    <a:pt x="3353600" y="103961"/>
                  </a:lnTo>
                  <a:lnTo>
                    <a:pt x="3340683" y="47113"/>
                  </a:lnTo>
                  <a:lnTo>
                    <a:pt x="3332708" y="17960"/>
                  </a:lnTo>
                  <a:lnTo>
                    <a:pt x="3326206" y="0"/>
                  </a:lnTo>
                </a:path>
              </a:pathLst>
            </a:custGeom>
            <a:ln w="38100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31293" y="3793896"/>
              <a:ext cx="158115" cy="186690"/>
            </a:xfrm>
            <a:custGeom>
              <a:avLst/>
              <a:gdLst/>
              <a:ahLst/>
              <a:cxnLst/>
              <a:rect l="l" t="t" r="r" b="b"/>
              <a:pathLst>
                <a:path w="158114" h="186689">
                  <a:moveTo>
                    <a:pt x="21805" y="0"/>
                  </a:moveTo>
                  <a:lnTo>
                    <a:pt x="0" y="186143"/>
                  </a:lnTo>
                  <a:lnTo>
                    <a:pt x="157645" y="129133"/>
                  </a:lnTo>
                  <a:lnTo>
                    <a:pt x="21805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4600" y="647700"/>
            <a:ext cx="6146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Disconnected</a:t>
            </a:r>
            <a:r>
              <a:rPr spc="-29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0500" y="7264400"/>
            <a:ext cx="3164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Disconnected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922" y="2570060"/>
            <a:ext cx="671830" cy="481965"/>
          </a:xfrm>
          <a:prstGeom prst="rect">
            <a:avLst/>
          </a:prstGeom>
          <a:solidFill>
            <a:srgbClr val="DDDDDD">
              <a:alpha val="971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7721" y="2570060"/>
            <a:ext cx="671830" cy="481965"/>
          </a:xfrm>
          <a:prstGeom prst="rect">
            <a:avLst/>
          </a:prstGeom>
          <a:solidFill>
            <a:srgbClr val="DDDDDD">
              <a:alpha val="971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504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8821" y="2570060"/>
            <a:ext cx="671830" cy="481965"/>
          </a:xfrm>
          <a:prstGeom prst="rect">
            <a:avLst/>
          </a:prstGeom>
          <a:solidFill>
            <a:srgbClr val="DDDDDD">
              <a:alpha val="9711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ts val="3504"/>
              </a:lnSpc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908701" y="4121568"/>
            <a:ext cx="684530" cy="494665"/>
            <a:chOff x="11908701" y="4121568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1505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077700" y="40640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84471" y="4121568"/>
            <a:ext cx="684530" cy="494665"/>
            <a:chOff x="4284471" y="4121568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821" y="412791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57700" y="40640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95821" y="5755640"/>
            <a:ext cx="684530" cy="494665"/>
            <a:chOff x="6195821" y="5755640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2171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88100" y="57023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62022" y="5755640"/>
            <a:ext cx="684530" cy="494665"/>
            <a:chOff x="2462022" y="5755640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8372" y="57619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41600" y="5702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07270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4129" y="2810929"/>
            <a:ext cx="3038475" cy="0"/>
          </a:xfrm>
          <a:custGeom>
            <a:avLst/>
            <a:gdLst/>
            <a:ahLst/>
            <a:cxnLst/>
            <a:rect l="l" t="t" r="r" b="b"/>
            <a:pathLst>
              <a:path w="3038475">
                <a:moveTo>
                  <a:pt x="0" y="0"/>
                </a:moveTo>
                <a:lnTo>
                  <a:pt x="30383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3145370" y="3035757"/>
            <a:ext cx="7379334" cy="3214370"/>
            <a:chOff x="3145370" y="3035757"/>
            <a:chExt cx="7379334" cy="3214370"/>
          </a:xfrm>
        </p:grpSpPr>
        <p:sp>
          <p:nvSpPr>
            <p:cNvPr id="26" name="object 26"/>
            <p:cNvSpPr/>
            <p:nvPr/>
          </p:nvSpPr>
          <p:spPr>
            <a:xfrm>
              <a:off x="3155734" y="3042107"/>
              <a:ext cx="1094740" cy="1094740"/>
            </a:xfrm>
            <a:custGeom>
              <a:avLst/>
              <a:gdLst/>
              <a:ahLst/>
              <a:cxnLst/>
              <a:rect l="l" t="t" r="r" b="b"/>
              <a:pathLst>
                <a:path w="1094739" h="1094739">
                  <a:moveTo>
                    <a:pt x="0" y="0"/>
                  </a:moveTo>
                  <a:lnTo>
                    <a:pt x="1094280" y="109428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1720" y="6002870"/>
              <a:ext cx="3038475" cy="0"/>
            </a:xfrm>
            <a:custGeom>
              <a:avLst/>
              <a:gdLst/>
              <a:ahLst/>
              <a:cxnLst/>
              <a:rect l="l" t="t" r="r" b="b"/>
              <a:pathLst>
                <a:path w="3038475">
                  <a:moveTo>
                    <a:pt x="0" y="0"/>
                  </a:moveTo>
                  <a:lnTo>
                    <a:pt x="303834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02860" y="4620767"/>
              <a:ext cx="1187450" cy="1187450"/>
            </a:xfrm>
            <a:custGeom>
              <a:avLst/>
              <a:gdLst/>
              <a:ahLst/>
              <a:cxnLst/>
              <a:rect l="l" t="t" r="r" b="b"/>
              <a:pathLst>
                <a:path w="1187450" h="1187450">
                  <a:moveTo>
                    <a:pt x="0" y="0"/>
                  </a:moveTo>
                  <a:lnTo>
                    <a:pt x="1186938" y="11869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71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47072" y="576198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007600" y="57023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53182" y="3043758"/>
            <a:ext cx="7435850" cy="2966085"/>
            <a:chOff x="2753182" y="3043758"/>
            <a:chExt cx="7435850" cy="2966085"/>
          </a:xfrm>
        </p:grpSpPr>
        <p:sp>
          <p:nvSpPr>
            <p:cNvPr id="33" name="object 33"/>
            <p:cNvSpPr/>
            <p:nvPr/>
          </p:nvSpPr>
          <p:spPr>
            <a:xfrm>
              <a:off x="6877049" y="6002870"/>
              <a:ext cx="2954020" cy="0"/>
            </a:xfrm>
            <a:custGeom>
              <a:avLst/>
              <a:gdLst/>
              <a:ahLst/>
              <a:cxnLst/>
              <a:rect l="l" t="t" r="r" b="b"/>
              <a:pathLst>
                <a:path w="2954020">
                  <a:moveTo>
                    <a:pt x="0" y="0"/>
                  </a:moveTo>
                  <a:lnTo>
                    <a:pt x="295367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8268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9532" y="3043758"/>
              <a:ext cx="0" cy="2701290"/>
            </a:xfrm>
            <a:custGeom>
              <a:avLst/>
              <a:gdLst/>
              <a:ahLst/>
              <a:cxnLst/>
              <a:rect l="l" t="t" r="r" b="b"/>
              <a:pathLst>
                <a:path h="2701290">
                  <a:moveTo>
                    <a:pt x="0" y="270087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43804" y="3091895"/>
              <a:ext cx="1093470" cy="1093470"/>
            </a:xfrm>
            <a:custGeom>
              <a:avLst/>
              <a:gdLst/>
              <a:ahLst/>
              <a:cxnLst/>
              <a:rect l="l" t="t" r="r" b="b"/>
              <a:pathLst>
                <a:path w="1093470" h="1093470">
                  <a:moveTo>
                    <a:pt x="0" y="1093211"/>
                  </a:moveTo>
                  <a:lnTo>
                    <a:pt x="10932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0" y="647700"/>
            <a:ext cx="8230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Forest: </a:t>
            </a:r>
            <a:r>
              <a:rPr spc="-80" dirty="0"/>
              <a:t>Set </a:t>
            </a:r>
            <a:r>
              <a:rPr spc="100" dirty="0"/>
              <a:t>of </a:t>
            </a:r>
            <a:r>
              <a:rPr spc="-85" dirty="0"/>
              <a:t>Disjoint</a:t>
            </a:r>
            <a:r>
              <a:rPr spc="-910" dirty="0"/>
              <a:t> </a:t>
            </a:r>
            <a:r>
              <a:rPr spc="-16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7300" y="4318000"/>
            <a:ext cx="814705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09600" marR="5080" indent="-596900">
              <a:lnSpc>
                <a:spcPts val="4300"/>
              </a:lnSpc>
              <a:spcBef>
                <a:spcPts val="260"/>
              </a:spcBef>
            </a:pPr>
            <a:r>
              <a:rPr sz="3600" spc="30" dirty="0">
                <a:latin typeface="Verdana"/>
                <a:cs typeface="Verdana"/>
              </a:rPr>
              <a:t>Removing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divides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10" dirty="0">
                <a:latin typeface="Verdana"/>
                <a:cs typeface="Verdana"/>
              </a:rPr>
              <a:t>the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original  </a:t>
            </a:r>
            <a:r>
              <a:rPr sz="3600" spc="20" dirty="0">
                <a:latin typeface="Verdana"/>
                <a:cs typeface="Verdana"/>
              </a:rPr>
              <a:t>graph </a:t>
            </a:r>
            <a:r>
              <a:rPr sz="3600" spc="40" dirty="0">
                <a:latin typeface="Verdana"/>
                <a:cs typeface="Verdana"/>
              </a:rPr>
              <a:t>into </a:t>
            </a:r>
            <a:r>
              <a:rPr sz="3600" spc="100" dirty="0">
                <a:latin typeface="Verdana"/>
                <a:cs typeface="Verdana"/>
              </a:rPr>
              <a:t>two </a:t>
            </a:r>
            <a:r>
              <a:rPr sz="3600" spc="15" dirty="0">
                <a:solidFill>
                  <a:srgbClr val="F05A28"/>
                </a:solidFill>
                <a:latin typeface="Verdana"/>
                <a:cs typeface="Verdana"/>
              </a:rPr>
              <a:t>disjoint</a:t>
            </a:r>
            <a:r>
              <a:rPr sz="3600" spc="-9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graphs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8642" y="4815840"/>
            <a:ext cx="684530" cy="494665"/>
            <a:chOff x="1638642" y="481584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1644992" y="48221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4992" y="48221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03400" y="47625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2042" y="3833914"/>
            <a:ext cx="684530" cy="494665"/>
            <a:chOff x="2172042" y="3833914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2178392" y="384026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78392" y="384026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49500" y="37846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43121" y="4295038"/>
            <a:ext cx="684530" cy="494665"/>
            <a:chOff x="3643121" y="4295038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3649471" y="430138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9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49471" y="430138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35400" y="42418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32543" y="2237955"/>
            <a:ext cx="684530" cy="494665"/>
            <a:chOff x="3632543" y="223795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3638893" y="22443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8893" y="22443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10000" y="21844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31801" y="7212495"/>
            <a:ext cx="684530" cy="494665"/>
            <a:chOff x="6231801" y="721249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6238151" y="721884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8151" y="721884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00800" y="71628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65521" y="6402108"/>
            <a:ext cx="684530" cy="494665"/>
            <a:chOff x="5065521" y="6402108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5071871" y="640845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71871" y="640845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57800" y="63500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35221" y="7274344"/>
            <a:ext cx="684530" cy="494665"/>
            <a:chOff x="3935221" y="727434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3941571" y="728069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41571" y="728069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14800" y="7226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07247" y="2478831"/>
            <a:ext cx="3842385" cy="3094355"/>
            <a:chOff x="1907247" y="2478831"/>
            <a:chExt cx="3842385" cy="3094355"/>
          </a:xfrm>
        </p:grpSpPr>
        <p:sp>
          <p:nvSpPr>
            <p:cNvPr id="33" name="object 33"/>
            <p:cNvSpPr/>
            <p:nvPr/>
          </p:nvSpPr>
          <p:spPr>
            <a:xfrm>
              <a:off x="1913597" y="4316186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90952" y="2485181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74503" y="2733509"/>
              <a:ext cx="0" cy="1440815"/>
            </a:xfrm>
            <a:custGeom>
              <a:avLst/>
              <a:gdLst/>
              <a:ahLst/>
              <a:cxnLst/>
              <a:rect l="l" t="t" r="r" b="b"/>
              <a:pathLst>
                <a:path h="1440814">
                  <a:moveTo>
                    <a:pt x="0" y="0"/>
                  </a:moveTo>
                  <a:lnTo>
                    <a:pt x="0" y="144029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71872" y="50846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89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71872" y="50846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495990" y="6644605"/>
            <a:ext cx="1744345" cy="603885"/>
            <a:chOff x="4495990" y="6644605"/>
            <a:chExt cx="1744345" cy="603885"/>
          </a:xfrm>
        </p:grpSpPr>
        <p:sp>
          <p:nvSpPr>
            <p:cNvPr id="39" name="object 39"/>
            <p:cNvSpPr/>
            <p:nvPr/>
          </p:nvSpPr>
          <p:spPr>
            <a:xfrm>
              <a:off x="4502340" y="6650955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5" h="591184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47931" y="6703567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32400" y="50292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316940" y="4560475"/>
            <a:ext cx="1097280" cy="1795145"/>
            <a:chOff x="4316940" y="4560475"/>
            <a:chExt cx="1097280" cy="1795145"/>
          </a:xfrm>
        </p:grpSpPr>
        <p:sp>
          <p:nvSpPr>
            <p:cNvPr id="43" name="object 43"/>
            <p:cNvSpPr/>
            <p:nvPr/>
          </p:nvSpPr>
          <p:spPr>
            <a:xfrm>
              <a:off x="5407482" y="561216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2340" y="4585875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5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507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232400" y="3594100"/>
            <a:ext cx="185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R</a:t>
            </a:r>
            <a:r>
              <a:rPr sz="3600" spc="-60" dirty="0">
                <a:latin typeface="Verdana"/>
                <a:cs typeface="Verdana"/>
              </a:rPr>
              <a:t>em</a:t>
            </a:r>
            <a:r>
              <a:rPr sz="3600" spc="5" dirty="0">
                <a:latin typeface="Verdana"/>
                <a:cs typeface="Verdana"/>
              </a:rPr>
              <a:t>o</a:t>
            </a:r>
            <a:r>
              <a:rPr sz="3600" spc="-150" dirty="0">
                <a:latin typeface="Verdana"/>
                <a:cs typeface="Verdana"/>
              </a:rPr>
              <a:t>v</a:t>
            </a:r>
            <a:r>
              <a:rPr sz="3600" spc="-4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818799" y="4106252"/>
            <a:ext cx="819150" cy="860425"/>
            <a:chOff x="4818799" y="4106252"/>
            <a:chExt cx="819150" cy="860425"/>
          </a:xfrm>
        </p:grpSpPr>
        <p:sp>
          <p:nvSpPr>
            <p:cNvPr id="47" name="object 47"/>
            <p:cNvSpPr/>
            <p:nvPr/>
          </p:nvSpPr>
          <p:spPr>
            <a:xfrm>
              <a:off x="4895173" y="4125302"/>
              <a:ext cx="723900" cy="697230"/>
            </a:xfrm>
            <a:custGeom>
              <a:avLst/>
              <a:gdLst/>
              <a:ahLst/>
              <a:cxnLst/>
              <a:rect l="l" t="t" r="r" b="b"/>
              <a:pathLst>
                <a:path w="723900" h="697229">
                  <a:moveTo>
                    <a:pt x="0" y="696932"/>
                  </a:moveTo>
                  <a:lnTo>
                    <a:pt x="20893" y="634530"/>
                  </a:lnTo>
                  <a:lnTo>
                    <a:pt x="38821" y="591735"/>
                  </a:lnTo>
                  <a:lnTo>
                    <a:pt x="58560" y="550105"/>
                  </a:lnTo>
                  <a:lnTo>
                    <a:pt x="80108" y="509641"/>
                  </a:lnTo>
                  <a:lnTo>
                    <a:pt x="103466" y="470341"/>
                  </a:lnTo>
                  <a:lnTo>
                    <a:pt x="128635" y="432207"/>
                  </a:lnTo>
                  <a:lnTo>
                    <a:pt x="155613" y="395238"/>
                  </a:lnTo>
                  <a:lnTo>
                    <a:pt x="184402" y="359434"/>
                  </a:lnTo>
                  <a:lnTo>
                    <a:pt x="215000" y="324795"/>
                  </a:lnTo>
                  <a:lnTo>
                    <a:pt x="247409" y="291321"/>
                  </a:lnTo>
                  <a:lnTo>
                    <a:pt x="281627" y="259012"/>
                  </a:lnTo>
                  <a:lnTo>
                    <a:pt x="317656" y="227868"/>
                  </a:lnTo>
                  <a:lnTo>
                    <a:pt x="355494" y="197890"/>
                  </a:lnTo>
                  <a:lnTo>
                    <a:pt x="395143" y="169076"/>
                  </a:lnTo>
                  <a:lnTo>
                    <a:pt x="436602" y="141427"/>
                  </a:lnTo>
                  <a:lnTo>
                    <a:pt x="479870" y="114944"/>
                  </a:lnTo>
                  <a:lnTo>
                    <a:pt x="524949" y="89625"/>
                  </a:lnTo>
                  <a:lnTo>
                    <a:pt x="571838" y="65471"/>
                  </a:lnTo>
                  <a:lnTo>
                    <a:pt x="620537" y="42482"/>
                  </a:lnTo>
                  <a:lnTo>
                    <a:pt x="671046" y="20658"/>
                  </a:lnTo>
                  <a:lnTo>
                    <a:pt x="723365" y="0"/>
                  </a:lnTo>
                </a:path>
              </a:pathLst>
            </a:custGeom>
            <a:ln w="38100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799" y="4782781"/>
              <a:ext cx="162560" cy="183515"/>
            </a:xfrm>
            <a:custGeom>
              <a:avLst/>
              <a:gdLst/>
              <a:ahLst/>
              <a:cxnLst/>
              <a:rect l="l" t="t" r="r" b="b"/>
              <a:pathLst>
                <a:path w="162560" h="183514">
                  <a:moveTo>
                    <a:pt x="0" y="0"/>
                  </a:moveTo>
                  <a:lnTo>
                    <a:pt x="39128" y="183299"/>
                  </a:lnTo>
                  <a:lnTo>
                    <a:pt x="162293" y="42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9146" y="3668610"/>
            <a:ext cx="10398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202020"/>
                </a:solidFill>
              </a:rPr>
              <a:t>Graphs </a:t>
            </a:r>
            <a:r>
              <a:rPr spc="35" dirty="0">
                <a:solidFill>
                  <a:srgbClr val="202020"/>
                </a:solidFill>
              </a:rPr>
              <a:t>for </a:t>
            </a:r>
            <a:r>
              <a:rPr spc="60" dirty="0">
                <a:solidFill>
                  <a:srgbClr val="202020"/>
                </a:solidFill>
              </a:rPr>
              <a:t>Modeling</a:t>
            </a:r>
            <a:r>
              <a:rPr spc="-785" dirty="0">
                <a:solidFill>
                  <a:srgbClr val="202020"/>
                </a:solidFill>
              </a:rPr>
              <a:t> </a:t>
            </a:r>
            <a:r>
              <a:rPr spc="-15" dirty="0">
                <a:solidFill>
                  <a:srgbClr val="202020"/>
                </a:solidFill>
              </a:rPr>
              <a:t>Relationships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200" y="647700"/>
            <a:ext cx="8230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Forest: </a:t>
            </a:r>
            <a:r>
              <a:rPr spc="-80" dirty="0"/>
              <a:t>Set </a:t>
            </a:r>
            <a:r>
              <a:rPr spc="100" dirty="0"/>
              <a:t>of </a:t>
            </a:r>
            <a:r>
              <a:rPr spc="-85" dirty="0"/>
              <a:t>Disjoint</a:t>
            </a:r>
            <a:r>
              <a:rPr spc="-910" dirty="0"/>
              <a:t> </a:t>
            </a:r>
            <a:r>
              <a:rPr spc="-165" dirty="0"/>
              <a:t>Trees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8642" y="4815840"/>
            <a:ext cx="684530" cy="494665"/>
            <a:chOff x="1638642" y="4815840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1644992" y="48221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4992" y="48221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03400" y="47625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2042" y="3833914"/>
            <a:ext cx="684530" cy="494665"/>
            <a:chOff x="2172042" y="3833914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2178392" y="384026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8392" y="384026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30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49500" y="37846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43121" y="4295038"/>
            <a:ext cx="684530" cy="494665"/>
            <a:chOff x="3643121" y="4295038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3649471" y="430138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9471" y="430138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35400" y="42418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32543" y="2237955"/>
            <a:ext cx="684530" cy="494665"/>
            <a:chOff x="3632543" y="223795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3638893" y="22443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>
                <a:alpha val="99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8893" y="22443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10000" y="21844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31801" y="7212495"/>
            <a:ext cx="684530" cy="494665"/>
            <a:chOff x="6231801" y="721249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6238151" y="721884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8151" y="721884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00800" y="71628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65521" y="6402108"/>
            <a:ext cx="684530" cy="494665"/>
            <a:chOff x="5065521" y="6402108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5071871" y="640845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71871" y="6408458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57800" y="63500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35221" y="7274344"/>
            <a:ext cx="684530" cy="494665"/>
            <a:chOff x="3935221" y="727434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3941571" y="728069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41571" y="728069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114800" y="72263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07247" y="2478831"/>
            <a:ext cx="4332605" cy="4769485"/>
            <a:chOff x="1907247" y="2478831"/>
            <a:chExt cx="4332605" cy="4769485"/>
          </a:xfrm>
        </p:grpSpPr>
        <p:sp>
          <p:nvSpPr>
            <p:cNvPr id="32" name="object 32"/>
            <p:cNvSpPr/>
            <p:nvPr/>
          </p:nvSpPr>
          <p:spPr>
            <a:xfrm>
              <a:off x="1913597" y="4316186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0952" y="2485181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4503" y="2733509"/>
              <a:ext cx="0" cy="1440815"/>
            </a:xfrm>
            <a:custGeom>
              <a:avLst/>
              <a:gdLst/>
              <a:ahLst/>
              <a:cxnLst/>
              <a:rect l="l" t="t" r="r" b="b"/>
              <a:pathLst>
                <a:path h="1440814">
                  <a:moveTo>
                    <a:pt x="0" y="0"/>
                  </a:moveTo>
                  <a:lnTo>
                    <a:pt x="0" y="144029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02340" y="6650955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5" h="591184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47930" y="670356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71872" y="50846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71872" y="50846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32400" y="50292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54100" y="1168400"/>
            <a:ext cx="6361430" cy="7953375"/>
            <a:chOff x="1054100" y="1168400"/>
            <a:chExt cx="6361430" cy="7953375"/>
          </a:xfrm>
        </p:grpSpPr>
        <p:sp>
          <p:nvSpPr>
            <p:cNvPr id="41" name="object 41"/>
            <p:cNvSpPr/>
            <p:nvPr/>
          </p:nvSpPr>
          <p:spPr>
            <a:xfrm>
              <a:off x="1054100" y="1168400"/>
              <a:ext cx="3728173" cy="5082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92285" y="1193799"/>
              <a:ext cx="3651885" cy="5006975"/>
            </a:xfrm>
            <a:custGeom>
              <a:avLst/>
              <a:gdLst/>
              <a:ahLst/>
              <a:cxnLst/>
              <a:rect l="l" t="t" r="r" b="b"/>
              <a:pathLst>
                <a:path w="3651885" h="5006975">
                  <a:moveTo>
                    <a:pt x="3117151" y="733206"/>
                  </a:moveTo>
                  <a:lnTo>
                    <a:pt x="3143888" y="770620"/>
                  </a:lnTo>
                  <a:lnTo>
                    <a:pt x="3169940" y="808603"/>
                  </a:lnTo>
                  <a:lnTo>
                    <a:pt x="3195306" y="847141"/>
                  </a:lnTo>
                  <a:lnTo>
                    <a:pt x="3219986" y="886218"/>
                  </a:lnTo>
                  <a:lnTo>
                    <a:pt x="3243981" y="925820"/>
                  </a:lnTo>
                  <a:lnTo>
                    <a:pt x="3267290" y="965932"/>
                  </a:lnTo>
                  <a:lnTo>
                    <a:pt x="3289914" y="1006539"/>
                  </a:lnTo>
                  <a:lnTo>
                    <a:pt x="3311852" y="1047626"/>
                  </a:lnTo>
                  <a:lnTo>
                    <a:pt x="3333105" y="1089180"/>
                  </a:lnTo>
                  <a:lnTo>
                    <a:pt x="3353672" y="1131184"/>
                  </a:lnTo>
                  <a:lnTo>
                    <a:pt x="3373553" y="1173624"/>
                  </a:lnTo>
                  <a:lnTo>
                    <a:pt x="3392749" y="1216486"/>
                  </a:lnTo>
                  <a:lnTo>
                    <a:pt x="3411260" y="1259754"/>
                  </a:lnTo>
                  <a:lnTo>
                    <a:pt x="3429084" y="1303414"/>
                  </a:lnTo>
                  <a:lnTo>
                    <a:pt x="3446224" y="1347451"/>
                  </a:lnTo>
                  <a:lnTo>
                    <a:pt x="3462677" y="1391850"/>
                  </a:lnTo>
                  <a:lnTo>
                    <a:pt x="3478445" y="1436597"/>
                  </a:lnTo>
                  <a:lnTo>
                    <a:pt x="3493528" y="1481676"/>
                  </a:lnTo>
                  <a:lnTo>
                    <a:pt x="3507925" y="1527073"/>
                  </a:lnTo>
                  <a:lnTo>
                    <a:pt x="3521636" y="1572773"/>
                  </a:lnTo>
                  <a:lnTo>
                    <a:pt x="3534662" y="1618761"/>
                  </a:lnTo>
                  <a:lnTo>
                    <a:pt x="3547002" y="1665023"/>
                  </a:lnTo>
                  <a:lnTo>
                    <a:pt x="3558657" y="1711543"/>
                  </a:lnTo>
                  <a:lnTo>
                    <a:pt x="3569626" y="1758308"/>
                  </a:lnTo>
                  <a:lnTo>
                    <a:pt x="3579909" y="1805302"/>
                  </a:lnTo>
                  <a:lnTo>
                    <a:pt x="3589507" y="1852510"/>
                  </a:lnTo>
                  <a:lnTo>
                    <a:pt x="3598420" y="1899917"/>
                  </a:lnTo>
                  <a:lnTo>
                    <a:pt x="3606647" y="1947509"/>
                  </a:lnTo>
                  <a:lnTo>
                    <a:pt x="3614188" y="1995272"/>
                  </a:lnTo>
                  <a:lnTo>
                    <a:pt x="3621043" y="2043189"/>
                  </a:lnTo>
                  <a:lnTo>
                    <a:pt x="3627214" y="2091247"/>
                  </a:lnTo>
                  <a:lnTo>
                    <a:pt x="3632698" y="2139431"/>
                  </a:lnTo>
                  <a:lnTo>
                    <a:pt x="3637497" y="2187725"/>
                  </a:lnTo>
                  <a:lnTo>
                    <a:pt x="3641611" y="2236116"/>
                  </a:lnTo>
                  <a:lnTo>
                    <a:pt x="3645038" y="2284588"/>
                  </a:lnTo>
                  <a:lnTo>
                    <a:pt x="3647781" y="2333127"/>
                  </a:lnTo>
                  <a:lnTo>
                    <a:pt x="3649837" y="2381717"/>
                  </a:lnTo>
                  <a:lnTo>
                    <a:pt x="3651208" y="2430344"/>
                  </a:lnTo>
                  <a:lnTo>
                    <a:pt x="3651894" y="2478993"/>
                  </a:lnTo>
                  <a:lnTo>
                    <a:pt x="3651894" y="2527650"/>
                  </a:lnTo>
                  <a:lnTo>
                    <a:pt x="3651208" y="2576299"/>
                  </a:lnTo>
                  <a:lnTo>
                    <a:pt x="3649837" y="2624926"/>
                  </a:lnTo>
                  <a:lnTo>
                    <a:pt x="3647781" y="2673517"/>
                  </a:lnTo>
                  <a:lnTo>
                    <a:pt x="3645038" y="2722055"/>
                  </a:lnTo>
                  <a:lnTo>
                    <a:pt x="3641611" y="2770527"/>
                  </a:lnTo>
                  <a:lnTo>
                    <a:pt x="3637497" y="2818918"/>
                  </a:lnTo>
                  <a:lnTo>
                    <a:pt x="3632698" y="2867212"/>
                  </a:lnTo>
                  <a:lnTo>
                    <a:pt x="3627214" y="2915396"/>
                  </a:lnTo>
                  <a:lnTo>
                    <a:pt x="3621043" y="2963454"/>
                  </a:lnTo>
                  <a:lnTo>
                    <a:pt x="3614188" y="3011371"/>
                  </a:lnTo>
                  <a:lnTo>
                    <a:pt x="3606647" y="3059134"/>
                  </a:lnTo>
                  <a:lnTo>
                    <a:pt x="3598420" y="3106726"/>
                  </a:lnTo>
                  <a:lnTo>
                    <a:pt x="3589507" y="3154133"/>
                  </a:lnTo>
                  <a:lnTo>
                    <a:pt x="3579909" y="3201341"/>
                  </a:lnTo>
                  <a:lnTo>
                    <a:pt x="3569626" y="3248335"/>
                  </a:lnTo>
                  <a:lnTo>
                    <a:pt x="3558657" y="3295099"/>
                  </a:lnTo>
                  <a:lnTo>
                    <a:pt x="3547002" y="3341620"/>
                  </a:lnTo>
                  <a:lnTo>
                    <a:pt x="3534662" y="3387882"/>
                  </a:lnTo>
                  <a:lnTo>
                    <a:pt x="3521636" y="3433870"/>
                  </a:lnTo>
                  <a:lnTo>
                    <a:pt x="3507925" y="3479570"/>
                  </a:lnTo>
                  <a:lnTo>
                    <a:pt x="3493528" y="3524967"/>
                  </a:lnTo>
                  <a:lnTo>
                    <a:pt x="3478445" y="3570046"/>
                  </a:lnTo>
                  <a:lnTo>
                    <a:pt x="3462677" y="3614792"/>
                  </a:lnTo>
                  <a:lnTo>
                    <a:pt x="3446224" y="3659192"/>
                  </a:lnTo>
                  <a:lnTo>
                    <a:pt x="3429084" y="3703228"/>
                  </a:lnTo>
                  <a:lnTo>
                    <a:pt x="3411260" y="3746888"/>
                  </a:lnTo>
                  <a:lnTo>
                    <a:pt x="3392749" y="3790156"/>
                  </a:lnTo>
                  <a:lnTo>
                    <a:pt x="3373553" y="3833018"/>
                  </a:lnTo>
                  <a:lnTo>
                    <a:pt x="3353672" y="3875458"/>
                  </a:lnTo>
                  <a:lnTo>
                    <a:pt x="3333105" y="3917462"/>
                  </a:lnTo>
                  <a:lnTo>
                    <a:pt x="3311852" y="3959016"/>
                  </a:lnTo>
                  <a:lnTo>
                    <a:pt x="3289914" y="4000103"/>
                  </a:lnTo>
                  <a:lnTo>
                    <a:pt x="3267290" y="4040710"/>
                  </a:lnTo>
                  <a:lnTo>
                    <a:pt x="3243981" y="4080822"/>
                  </a:lnTo>
                  <a:lnTo>
                    <a:pt x="3219986" y="4120424"/>
                  </a:lnTo>
                  <a:lnTo>
                    <a:pt x="3195306" y="4159501"/>
                  </a:lnTo>
                  <a:lnTo>
                    <a:pt x="3169940" y="4198038"/>
                  </a:lnTo>
                  <a:lnTo>
                    <a:pt x="3143888" y="4236021"/>
                  </a:lnTo>
                  <a:lnTo>
                    <a:pt x="3117151" y="4273435"/>
                  </a:lnTo>
                  <a:lnTo>
                    <a:pt x="3086321" y="4314734"/>
                  </a:lnTo>
                  <a:lnTo>
                    <a:pt x="3054964" y="4354836"/>
                  </a:lnTo>
                  <a:lnTo>
                    <a:pt x="3023096" y="4393741"/>
                  </a:lnTo>
                  <a:lnTo>
                    <a:pt x="2990732" y="4431449"/>
                  </a:lnTo>
                  <a:lnTo>
                    <a:pt x="2957887" y="4467959"/>
                  </a:lnTo>
                  <a:lnTo>
                    <a:pt x="2924577" y="4503273"/>
                  </a:lnTo>
                  <a:lnTo>
                    <a:pt x="2890818" y="4537389"/>
                  </a:lnTo>
                  <a:lnTo>
                    <a:pt x="2856624" y="4570309"/>
                  </a:lnTo>
                  <a:lnTo>
                    <a:pt x="2822013" y="4602031"/>
                  </a:lnTo>
                  <a:lnTo>
                    <a:pt x="2786998" y="4632556"/>
                  </a:lnTo>
                  <a:lnTo>
                    <a:pt x="2751595" y="4661885"/>
                  </a:lnTo>
                  <a:lnTo>
                    <a:pt x="2715821" y="4690016"/>
                  </a:lnTo>
                  <a:lnTo>
                    <a:pt x="2679690" y="4716950"/>
                  </a:lnTo>
                  <a:lnTo>
                    <a:pt x="2643218" y="4742687"/>
                  </a:lnTo>
                  <a:lnTo>
                    <a:pt x="2606420" y="4767227"/>
                  </a:lnTo>
                  <a:lnTo>
                    <a:pt x="2569313" y="4790570"/>
                  </a:lnTo>
                  <a:lnTo>
                    <a:pt x="2531911" y="4812716"/>
                  </a:lnTo>
                  <a:lnTo>
                    <a:pt x="2494230" y="4833664"/>
                  </a:lnTo>
                  <a:lnTo>
                    <a:pt x="2456286" y="4853416"/>
                  </a:lnTo>
                  <a:lnTo>
                    <a:pt x="2418093" y="4871971"/>
                  </a:lnTo>
                  <a:lnTo>
                    <a:pt x="2379668" y="4889328"/>
                  </a:lnTo>
                  <a:lnTo>
                    <a:pt x="2341026" y="4905489"/>
                  </a:lnTo>
                  <a:lnTo>
                    <a:pt x="2302183" y="4920452"/>
                  </a:lnTo>
                  <a:lnTo>
                    <a:pt x="2263153" y="4934218"/>
                  </a:lnTo>
                  <a:lnTo>
                    <a:pt x="2223953" y="4946788"/>
                  </a:lnTo>
                  <a:lnTo>
                    <a:pt x="2184598" y="4958160"/>
                  </a:lnTo>
                  <a:lnTo>
                    <a:pt x="2145104" y="4968335"/>
                  </a:lnTo>
                  <a:lnTo>
                    <a:pt x="2105485" y="4977313"/>
                  </a:lnTo>
                  <a:lnTo>
                    <a:pt x="2065758" y="4985094"/>
                  </a:lnTo>
                  <a:lnTo>
                    <a:pt x="2025938" y="4991678"/>
                  </a:lnTo>
                  <a:lnTo>
                    <a:pt x="1986040" y="4997065"/>
                  </a:lnTo>
                  <a:lnTo>
                    <a:pt x="1946081" y="5001254"/>
                  </a:lnTo>
                  <a:lnTo>
                    <a:pt x="1906075" y="5004247"/>
                  </a:lnTo>
                  <a:lnTo>
                    <a:pt x="1866038" y="5006043"/>
                  </a:lnTo>
                  <a:lnTo>
                    <a:pt x="1825985" y="5006641"/>
                  </a:lnTo>
                  <a:lnTo>
                    <a:pt x="1785933" y="5006043"/>
                  </a:lnTo>
                  <a:lnTo>
                    <a:pt x="1745896" y="5004247"/>
                  </a:lnTo>
                  <a:lnTo>
                    <a:pt x="1705890" y="5001254"/>
                  </a:lnTo>
                  <a:lnTo>
                    <a:pt x="1665930" y="4997065"/>
                  </a:lnTo>
                  <a:lnTo>
                    <a:pt x="1626032" y="4991678"/>
                  </a:lnTo>
                  <a:lnTo>
                    <a:pt x="1586212" y="4985094"/>
                  </a:lnTo>
                  <a:lnTo>
                    <a:pt x="1546485" y="4977313"/>
                  </a:lnTo>
                  <a:lnTo>
                    <a:pt x="1506867" y="4968335"/>
                  </a:lnTo>
                  <a:lnTo>
                    <a:pt x="1467372" y="4958160"/>
                  </a:lnTo>
                  <a:lnTo>
                    <a:pt x="1428017" y="4946788"/>
                  </a:lnTo>
                  <a:lnTo>
                    <a:pt x="1388817" y="4934218"/>
                  </a:lnTo>
                  <a:lnTo>
                    <a:pt x="1349788" y="4920452"/>
                  </a:lnTo>
                  <a:lnTo>
                    <a:pt x="1310944" y="4905489"/>
                  </a:lnTo>
                  <a:lnTo>
                    <a:pt x="1272302" y="4889328"/>
                  </a:lnTo>
                  <a:lnTo>
                    <a:pt x="1233877" y="4871971"/>
                  </a:lnTo>
                  <a:lnTo>
                    <a:pt x="1195685" y="4853416"/>
                  </a:lnTo>
                  <a:lnTo>
                    <a:pt x="1157740" y="4833664"/>
                  </a:lnTo>
                  <a:lnTo>
                    <a:pt x="1120059" y="4812716"/>
                  </a:lnTo>
                  <a:lnTo>
                    <a:pt x="1082657" y="4790570"/>
                  </a:lnTo>
                  <a:lnTo>
                    <a:pt x="1045550" y="4767227"/>
                  </a:lnTo>
                  <a:lnTo>
                    <a:pt x="1008752" y="4742687"/>
                  </a:lnTo>
                  <a:lnTo>
                    <a:pt x="972280" y="4716950"/>
                  </a:lnTo>
                  <a:lnTo>
                    <a:pt x="936150" y="4690016"/>
                  </a:lnTo>
                  <a:lnTo>
                    <a:pt x="900375" y="4661885"/>
                  </a:lnTo>
                  <a:lnTo>
                    <a:pt x="864973" y="4632556"/>
                  </a:lnTo>
                  <a:lnTo>
                    <a:pt x="829958" y="4602031"/>
                  </a:lnTo>
                  <a:lnTo>
                    <a:pt x="795346" y="4570309"/>
                  </a:lnTo>
                  <a:lnTo>
                    <a:pt x="761153" y="4537389"/>
                  </a:lnTo>
                  <a:lnTo>
                    <a:pt x="727393" y="4503273"/>
                  </a:lnTo>
                  <a:lnTo>
                    <a:pt x="694083" y="4467959"/>
                  </a:lnTo>
                  <a:lnTo>
                    <a:pt x="661239" y="4431449"/>
                  </a:lnTo>
                  <a:lnTo>
                    <a:pt x="628874" y="4393741"/>
                  </a:lnTo>
                  <a:lnTo>
                    <a:pt x="597006" y="4354836"/>
                  </a:lnTo>
                  <a:lnTo>
                    <a:pt x="565649" y="4314734"/>
                  </a:lnTo>
                  <a:lnTo>
                    <a:pt x="534819" y="4273435"/>
                  </a:lnTo>
                  <a:lnTo>
                    <a:pt x="508083" y="4236021"/>
                  </a:lnTo>
                  <a:lnTo>
                    <a:pt x="482031" y="4198038"/>
                  </a:lnTo>
                  <a:lnTo>
                    <a:pt x="456666" y="4159501"/>
                  </a:lnTo>
                  <a:lnTo>
                    <a:pt x="431986" y="4120424"/>
                  </a:lnTo>
                  <a:lnTo>
                    <a:pt x="407991" y="4080822"/>
                  </a:lnTo>
                  <a:lnTo>
                    <a:pt x="384682" y="4040710"/>
                  </a:lnTo>
                  <a:lnTo>
                    <a:pt x="362059" y="4000103"/>
                  </a:lnTo>
                  <a:lnTo>
                    <a:pt x="340121" y="3959016"/>
                  </a:lnTo>
                  <a:lnTo>
                    <a:pt x="318869" y="3917462"/>
                  </a:lnTo>
                  <a:lnTo>
                    <a:pt x="298302" y="3875458"/>
                  </a:lnTo>
                  <a:lnTo>
                    <a:pt x="278421" y="3833018"/>
                  </a:lnTo>
                  <a:lnTo>
                    <a:pt x="259225" y="3790156"/>
                  </a:lnTo>
                  <a:lnTo>
                    <a:pt x="240715" y="3746888"/>
                  </a:lnTo>
                  <a:lnTo>
                    <a:pt x="222891" y="3703228"/>
                  </a:lnTo>
                  <a:lnTo>
                    <a:pt x="205752" y="3659192"/>
                  </a:lnTo>
                  <a:lnTo>
                    <a:pt x="189299" y="3614792"/>
                  </a:lnTo>
                  <a:lnTo>
                    <a:pt x="173531" y="3570046"/>
                  </a:lnTo>
                  <a:lnTo>
                    <a:pt x="158449" y="3524967"/>
                  </a:lnTo>
                  <a:lnTo>
                    <a:pt x="144052" y="3479570"/>
                  </a:lnTo>
                  <a:lnTo>
                    <a:pt x="130341" y="3433870"/>
                  </a:lnTo>
                  <a:lnTo>
                    <a:pt x="117315" y="3387882"/>
                  </a:lnTo>
                  <a:lnTo>
                    <a:pt x="104975" y="3341620"/>
                  </a:lnTo>
                  <a:lnTo>
                    <a:pt x="93321" y="3295099"/>
                  </a:lnTo>
                  <a:lnTo>
                    <a:pt x="82352" y="3248335"/>
                  </a:lnTo>
                  <a:lnTo>
                    <a:pt x="72068" y="3201341"/>
                  </a:lnTo>
                  <a:lnTo>
                    <a:pt x="62471" y="3154133"/>
                  </a:lnTo>
                  <a:lnTo>
                    <a:pt x="53558" y="3106726"/>
                  </a:lnTo>
                  <a:lnTo>
                    <a:pt x="45332" y="3059134"/>
                  </a:lnTo>
                  <a:lnTo>
                    <a:pt x="37791" y="3011371"/>
                  </a:lnTo>
                  <a:lnTo>
                    <a:pt x="30935" y="2963454"/>
                  </a:lnTo>
                  <a:lnTo>
                    <a:pt x="24765" y="2915396"/>
                  </a:lnTo>
                  <a:lnTo>
                    <a:pt x="19280" y="2867212"/>
                  </a:lnTo>
                  <a:lnTo>
                    <a:pt x="14482" y="2818918"/>
                  </a:lnTo>
                  <a:lnTo>
                    <a:pt x="10368" y="2770527"/>
                  </a:lnTo>
                  <a:lnTo>
                    <a:pt x="6940" y="2722055"/>
                  </a:lnTo>
                  <a:lnTo>
                    <a:pt x="4198" y="2673517"/>
                  </a:lnTo>
                  <a:lnTo>
                    <a:pt x="2142" y="2624926"/>
                  </a:lnTo>
                  <a:lnTo>
                    <a:pt x="770" y="2576299"/>
                  </a:lnTo>
                  <a:lnTo>
                    <a:pt x="85" y="2527650"/>
                  </a:lnTo>
                  <a:lnTo>
                    <a:pt x="85" y="2478993"/>
                  </a:lnTo>
                  <a:lnTo>
                    <a:pt x="770" y="2430344"/>
                  </a:lnTo>
                  <a:lnTo>
                    <a:pt x="2142" y="2381717"/>
                  </a:lnTo>
                  <a:lnTo>
                    <a:pt x="4198" y="2333127"/>
                  </a:lnTo>
                  <a:lnTo>
                    <a:pt x="6940" y="2284588"/>
                  </a:lnTo>
                  <a:lnTo>
                    <a:pt x="10368" y="2236116"/>
                  </a:lnTo>
                  <a:lnTo>
                    <a:pt x="14482" y="2187725"/>
                  </a:lnTo>
                  <a:lnTo>
                    <a:pt x="19280" y="2139431"/>
                  </a:lnTo>
                  <a:lnTo>
                    <a:pt x="24765" y="2091247"/>
                  </a:lnTo>
                  <a:lnTo>
                    <a:pt x="30935" y="2043189"/>
                  </a:lnTo>
                  <a:lnTo>
                    <a:pt x="37791" y="1995272"/>
                  </a:lnTo>
                  <a:lnTo>
                    <a:pt x="45332" y="1947509"/>
                  </a:lnTo>
                  <a:lnTo>
                    <a:pt x="53558" y="1899917"/>
                  </a:lnTo>
                  <a:lnTo>
                    <a:pt x="62471" y="1852510"/>
                  </a:lnTo>
                  <a:lnTo>
                    <a:pt x="72068" y="1805302"/>
                  </a:lnTo>
                  <a:lnTo>
                    <a:pt x="82352" y="1758308"/>
                  </a:lnTo>
                  <a:lnTo>
                    <a:pt x="93321" y="1711543"/>
                  </a:lnTo>
                  <a:lnTo>
                    <a:pt x="104975" y="1665023"/>
                  </a:lnTo>
                  <a:lnTo>
                    <a:pt x="117315" y="1618761"/>
                  </a:lnTo>
                  <a:lnTo>
                    <a:pt x="130341" y="1572773"/>
                  </a:lnTo>
                  <a:lnTo>
                    <a:pt x="144052" y="1527073"/>
                  </a:lnTo>
                  <a:lnTo>
                    <a:pt x="158449" y="1481676"/>
                  </a:lnTo>
                  <a:lnTo>
                    <a:pt x="173531" y="1436597"/>
                  </a:lnTo>
                  <a:lnTo>
                    <a:pt x="189299" y="1391850"/>
                  </a:lnTo>
                  <a:lnTo>
                    <a:pt x="205752" y="1347451"/>
                  </a:lnTo>
                  <a:lnTo>
                    <a:pt x="222891" y="1303414"/>
                  </a:lnTo>
                  <a:lnTo>
                    <a:pt x="240715" y="1259754"/>
                  </a:lnTo>
                  <a:lnTo>
                    <a:pt x="259225" y="1216486"/>
                  </a:lnTo>
                  <a:lnTo>
                    <a:pt x="278421" y="1173624"/>
                  </a:lnTo>
                  <a:lnTo>
                    <a:pt x="298302" y="1131184"/>
                  </a:lnTo>
                  <a:lnTo>
                    <a:pt x="318869" y="1089180"/>
                  </a:lnTo>
                  <a:lnTo>
                    <a:pt x="340121" y="1047626"/>
                  </a:lnTo>
                  <a:lnTo>
                    <a:pt x="362059" y="1006539"/>
                  </a:lnTo>
                  <a:lnTo>
                    <a:pt x="384682" y="965932"/>
                  </a:lnTo>
                  <a:lnTo>
                    <a:pt x="407991" y="925820"/>
                  </a:lnTo>
                  <a:lnTo>
                    <a:pt x="431986" y="886218"/>
                  </a:lnTo>
                  <a:lnTo>
                    <a:pt x="456666" y="847141"/>
                  </a:lnTo>
                  <a:lnTo>
                    <a:pt x="482031" y="808603"/>
                  </a:lnTo>
                  <a:lnTo>
                    <a:pt x="508083" y="770620"/>
                  </a:lnTo>
                  <a:lnTo>
                    <a:pt x="534819" y="733206"/>
                  </a:lnTo>
                  <a:lnTo>
                    <a:pt x="565649" y="691907"/>
                  </a:lnTo>
                  <a:lnTo>
                    <a:pt x="597006" y="651805"/>
                  </a:lnTo>
                  <a:lnTo>
                    <a:pt x="628874" y="612900"/>
                  </a:lnTo>
                  <a:lnTo>
                    <a:pt x="661239" y="575192"/>
                  </a:lnTo>
                  <a:lnTo>
                    <a:pt x="694083" y="538682"/>
                  </a:lnTo>
                  <a:lnTo>
                    <a:pt x="727393" y="503368"/>
                  </a:lnTo>
                  <a:lnTo>
                    <a:pt x="761153" y="469252"/>
                  </a:lnTo>
                  <a:lnTo>
                    <a:pt x="795346" y="436332"/>
                  </a:lnTo>
                  <a:lnTo>
                    <a:pt x="829958" y="404610"/>
                  </a:lnTo>
                  <a:lnTo>
                    <a:pt x="864973" y="374084"/>
                  </a:lnTo>
                  <a:lnTo>
                    <a:pt x="900375" y="344756"/>
                  </a:lnTo>
                  <a:lnTo>
                    <a:pt x="936150" y="316625"/>
                  </a:lnTo>
                  <a:lnTo>
                    <a:pt x="972280" y="289691"/>
                  </a:lnTo>
                  <a:lnTo>
                    <a:pt x="1008752" y="263954"/>
                  </a:lnTo>
                  <a:lnTo>
                    <a:pt x="1045550" y="239414"/>
                  </a:lnTo>
                  <a:lnTo>
                    <a:pt x="1082657" y="216071"/>
                  </a:lnTo>
                  <a:lnTo>
                    <a:pt x="1120059" y="193925"/>
                  </a:lnTo>
                  <a:lnTo>
                    <a:pt x="1157740" y="172976"/>
                  </a:lnTo>
                  <a:lnTo>
                    <a:pt x="1195685" y="153224"/>
                  </a:lnTo>
                  <a:lnTo>
                    <a:pt x="1233877" y="134670"/>
                  </a:lnTo>
                  <a:lnTo>
                    <a:pt x="1272302" y="117312"/>
                  </a:lnTo>
                  <a:lnTo>
                    <a:pt x="1310944" y="101152"/>
                  </a:lnTo>
                  <a:lnTo>
                    <a:pt x="1349788" y="86188"/>
                  </a:lnTo>
                  <a:lnTo>
                    <a:pt x="1388817" y="72422"/>
                  </a:lnTo>
                  <a:lnTo>
                    <a:pt x="1428017" y="59853"/>
                  </a:lnTo>
                  <a:lnTo>
                    <a:pt x="1467372" y="48481"/>
                  </a:lnTo>
                  <a:lnTo>
                    <a:pt x="1506867" y="38306"/>
                  </a:lnTo>
                  <a:lnTo>
                    <a:pt x="1546485" y="29327"/>
                  </a:lnTo>
                  <a:lnTo>
                    <a:pt x="1586212" y="21546"/>
                  </a:lnTo>
                  <a:lnTo>
                    <a:pt x="1626032" y="14963"/>
                  </a:lnTo>
                  <a:lnTo>
                    <a:pt x="1665930" y="9576"/>
                  </a:lnTo>
                  <a:lnTo>
                    <a:pt x="1705890" y="5386"/>
                  </a:lnTo>
                  <a:lnTo>
                    <a:pt x="1745896" y="2393"/>
                  </a:lnTo>
                  <a:lnTo>
                    <a:pt x="1785933" y="598"/>
                  </a:lnTo>
                  <a:lnTo>
                    <a:pt x="1825985" y="0"/>
                  </a:lnTo>
                  <a:lnTo>
                    <a:pt x="1866038" y="598"/>
                  </a:lnTo>
                  <a:lnTo>
                    <a:pt x="1906075" y="2393"/>
                  </a:lnTo>
                  <a:lnTo>
                    <a:pt x="1946081" y="5386"/>
                  </a:lnTo>
                  <a:lnTo>
                    <a:pt x="1986040" y="9576"/>
                  </a:lnTo>
                  <a:lnTo>
                    <a:pt x="2025938" y="14963"/>
                  </a:lnTo>
                  <a:lnTo>
                    <a:pt x="2065758" y="21546"/>
                  </a:lnTo>
                  <a:lnTo>
                    <a:pt x="2105485" y="29327"/>
                  </a:lnTo>
                  <a:lnTo>
                    <a:pt x="2145104" y="38306"/>
                  </a:lnTo>
                  <a:lnTo>
                    <a:pt x="2184598" y="48481"/>
                  </a:lnTo>
                  <a:lnTo>
                    <a:pt x="2223953" y="59853"/>
                  </a:lnTo>
                  <a:lnTo>
                    <a:pt x="2263153" y="72422"/>
                  </a:lnTo>
                  <a:lnTo>
                    <a:pt x="2302183" y="86188"/>
                  </a:lnTo>
                  <a:lnTo>
                    <a:pt x="2341026" y="101152"/>
                  </a:lnTo>
                  <a:lnTo>
                    <a:pt x="2379668" y="117312"/>
                  </a:lnTo>
                  <a:lnTo>
                    <a:pt x="2418093" y="134670"/>
                  </a:lnTo>
                  <a:lnTo>
                    <a:pt x="2456286" y="153224"/>
                  </a:lnTo>
                  <a:lnTo>
                    <a:pt x="2494230" y="172976"/>
                  </a:lnTo>
                  <a:lnTo>
                    <a:pt x="2531911" y="193925"/>
                  </a:lnTo>
                  <a:lnTo>
                    <a:pt x="2569313" y="216071"/>
                  </a:lnTo>
                  <a:lnTo>
                    <a:pt x="2606420" y="239414"/>
                  </a:lnTo>
                  <a:lnTo>
                    <a:pt x="2643218" y="263954"/>
                  </a:lnTo>
                  <a:lnTo>
                    <a:pt x="2679690" y="289691"/>
                  </a:lnTo>
                  <a:lnTo>
                    <a:pt x="2715821" y="316625"/>
                  </a:lnTo>
                  <a:lnTo>
                    <a:pt x="2751595" y="344756"/>
                  </a:lnTo>
                  <a:lnTo>
                    <a:pt x="2786998" y="374084"/>
                  </a:lnTo>
                  <a:lnTo>
                    <a:pt x="2822013" y="404610"/>
                  </a:lnTo>
                  <a:lnTo>
                    <a:pt x="2856624" y="436332"/>
                  </a:lnTo>
                  <a:lnTo>
                    <a:pt x="2890818" y="469252"/>
                  </a:lnTo>
                  <a:lnTo>
                    <a:pt x="2924577" y="503368"/>
                  </a:lnTo>
                  <a:lnTo>
                    <a:pt x="2957887" y="538682"/>
                  </a:lnTo>
                  <a:lnTo>
                    <a:pt x="2990732" y="575192"/>
                  </a:lnTo>
                  <a:lnTo>
                    <a:pt x="3023096" y="612900"/>
                  </a:lnTo>
                  <a:lnTo>
                    <a:pt x="3054964" y="651805"/>
                  </a:lnTo>
                  <a:lnTo>
                    <a:pt x="3086321" y="691907"/>
                  </a:lnTo>
                  <a:lnTo>
                    <a:pt x="3117151" y="733206"/>
                  </a:lnTo>
                  <a:close/>
                </a:path>
              </a:pathLst>
            </a:custGeom>
            <a:ln w="25400">
              <a:solidFill>
                <a:srgbClr val="7A4AA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07482" y="561216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7229" y="4898017"/>
              <a:ext cx="3728173" cy="42237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25328" y="4923565"/>
              <a:ext cx="3652520" cy="4147820"/>
            </a:xfrm>
            <a:custGeom>
              <a:avLst/>
              <a:gdLst/>
              <a:ahLst/>
              <a:cxnLst/>
              <a:rect l="l" t="t" r="r" b="b"/>
              <a:pathLst>
                <a:path w="3652520" h="4147820">
                  <a:moveTo>
                    <a:pt x="3117151" y="607250"/>
                  </a:moveTo>
                  <a:lnTo>
                    <a:pt x="3148149" y="643302"/>
                  </a:lnTo>
                  <a:lnTo>
                    <a:pt x="3178222" y="679988"/>
                  </a:lnTo>
                  <a:lnTo>
                    <a:pt x="3207369" y="717289"/>
                  </a:lnTo>
                  <a:lnTo>
                    <a:pt x="3235591" y="755185"/>
                  </a:lnTo>
                  <a:lnTo>
                    <a:pt x="3262888" y="793657"/>
                  </a:lnTo>
                  <a:lnTo>
                    <a:pt x="3289259" y="832686"/>
                  </a:lnTo>
                  <a:lnTo>
                    <a:pt x="3314705" y="872253"/>
                  </a:lnTo>
                  <a:lnTo>
                    <a:pt x="3339226" y="912338"/>
                  </a:lnTo>
                  <a:lnTo>
                    <a:pt x="3362821" y="952922"/>
                  </a:lnTo>
                  <a:lnTo>
                    <a:pt x="3385491" y="993986"/>
                  </a:lnTo>
                  <a:lnTo>
                    <a:pt x="3407236" y="1035512"/>
                  </a:lnTo>
                  <a:lnTo>
                    <a:pt x="3428055" y="1077479"/>
                  </a:lnTo>
                  <a:lnTo>
                    <a:pt x="3447949" y="1119868"/>
                  </a:lnTo>
                  <a:lnTo>
                    <a:pt x="3466918" y="1162661"/>
                  </a:lnTo>
                  <a:lnTo>
                    <a:pt x="3484962" y="1205837"/>
                  </a:lnTo>
                  <a:lnTo>
                    <a:pt x="3502080" y="1249379"/>
                  </a:lnTo>
                  <a:lnTo>
                    <a:pt x="3518273" y="1293266"/>
                  </a:lnTo>
                  <a:lnTo>
                    <a:pt x="3533540" y="1337480"/>
                  </a:lnTo>
                  <a:lnTo>
                    <a:pt x="3547883" y="1382001"/>
                  </a:lnTo>
                  <a:lnTo>
                    <a:pt x="3561300" y="1426810"/>
                  </a:lnTo>
                  <a:lnTo>
                    <a:pt x="3573791" y="1471888"/>
                  </a:lnTo>
                  <a:lnTo>
                    <a:pt x="3585358" y="1517215"/>
                  </a:lnTo>
                  <a:lnTo>
                    <a:pt x="3595999" y="1562773"/>
                  </a:lnTo>
                  <a:lnTo>
                    <a:pt x="3605715" y="1608542"/>
                  </a:lnTo>
                  <a:lnTo>
                    <a:pt x="3614505" y="1654503"/>
                  </a:lnTo>
                  <a:lnTo>
                    <a:pt x="3622370" y="1700637"/>
                  </a:lnTo>
                  <a:lnTo>
                    <a:pt x="3629310" y="1746925"/>
                  </a:lnTo>
                  <a:lnTo>
                    <a:pt x="3635325" y="1793347"/>
                  </a:lnTo>
                  <a:lnTo>
                    <a:pt x="3640414" y="1839884"/>
                  </a:lnTo>
                  <a:lnTo>
                    <a:pt x="3644578" y="1886517"/>
                  </a:lnTo>
                  <a:lnTo>
                    <a:pt x="3647816" y="1933227"/>
                  </a:lnTo>
                  <a:lnTo>
                    <a:pt x="3650129" y="1979995"/>
                  </a:lnTo>
                  <a:lnTo>
                    <a:pt x="3651517" y="2026801"/>
                  </a:lnTo>
                  <a:lnTo>
                    <a:pt x="3651980" y="2073627"/>
                  </a:lnTo>
                  <a:lnTo>
                    <a:pt x="3651517" y="2120452"/>
                  </a:lnTo>
                  <a:lnTo>
                    <a:pt x="3650129" y="2167258"/>
                  </a:lnTo>
                  <a:lnTo>
                    <a:pt x="3647816" y="2214026"/>
                  </a:lnTo>
                  <a:lnTo>
                    <a:pt x="3644578" y="2260736"/>
                  </a:lnTo>
                  <a:lnTo>
                    <a:pt x="3640414" y="2307369"/>
                  </a:lnTo>
                  <a:lnTo>
                    <a:pt x="3635325" y="2353906"/>
                  </a:lnTo>
                  <a:lnTo>
                    <a:pt x="3629310" y="2400328"/>
                  </a:lnTo>
                  <a:lnTo>
                    <a:pt x="3622370" y="2446616"/>
                  </a:lnTo>
                  <a:lnTo>
                    <a:pt x="3614505" y="2492750"/>
                  </a:lnTo>
                  <a:lnTo>
                    <a:pt x="3605715" y="2538711"/>
                  </a:lnTo>
                  <a:lnTo>
                    <a:pt x="3595999" y="2584480"/>
                  </a:lnTo>
                  <a:lnTo>
                    <a:pt x="3585358" y="2630038"/>
                  </a:lnTo>
                  <a:lnTo>
                    <a:pt x="3573791" y="2675366"/>
                  </a:lnTo>
                  <a:lnTo>
                    <a:pt x="3561300" y="2720444"/>
                  </a:lnTo>
                  <a:lnTo>
                    <a:pt x="3547883" y="2765253"/>
                  </a:lnTo>
                  <a:lnTo>
                    <a:pt x="3533540" y="2809774"/>
                  </a:lnTo>
                  <a:lnTo>
                    <a:pt x="3518273" y="2853988"/>
                  </a:lnTo>
                  <a:lnTo>
                    <a:pt x="3502080" y="2897875"/>
                  </a:lnTo>
                  <a:lnTo>
                    <a:pt x="3484962" y="2941417"/>
                  </a:lnTo>
                  <a:lnTo>
                    <a:pt x="3466918" y="2984593"/>
                  </a:lnTo>
                  <a:lnTo>
                    <a:pt x="3447949" y="3027386"/>
                  </a:lnTo>
                  <a:lnTo>
                    <a:pt x="3428055" y="3069776"/>
                  </a:lnTo>
                  <a:lnTo>
                    <a:pt x="3407236" y="3111743"/>
                  </a:lnTo>
                  <a:lnTo>
                    <a:pt x="3385491" y="3153268"/>
                  </a:lnTo>
                  <a:lnTo>
                    <a:pt x="3362821" y="3194333"/>
                  </a:lnTo>
                  <a:lnTo>
                    <a:pt x="3339226" y="3234917"/>
                  </a:lnTo>
                  <a:lnTo>
                    <a:pt x="3314705" y="3275002"/>
                  </a:lnTo>
                  <a:lnTo>
                    <a:pt x="3289259" y="3314569"/>
                  </a:lnTo>
                  <a:lnTo>
                    <a:pt x="3262888" y="3353598"/>
                  </a:lnTo>
                  <a:lnTo>
                    <a:pt x="3235591" y="3392070"/>
                  </a:lnTo>
                  <a:lnTo>
                    <a:pt x="3207369" y="3429966"/>
                  </a:lnTo>
                  <a:lnTo>
                    <a:pt x="3178222" y="3467267"/>
                  </a:lnTo>
                  <a:lnTo>
                    <a:pt x="3148149" y="3503953"/>
                  </a:lnTo>
                  <a:lnTo>
                    <a:pt x="3117151" y="3540006"/>
                  </a:lnTo>
                  <a:lnTo>
                    <a:pt x="3083928" y="3576809"/>
                  </a:lnTo>
                  <a:lnTo>
                    <a:pt x="3050095" y="3612462"/>
                  </a:lnTo>
                  <a:lnTo>
                    <a:pt x="3015671" y="3646964"/>
                  </a:lnTo>
                  <a:lnTo>
                    <a:pt x="2980676" y="3680317"/>
                  </a:lnTo>
                  <a:lnTo>
                    <a:pt x="2945130" y="3712519"/>
                  </a:lnTo>
                  <a:lnTo>
                    <a:pt x="2909051" y="3743572"/>
                  </a:lnTo>
                  <a:lnTo>
                    <a:pt x="2872459" y="3773474"/>
                  </a:lnTo>
                  <a:lnTo>
                    <a:pt x="2835374" y="3802226"/>
                  </a:lnTo>
                  <a:lnTo>
                    <a:pt x="2797814" y="3829828"/>
                  </a:lnTo>
                  <a:lnTo>
                    <a:pt x="2759799" y="3856280"/>
                  </a:lnTo>
                  <a:lnTo>
                    <a:pt x="2721348" y="3881582"/>
                  </a:lnTo>
                  <a:lnTo>
                    <a:pt x="2682482" y="3905734"/>
                  </a:lnTo>
                  <a:lnTo>
                    <a:pt x="2643218" y="3928736"/>
                  </a:lnTo>
                  <a:lnTo>
                    <a:pt x="2603577" y="3950588"/>
                  </a:lnTo>
                  <a:lnTo>
                    <a:pt x="2563578" y="3971289"/>
                  </a:lnTo>
                  <a:lnTo>
                    <a:pt x="2523240" y="3990841"/>
                  </a:lnTo>
                  <a:lnTo>
                    <a:pt x="2482583" y="4009242"/>
                  </a:lnTo>
                  <a:lnTo>
                    <a:pt x="2441625" y="4026493"/>
                  </a:lnTo>
                  <a:lnTo>
                    <a:pt x="2400387" y="4042595"/>
                  </a:lnTo>
                  <a:lnTo>
                    <a:pt x="2358887" y="4057546"/>
                  </a:lnTo>
                  <a:lnTo>
                    <a:pt x="2317146" y="4071347"/>
                  </a:lnTo>
                  <a:lnTo>
                    <a:pt x="2275181" y="4083998"/>
                  </a:lnTo>
                  <a:lnTo>
                    <a:pt x="2233014" y="4095499"/>
                  </a:lnTo>
                  <a:lnTo>
                    <a:pt x="2190662" y="4105849"/>
                  </a:lnTo>
                  <a:lnTo>
                    <a:pt x="2148146" y="4115050"/>
                  </a:lnTo>
                  <a:lnTo>
                    <a:pt x="2105485" y="4123101"/>
                  </a:lnTo>
                  <a:lnTo>
                    <a:pt x="2062698" y="4130001"/>
                  </a:lnTo>
                  <a:lnTo>
                    <a:pt x="2019805" y="4135752"/>
                  </a:lnTo>
                  <a:lnTo>
                    <a:pt x="1976824" y="4140352"/>
                  </a:lnTo>
                  <a:lnTo>
                    <a:pt x="1933776" y="4143802"/>
                  </a:lnTo>
                  <a:lnTo>
                    <a:pt x="1890679" y="4146102"/>
                  </a:lnTo>
                  <a:lnTo>
                    <a:pt x="1847553" y="4147253"/>
                  </a:lnTo>
                  <a:lnTo>
                    <a:pt x="1804418" y="4147253"/>
                  </a:lnTo>
                  <a:lnTo>
                    <a:pt x="1761292" y="4146102"/>
                  </a:lnTo>
                  <a:lnTo>
                    <a:pt x="1718195" y="4143802"/>
                  </a:lnTo>
                  <a:lnTo>
                    <a:pt x="1675147" y="4140352"/>
                  </a:lnTo>
                  <a:lnTo>
                    <a:pt x="1632166" y="4135752"/>
                  </a:lnTo>
                  <a:lnTo>
                    <a:pt x="1589273" y="4130001"/>
                  </a:lnTo>
                  <a:lnTo>
                    <a:pt x="1546486" y="4123101"/>
                  </a:lnTo>
                  <a:lnTo>
                    <a:pt x="1503825" y="4115050"/>
                  </a:lnTo>
                  <a:lnTo>
                    <a:pt x="1461309" y="4105849"/>
                  </a:lnTo>
                  <a:lnTo>
                    <a:pt x="1418957" y="4095499"/>
                  </a:lnTo>
                  <a:lnTo>
                    <a:pt x="1376790" y="4083998"/>
                  </a:lnTo>
                  <a:lnTo>
                    <a:pt x="1334825" y="4071347"/>
                  </a:lnTo>
                  <a:lnTo>
                    <a:pt x="1293084" y="4057546"/>
                  </a:lnTo>
                  <a:lnTo>
                    <a:pt x="1251584" y="4042595"/>
                  </a:lnTo>
                  <a:lnTo>
                    <a:pt x="1210346" y="4026493"/>
                  </a:lnTo>
                  <a:lnTo>
                    <a:pt x="1169388" y="4009242"/>
                  </a:lnTo>
                  <a:lnTo>
                    <a:pt x="1128731" y="3990841"/>
                  </a:lnTo>
                  <a:lnTo>
                    <a:pt x="1088393" y="3971289"/>
                  </a:lnTo>
                  <a:lnTo>
                    <a:pt x="1048394" y="3950588"/>
                  </a:lnTo>
                  <a:lnTo>
                    <a:pt x="1008753" y="3928736"/>
                  </a:lnTo>
                  <a:lnTo>
                    <a:pt x="969489" y="3905734"/>
                  </a:lnTo>
                  <a:lnTo>
                    <a:pt x="930623" y="3881582"/>
                  </a:lnTo>
                  <a:lnTo>
                    <a:pt x="892172" y="3856280"/>
                  </a:lnTo>
                  <a:lnTo>
                    <a:pt x="854157" y="3829828"/>
                  </a:lnTo>
                  <a:lnTo>
                    <a:pt x="816597" y="3802226"/>
                  </a:lnTo>
                  <a:lnTo>
                    <a:pt x="779512" y="3773474"/>
                  </a:lnTo>
                  <a:lnTo>
                    <a:pt x="742920" y="3743572"/>
                  </a:lnTo>
                  <a:lnTo>
                    <a:pt x="706841" y="3712519"/>
                  </a:lnTo>
                  <a:lnTo>
                    <a:pt x="671295" y="3680317"/>
                  </a:lnTo>
                  <a:lnTo>
                    <a:pt x="636300" y="3646964"/>
                  </a:lnTo>
                  <a:lnTo>
                    <a:pt x="601876" y="3612462"/>
                  </a:lnTo>
                  <a:lnTo>
                    <a:pt x="568043" y="3576809"/>
                  </a:lnTo>
                  <a:lnTo>
                    <a:pt x="534820" y="3540006"/>
                  </a:lnTo>
                  <a:lnTo>
                    <a:pt x="503822" y="3503953"/>
                  </a:lnTo>
                  <a:lnTo>
                    <a:pt x="473750" y="3467267"/>
                  </a:lnTo>
                  <a:lnTo>
                    <a:pt x="444603" y="3429966"/>
                  </a:lnTo>
                  <a:lnTo>
                    <a:pt x="416382" y="3392070"/>
                  </a:lnTo>
                  <a:lnTo>
                    <a:pt x="389086" y="3353598"/>
                  </a:lnTo>
                  <a:lnTo>
                    <a:pt x="362715" y="3314569"/>
                  </a:lnTo>
                  <a:lnTo>
                    <a:pt x="337269" y="3275002"/>
                  </a:lnTo>
                  <a:lnTo>
                    <a:pt x="312749" y="3234917"/>
                  </a:lnTo>
                  <a:lnTo>
                    <a:pt x="289154" y="3194333"/>
                  </a:lnTo>
                  <a:lnTo>
                    <a:pt x="266484" y="3153268"/>
                  </a:lnTo>
                  <a:lnTo>
                    <a:pt x="244740" y="3111743"/>
                  </a:lnTo>
                  <a:lnTo>
                    <a:pt x="223921" y="3069776"/>
                  </a:lnTo>
                  <a:lnTo>
                    <a:pt x="204027" y="3027386"/>
                  </a:lnTo>
                  <a:lnTo>
                    <a:pt x="185058" y="2984593"/>
                  </a:lnTo>
                  <a:lnTo>
                    <a:pt x="167015" y="2941417"/>
                  </a:lnTo>
                  <a:lnTo>
                    <a:pt x="149897" y="2897875"/>
                  </a:lnTo>
                  <a:lnTo>
                    <a:pt x="133705" y="2853988"/>
                  </a:lnTo>
                  <a:lnTo>
                    <a:pt x="118437" y="2809774"/>
                  </a:lnTo>
                  <a:lnTo>
                    <a:pt x="104095" y="2765253"/>
                  </a:lnTo>
                  <a:lnTo>
                    <a:pt x="90678" y="2720444"/>
                  </a:lnTo>
                  <a:lnTo>
                    <a:pt x="78187" y="2675366"/>
                  </a:lnTo>
                  <a:lnTo>
                    <a:pt x="66621" y="2630038"/>
                  </a:lnTo>
                  <a:lnTo>
                    <a:pt x="55980" y="2584480"/>
                  </a:lnTo>
                  <a:lnTo>
                    <a:pt x="46264" y="2538711"/>
                  </a:lnTo>
                  <a:lnTo>
                    <a:pt x="37474" y="2492750"/>
                  </a:lnTo>
                  <a:lnTo>
                    <a:pt x="29609" y="2446616"/>
                  </a:lnTo>
                  <a:lnTo>
                    <a:pt x="22669" y="2400328"/>
                  </a:lnTo>
                  <a:lnTo>
                    <a:pt x="16655" y="2353906"/>
                  </a:lnTo>
                  <a:lnTo>
                    <a:pt x="11566" y="2307369"/>
                  </a:lnTo>
                  <a:lnTo>
                    <a:pt x="7402" y="2260736"/>
                  </a:lnTo>
                  <a:lnTo>
                    <a:pt x="4163" y="2214026"/>
                  </a:lnTo>
                  <a:lnTo>
                    <a:pt x="1850" y="2167258"/>
                  </a:lnTo>
                  <a:lnTo>
                    <a:pt x="462" y="2120452"/>
                  </a:lnTo>
                  <a:lnTo>
                    <a:pt x="0" y="2073627"/>
                  </a:lnTo>
                  <a:lnTo>
                    <a:pt x="462" y="2026801"/>
                  </a:lnTo>
                  <a:lnTo>
                    <a:pt x="1850" y="1979995"/>
                  </a:lnTo>
                  <a:lnTo>
                    <a:pt x="4163" y="1933227"/>
                  </a:lnTo>
                  <a:lnTo>
                    <a:pt x="7402" y="1886517"/>
                  </a:lnTo>
                  <a:lnTo>
                    <a:pt x="11566" y="1839884"/>
                  </a:lnTo>
                  <a:lnTo>
                    <a:pt x="16655" y="1793347"/>
                  </a:lnTo>
                  <a:lnTo>
                    <a:pt x="22669" y="1746925"/>
                  </a:lnTo>
                  <a:lnTo>
                    <a:pt x="29609" y="1700637"/>
                  </a:lnTo>
                  <a:lnTo>
                    <a:pt x="37474" y="1654503"/>
                  </a:lnTo>
                  <a:lnTo>
                    <a:pt x="46264" y="1608542"/>
                  </a:lnTo>
                  <a:lnTo>
                    <a:pt x="55980" y="1562773"/>
                  </a:lnTo>
                  <a:lnTo>
                    <a:pt x="66621" y="1517215"/>
                  </a:lnTo>
                  <a:lnTo>
                    <a:pt x="78187" y="1471888"/>
                  </a:lnTo>
                  <a:lnTo>
                    <a:pt x="90678" y="1426810"/>
                  </a:lnTo>
                  <a:lnTo>
                    <a:pt x="104095" y="1382001"/>
                  </a:lnTo>
                  <a:lnTo>
                    <a:pt x="118437" y="1337480"/>
                  </a:lnTo>
                  <a:lnTo>
                    <a:pt x="133705" y="1293266"/>
                  </a:lnTo>
                  <a:lnTo>
                    <a:pt x="149897" y="1249379"/>
                  </a:lnTo>
                  <a:lnTo>
                    <a:pt x="167015" y="1205837"/>
                  </a:lnTo>
                  <a:lnTo>
                    <a:pt x="185058" y="1162661"/>
                  </a:lnTo>
                  <a:lnTo>
                    <a:pt x="204027" y="1119868"/>
                  </a:lnTo>
                  <a:lnTo>
                    <a:pt x="223921" y="1077479"/>
                  </a:lnTo>
                  <a:lnTo>
                    <a:pt x="244740" y="1035512"/>
                  </a:lnTo>
                  <a:lnTo>
                    <a:pt x="266484" y="993986"/>
                  </a:lnTo>
                  <a:lnTo>
                    <a:pt x="289154" y="952922"/>
                  </a:lnTo>
                  <a:lnTo>
                    <a:pt x="312749" y="912338"/>
                  </a:lnTo>
                  <a:lnTo>
                    <a:pt x="337269" y="872253"/>
                  </a:lnTo>
                  <a:lnTo>
                    <a:pt x="362715" y="832686"/>
                  </a:lnTo>
                  <a:lnTo>
                    <a:pt x="389086" y="793657"/>
                  </a:lnTo>
                  <a:lnTo>
                    <a:pt x="416382" y="755185"/>
                  </a:lnTo>
                  <a:lnTo>
                    <a:pt x="444603" y="717289"/>
                  </a:lnTo>
                  <a:lnTo>
                    <a:pt x="473750" y="679988"/>
                  </a:lnTo>
                  <a:lnTo>
                    <a:pt x="503822" y="643302"/>
                  </a:lnTo>
                  <a:lnTo>
                    <a:pt x="534820" y="607250"/>
                  </a:lnTo>
                  <a:lnTo>
                    <a:pt x="568043" y="570447"/>
                  </a:lnTo>
                  <a:lnTo>
                    <a:pt x="601876" y="534794"/>
                  </a:lnTo>
                  <a:lnTo>
                    <a:pt x="636300" y="500291"/>
                  </a:lnTo>
                  <a:lnTo>
                    <a:pt x="671295" y="466938"/>
                  </a:lnTo>
                  <a:lnTo>
                    <a:pt x="706841" y="434735"/>
                  </a:lnTo>
                  <a:lnTo>
                    <a:pt x="742920" y="403683"/>
                  </a:lnTo>
                  <a:lnTo>
                    <a:pt x="779512" y="373780"/>
                  </a:lnTo>
                  <a:lnTo>
                    <a:pt x="816597" y="345028"/>
                  </a:lnTo>
                  <a:lnTo>
                    <a:pt x="854157" y="317426"/>
                  </a:lnTo>
                  <a:lnTo>
                    <a:pt x="892172" y="290974"/>
                  </a:lnTo>
                  <a:lnTo>
                    <a:pt x="930623" y="265671"/>
                  </a:lnTo>
                  <a:lnTo>
                    <a:pt x="969489" y="241519"/>
                  </a:lnTo>
                  <a:lnTo>
                    <a:pt x="1008753" y="218518"/>
                  </a:lnTo>
                  <a:lnTo>
                    <a:pt x="1048394" y="196666"/>
                  </a:lnTo>
                  <a:lnTo>
                    <a:pt x="1088393" y="175964"/>
                  </a:lnTo>
                  <a:lnTo>
                    <a:pt x="1128731" y="156412"/>
                  </a:lnTo>
                  <a:lnTo>
                    <a:pt x="1169388" y="138011"/>
                  </a:lnTo>
                  <a:lnTo>
                    <a:pt x="1210346" y="120759"/>
                  </a:lnTo>
                  <a:lnTo>
                    <a:pt x="1251584" y="104658"/>
                  </a:lnTo>
                  <a:lnTo>
                    <a:pt x="1293084" y="89707"/>
                  </a:lnTo>
                  <a:lnTo>
                    <a:pt x="1334825" y="75906"/>
                  </a:lnTo>
                  <a:lnTo>
                    <a:pt x="1376790" y="63255"/>
                  </a:lnTo>
                  <a:lnTo>
                    <a:pt x="1418957" y="51754"/>
                  </a:lnTo>
                  <a:lnTo>
                    <a:pt x="1461309" y="41403"/>
                  </a:lnTo>
                  <a:lnTo>
                    <a:pt x="1503825" y="32202"/>
                  </a:lnTo>
                  <a:lnTo>
                    <a:pt x="1546486" y="24151"/>
                  </a:lnTo>
                  <a:lnTo>
                    <a:pt x="1589273" y="17251"/>
                  </a:lnTo>
                  <a:lnTo>
                    <a:pt x="1632166" y="11500"/>
                  </a:lnTo>
                  <a:lnTo>
                    <a:pt x="1675147" y="6900"/>
                  </a:lnTo>
                  <a:lnTo>
                    <a:pt x="1718195" y="3450"/>
                  </a:lnTo>
                  <a:lnTo>
                    <a:pt x="1761292" y="1150"/>
                  </a:lnTo>
                  <a:lnTo>
                    <a:pt x="1804418" y="0"/>
                  </a:lnTo>
                  <a:lnTo>
                    <a:pt x="1847553" y="0"/>
                  </a:lnTo>
                  <a:lnTo>
                    <a:pt x="1890679" y="1150"/>
                  </a:lnTo>
                  <a:lnTo>
                    <a:pt x="1933776" y="3450"/>
                  </a:lnTo>
                  <a:lnTo>
                    <a:pt x="1976824" y="6900"/>
                  </a:lnTo>
                  <a:lnTo>
                    <a:pt x="2019805" y="11500"/>
                  </a:lnTo>
                  <a:lnTo>
                    <a:pt x="2062698" y="17251"/>
                  </a:lnTo>
                  <a:lnTo>
                    <a:pt x="2105485" y="24151"/>
                  </a:lnTo>
                  <a:lnTo>
                    <a:pt x="2148146" y="32202"/>
                  </a:lnTo>
                  <a:lnTo>
                    <a:pt x="2190662" y="41403"/>
                  </a:lnTo>
                  <a:lnTo>
                    <a:pt x="2233014" y="51754"/>
                  </a:lnTo>
                  <a:lnTo>
                    <a:pt x="2275181" y="63255"/>
                  </a:lnTo>
                  <a:lnTo>
                    <a:pt x="2317146" y="75906"/>
                  </a:lnTo>
                  <a:lnTo>
                    <a:pt x="2358887" y="89707"/>
                  </a:lnTo>
                  <a:lnTo>
                    <a:pt x="2400387" y="104658"/>
                  </a:lnTo>
                  <a:lnTo>
                    <a:pt x="2441625" y="120759"/>
                  </a:lnTo>
                  <a:lnTo>
                    <a:pt x="2482583" y="138011"/>
                  </a:lnTo>
                  <a:lnTo>
                    <a:pt x="2523240" y="156412"/>
                  </a:lnTo>
                  <a:lnTo>
                    <a:pt x="2563578" y="175964"/>
                  </a:lnTo>
                  <a:lnTo>
                    <a:pt x="2603577" y="196666"/>
                  </a:lnTo>
                  <a:lnTo>
                    <a:pt x="2643218" y="218518"/>
                  </a:lnTo>
                  <a:lnTo>
                    <a:pt x="2682482" y="241519"/>
                  </a:lnTo>
                  <a:lnTo>
                    <a:pt x="2721348" y="265671"/>
                  </a:lnTo>
                  <a:lnTo>
                    <a:pt x="2759799" y="290974"/>
                  </a:lnTo>
                  <a:lnTo>
                    <a:pt x="2797814" y="317426"/>
                  </a:lnTo>
                  <a:lnTo>
                    <a:pt x="2835374" y="345028"/>
                  </a:lnTo>
                  <a:lnTo>
                    <a:pt x="2872459" y="373780"/>
                  </a:lnTo>
                  <a:lnTo>
                    <a:pt x="2909051" y="403683"/>
                  </a:lnTo>
                  <a:lnTo>
                    <a:pt x="2945130" y="434735"/>
                  </a:lnTo>
                  <a:lnTo>
                    <a:pt x="2980676" y="466938"/>
                  </a:lnTo>
                  <a:lnTo>
                    <a:pt x="3015671" y="500291"/>
                  </a:lnTo>
                  <a:lnTo>
                    <a:pt x="3050095" y="534794"/>
                  </a:lnTo>
                  <a:lnTo>
                    <a:pt x="3083928" y="570447"/>
                  </a:lnTo>
                  <a:lnTo>
                    <a:pt x="3117151" y="607250"/>
                  </a:lnTo>
                  <a:close/>
                </a:path>
              </a:pathLst>
            </a:custGeom>
            <a:ln w="25400">
              <a:solidFill>
                <a:srgbClr val="7A4AA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511300" y="2146300"/>
            <a:ext cx="159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F15B2A"/>
                </a:solidFill>
                <a:latin typeface="Verdana"/>
                <a:cs typeface="Verdana"/>
              </a:rPr>
              <a:t>Tree</a:t>
            </a:r>
            <a:r>
              <a:rPr sz="3600" spc="-28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-755" dirty="0">
                <a:solidFill>
                  <a:srgbClr val="F15B2A"/>
                </a:solidFill>
                <a:latin typeface="Verdana"/>
                <a:cs typeface="Verdana"/>
              </a:rPr>
              <a:t>#1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99000" y="7937500"/>
            <a:ext cx="1708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F15B2A"/>
                </a:solidFill>
                <a:latin typeface="Verdana"/>
                <a:cs typeface="Verdana"/>
              </a:rPr>
              <a:t>Tree</a:t>
            </a:r>
            <a:r>
              <a:rPr sz="3600" spc="-270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3600" spc="-300" dirty="0">
                <a:solidFill>
                  <a:srgbClr val="F15B2A"/>
                </a:solidFill>
                <a:latin typeface="Verdana"/>
                <a:cs typeface="Verdana"/>
              </a:rPr>
              <a:t>#2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70900" y="3962400"/>
            <a:ext cx="660908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676400" marR="5080" indent="-1663700">
              <a:lnSpc>
                <a:spcPts val="4300"/>
              </a:lnSpc>
              <a:spcBef>
                <a:spcPts val="260"/>
              </a:spcBef>
            </a:pPr>
            <a:r>
              <a:rPr sz="3600" spc="-20" dirty="0">
                <a:latin typeface="Verdana"/>
                <a:cs typeface="Verdana"/>
              </a:rPr>
              <a:t>Such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set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disjoint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trees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  </a:t>
            </a:r>
            <a:r>
              <a:rPr sz="3600" spc="65" dirty="0">
                <a:latin typeface="Verdana"/>
                <a:cs typeface="Verdana"/>
              </a:rPr>
              <a:t>called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455" dirty="0"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15B2A"/>
                </a:solidFill>
                <a:latin typeface="Verdana"/>
                <a:cs typeface="Verdana"/>
              </a:rPr>
              <a:t>forest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7631" y="3668610"/>
            <a:ext cx="5909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202020"/>
                </a:solidFill>
              </a:rPr>
              <a:t>Adjacency</a:t>
            </a:r>
            <a:r>
              <a:rPr spc="-300" dirty="0">
                <a:solidFill>
                  <a:srgbClr val="202020"/>
                </a:solidFill>
              </a:rPr>
              <a:t> </a:t>
            </a:r>
            <a:r>
              <a:rPr spc="-15" dirty="0">
                <a:solidFill>
                  <a:srgbClr val="202020"/>
                </a:solidFill>
              </a:rPr>
              <a:t>Matrices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18273"/>
            <a:ext cx="7955915" cy="169798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6400" spc="-225" dirty="0">
                <a:solidFill>
                  <a:srgbClr val="9BC84D"/>
                </a:solidFill>
              </a:rPr>
              <a:t>Graph</a:t>
            </a:r>
            <a:r>
              <a:rPr sz="6400" spc="-720" dirty="0">
                <a:solidFill>
                  <a:srgbClr val="9BC84D"/>
                </a:solidFill>
              </a:rPr>
              <a:t> </a:t>
            </a:r>
            <a:r>
              <a:rPr sz="6400" spc="-450" dirty="0">
                <a:solidFill>
                  <a:srgbClr val="9BC84D"/>
                </a:solidFill>
              </a:rPr>
              <a:t>(V,E)</a:t>
            </a:r>
            <a:endParaRPr sz="6400"/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3600" spc="380" dirty="0">
                <a:solidFill>
                  <a:srgbClr val="000000"/>
                </a:solidFill>
              </a:rPr>
              <a:t>A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set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95" dirty="0">
                <a:solidFill>
                  <a:srgbClr val="000000"/>
                </a:solidFill>
              </a:rPr>
              <a:t>of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vertices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(V)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edges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(E)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086100"/>
            <a:ext cx="8083550" cy="288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/>
                <a:cs typeface="Verdana"/>
              </a:rPr>
              <a:t>Three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ways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to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represent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graphs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in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110" dirty="0">
                <a:latin typeface="Verdana"/>
                <a:cs typeface="Verdana"/>
              </a:rPr>
              <a:t>code</a:t>
            </a:r>
            <a:endParaRPr sz="3200" dirty="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400"/>
              </a:spcBef>
              <a:buChar char="-"/>
              <a:tabLst>
                <a:tab pos="546100" algn="l"/>
              </a:tabLst>
            </a:pPr>
            <a:r>
              <a:rPr sz="3200" spc="25" dirty="0">
                <a:latin typeface="Verdana"/>
                <a:cs typeface="Verdana"/>
              </a:rPr>
              <a:t>Adjacency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matrices</a:t>
            </a:r>
            <a:endParaRPr sz="3200" dirty="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360"/>
              </a:spcBef>
              <a:buChar char="-"/>
              <a:tabLst>
                <a:tab pos="546100" algn="l"/>
              </a:tabLst>
            </a:pPr>
            <a:r>
              <a:rPr sz="3200" spc="25" dirty="0">
                <a:latin typeface="Verdana"/>
                <a:cs typeface="Verdana"/>
              </a:rPr>
              <a:t>Adjacency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lists</a:t>
            </a:r>
            <a:endParaRPr sz="3200" dirty="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360"/>
              </a:spcBef>
              <a:buChar char="-"/>
              <a:tabLst>
                <a:tab pos="546100" algn="l"/>
              </a:tabLst>
            </a:pPr>
            <a:r>
              <a:rPr sz="3200" spc="25" dirty="0">
                <a:latin typeface="Verdana"/>
                <a:cs typeface="Verdana"/>
              </a:rPr>
              <a:t>Adjacency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sets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2851" y="4146143"/>
            <a:ext cx="1306248" cy="130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900" y="4267200"/>
            <a:ext cx="14732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4201" y="3619500"/>
            <a:ext cx="1066698" cy="106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840979" y="4762487"/>
            <a:ext cx="1830070" cy="76200"/>
            <a:chOff x="1840979" y="4762487"/>
            <a:chExt cx="1830070" cy="76200"/>
          </a:xfrm>
        </p:grpSpPr>
        <p:sp>
          <p:nvSpPr>
            <p:cNvPr id="7" name="object 7"/>
            <p:cNvSpPr/>
            <p:nvPr/>
          </p:nvSpPr>
          <p:spPr>
            <a:xfrm>
              <a:off x="1840979" y="4800587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823" y="47624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000" y="3505200"/>
            <a:ext cx="12206605" cy="1978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65100" marR="5080" indent="-152400">
              <a:lnSpc>
                <a:spcPct val="100299"/>
              </a:lnSpc>
              <a:spcBef>
                <a:spcPts val="75"/>
              </a:spcBef>
            </a:pPr>
            <a:r>
              <a:rPr sz="6400" spc="-175" dirty="0">
                <a:solidFill>
                  <a:srgbClr val="FFFFFF"/>
                </a:solidFill>
              </a:rPr>
              <a:t>The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225" dirty="0">
                <a:solidFill>
                  <a:srgbClr val="FFFFFF"/>
                </a:solidFill>
              </a:rPr>
              <a:t>adjacency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295" dirty="0">
                <a:solidFill>
                  <a:srgbClr val="FFFFFF"/>
                </a:solidFill>
              </a:rPr>
              <a:t>matrix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40" dirty="0">
                <a:solidFill>
                  <a:srgbClr val="FFFFFF"/>
                </a:solidFill>
              </a:rPr>
              <a:t>of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75" dirty="0">
                <a:solidFill>
                  <a:srgbClr val="FFFFFF"/>
                </a:solidFill>
              </a:rPr>
              <a:t>a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90" dirty="0">
                <a:solidFill>
                  <a:srgbClr val="FFFFFF"/>
                </a:solidFill>
              </a:rPr>
              <a:t>graph  </a:t>
            </a:r>
            <a:r>
              <a:rPr sz="6400" spc="-145" dirty="0">
                <a:solidFill>
                  <a:srgbClr val="FFFFFF"/>
                </a:solidFill>
              </a:rPr>
              <a:t>with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265" dirty="0">
                <a:solidFill>
                  <a:srgbClr val="FFFFFF"/>
                </a:solidFill>
              </a:rPr>
              <a:t>N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140" dirty="0">
                <a:solidFill>
                  <a:srgbClr val="FFFFFF"/>
                </a:solidFill>
              </a:rPr>
              <a:t>nodes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260" dirty="0">
                <a:solidFill>
                  <a:srgbClr val="FFFFFF"/>
                </a:solidFill>
              </a:rPr>
              <a:t>is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250" dirty="0">
                <a:solidFill>
                  <a:srgbClr val="FFFFFF"/>
                </a:solidFill>
              </a:rPr>
              <a:t>an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265" dirty="0">
                <a:solidFill>
                  <a:srgbClr val="FFFFFF"/>
                </a:solidFill>
              </a:rPr>
              <a:t>N</a:t>
            </a:r>
            <a:r>
              <a:rPr sz="6400" spc="-715" dirty="0">
                <a:solidFill>
                  <a:srgbClr val="FFFFFF"/>
                </a:solidFill>
              </a:rPr>
              <a:t> </a:t>
            </a:r>
            <a:r>
              <a:rPr sz="6400" spc="-140" dirty="0">
                <a:solidFill>
                  <a:srgbClr val="FFFFFF"/>
                </a:solidFill>
              </a:rPr>
              <a:t>x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265" dirty="0">
                <a:solidFill>
                  <a:srgbClr val="FFFFFF"/>
                </a:solidFill>
              </a:rPr>
              <a:t>N</a:t>
            </a:r>
            <a:r>
              <a:rPr sz="6400" spc="-720" dirty="0">
                <a:solidFill>
                  <a:srgbClr val="FFFFFF"/>
                </a:solidFill>
              </a:rPr>
              <a:t> </a:t>
            </a:r>
            <a:r>
              <a:rPr sz="6400" spc="-325" dirty="0">
                <a:solidFill>
                  <a:srgbClr val="FFFFFF"/>
                </a:solidFill>
              </a:rPr>
              <a:t>matrix</a:t>
            </a:r>
            <a:endParaRPr sz="6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47700"/>
            <a:ext cx="11530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-60" dirty="0"/>
              <a:t>Matrix </a:t>
            </a:r>
            <a:r>
              <a:rPr spc="10" dirty="0"/>
              <a:t>for </a:t>
            </a:r>
            <a:r>
              <a:rPr spc="-130" dirty="0"/>
              <a:t>a </a:t>
            </a:r>
            <a:r>
              <a:rPr spc="-10" dirty="0"/>
              <a:t>Directed</a:t>
            </a:r>
            <a:r>
              <a:rPr spc="-112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147" y="2735160"/>
            <a:ext cx="671830" cy="48196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3504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59597" y="2728810"/>
            <a:ext cx="684530" cy="494665"/>
            <a:chOff x="7959597" y="2728810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7965947" y="27351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65947" y="273516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40700" y="26797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46268" y="4361179"/>
            <a:ext cx="684530" cy="494665"/>
            <a:chOff x="11346268" y="4361179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11352618" y="436752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52618" y="436752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544300" y="43053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04047" y="5920740"/>
            <a:ext cx="684530" cy="494665"/>
            <a:chOff x="8004047" y="5920740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8010397" y="59270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10397" y="59270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78800" y="58674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70247" y="5920740"/>
            <a:ext cx="684530" cy="494665"/>
            <a:chOff x="4270247" y="5920740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4276597" y="59270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6597" y="5927090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45000" y="58674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06810" y="2915069"/>
            <a:ext cx="6738620" cy="3314065"/>
            <a:chOff x="4506810" y="2915069"/>
            <a:chExt cx="6738620" cy="3314065"/>
          </a:xfrm>
        </p:grpSpPr>
        <p:sp>
          <p:nvSpPr>
            <p:cNvPr id="21" name="object 21"/>
            <p:cNvSpPr/>
            <p:nvPr/>
          </p:nvSpPr>
          <p:spPr>
            <a:xfrm>
              <a:off x="4915496" y="2976029"/>
              <a:ext cx="2929255" cy="0"/>
            </a:xfrm>
            <a:custGeom>
              <a:avLst/>
              <a:gdLst/>
              <a:ahLst/>
              <a:cxnLst/>
              <a:rect l="l" t="t" r="r" b="b"/>
              <a:pathLst>
                <a:path w="2929254">
                  <a:moveTo>
                    <a:pt x="0" y="0"/>
                  </a:moveTo>
                  <a:lnTo>
                    <a:pt x="2916428" y="0"/>
                  </a:lnTo>
                  <a:lnTo>
                    <a:pt x="292912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31925" y="291506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32367" y="2976029"/>
              <a:ext cx="2515235" cy="1264285"/>
            </a:xfrm>
            <a:custGeom>
              <a:avLst/>
              <a:gdLst/>
              <a:ahLst/>
              <a:cxnLst/>
              <a:rect l="l" t="t" r="r" b="b"/>
              <a:pathLst>
                <a:path w="2515234" h="1264285">
                  <a:moveTo>
                    <a:pt x="0" y="0"/>
                  </a:moveTo>
                  <a:lnTo>
                    <a:pt x="2503889" y="1258071"/>
                  </a:lnTo>
                  <a:lnTo>
                    <a:pt x="2515237" y="126377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08893" y="4179633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6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53628" y="3396615"/>
              <a:ext cx="0" cy="2459990"/>
            </a:xfrm>
            <a:custGeom>
              <a:avLst/>
              <a:gdLst/>
              <a:ahLst/>
              <a:cxnLst/>
              <a:rect l="l" t="t" r="r" b="b"/>
              <a:pathLst>
                <a:path h="2459990">
                  <a:moveTo>
                    <a:pt x="0" y="0"/>
                  </a:moveTo>
                  <a:lnTo>
                    <a:pt x="0" y="245999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2668" y="328739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9946" y="6167970"/>
              <a:ext cx="2929255" cy="0"/>
            </a:xfrm>
            <a:custGeom>
              <a:avLst/>
              <a:gdLst/>
              <a:ahLst/>
              <a:cxnLst/>
              <a:rect l="l" t="t" r="r" b="b"/>
              <a:pathLst>
                <a:path w="2929254">
                  <a:moveTo>
                    <a:pt x="0" y="0"/>
                  </a:moveTo>
                  <a:lnTo>
                    <a:pt x="2916428" y="0"/>
                  </a:lnTo>
                  <a:lnTo>
                    <a:pt x="292912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76375" y="610701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85276" y="4903071"/>
              <a:ext cx="2411095" cy="1264920"/>
            </a:xfrm>
            <a:custGeom>
              <a:avLst/>
              <a:gdLst/>
              <a:ahLst/>
              <a:cxnLst/>
              <a:rect l="l" t="t" r="r" b="b"/>
              <a:pathLst>
                <a:path w="2411095" h="1264920">
                  <a:moveTo>
                    <a:pt x="0" y="1264899"/>
                  </a:moveTo>
                  <a:lnTo>
                    <a:pt x="2399712" y="5900"/>
                  </a:lnTo>
                  <a:lnTo>
                    <a:pt x="241095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56670" y="4852327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54"/>
                  </a:lnTo>
                  <a:lnTo>
                    <a:pt x="56641" y="110629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67770" y="3208858"/>
              <a:ext cx="0" cy="2592070"/>
            </a:xfrm>
            <a:custGeom>
              <a:avLst/>
              <a:gdLst/>
              <a:ahLst/>
              <a:cxnLst/>
              <a:rect l="l" t="t" r="r" b="b"/>
              <a:pathLst>
                <a:path h="2592070">
                  <a:moveTo>
                    <a:pt x="0" y="0"/>
                  </a:moveTo>
                  <a:lnTo>
                    <a:pt x="0" y="25916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06810" y="578780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647700"/>
            <a:ext cx="12666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-60" dirty="0"/>
              <a:t>Matrix </a:t>
            </a:r>
            <a:r>
              <a:rPr spc="10" dirty="0"/>
              <a:t>for </a:t>
            </a:r>
            <a:r>
              <a:rPr spc="-114" dirty="0"/>
              <a:t>an </a:t>
            </a:r>
            <a:r>
              <a:rPr spc="10" dirty="0"/>
              <a:t>Undirected</a:t>
            </a:r>
            <a:r>
              <a:rPr spc="-115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92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3896" y="3429418"/>
            <a:ext cx="502920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1404" y="3429418"/>
            <a:ext cx="541655" cy="467995"/>
          </a:xfrm>
          <a:custGeom>
            <a:avLst/>
            <a:gdLst/>
            <a:ahLst/>
            <a:cxnLst/>
            <a:rect l="l" t="t" r="r" b="b"/>
            <a:pathLst>
              <a:path w="541654" h="467995">
                <a:moveTo>
                  <a:pt x="0" y="0"/>
                </a:moveTo>
                <a:lnTo>
                  <a:pt x="541591" y="0"/>
                </a:lnTo>
                <a:lnTo>
                  <a:pt x="541591" y="467461"/>
                </a:lnTo>
                <a:lnTo>
                  <a:pt x="0" y="46746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88212" y="3429418"/>
            <a:ext cx="533400" cy="4679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3535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75400" y="4584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8212" y="5783541"/>
            <a:ext cx="533400" cy="424815"/>
          </a:xfrm>
          <a:prstGeom prst="rect">
            <a:avLst/>
          </a:prstGeom>
          <a:solidFill>
            <a:srgbClr val="DDDDDD">
              <a:alpha val="700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45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0707" y="5785726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6" y="0"/>
                </a:lnTo>
                <a:lnTo>
                  <a:pt x="542326" y="422541"/>
                </a:lnTo>
                <a:lnTo>
                  <a:pt x="0" y="4225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>
              <a:alpha val="105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3896" y="5783541"/>
            <a:ext cx="559435" cy="42481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34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88251" y="3195852"/>
            <a:ext cx="5659755" cy="2843530"/>
            <a:chOff x="1188251" y="3195852"/>
            <a:chExt cx="5659755" cy="2843530"/>
          </a:xfrm>
        </p:grpSpPr>
        <p:sp>
          <p:nvSpPr>
            <p:cNvPr id="15" name="object 15"/>
            <p:cNvSpPr/>
            <p:nvPr/>
          </p:nvSpPr>
          <p:spPr>
            <a:xfrm>
              <a:off x="1463979" y="3611626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5493" y="3611626"/>
              <a:ext cx="1976755" cy="993140"/>
            </a:xfrm>
            <a:custGeom>
              <a:avLst/>
              <a:gdLst/>
              <a:ahLst/>
              <a:cxnLst/>
              <a:rect l="l" t="t" r="r" b="b"/>
              <a:pathLst>
                <a:path w="1976754" h="993139">
                  <a:moveTo>
                    <a:pt x="0" y="0"/>
                  </a:moveTo>
                  <a:lnTo>
                    <a:pt x="1976396" y="99303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4647" y="3847147"/>
              <a:ext cx="0" cy="1943735"/>
            </a:xfrm>
            <a:custGeom>
              <a:avLst/>
              <a:gdLst/>
              <a:ahLst/>
              <a:cxnLst/>
              <a:rect l="l" t="t" r="r" b="b"/>
              <a:pathLst>
                <a:path h="1943735">
                  <a:moveTo>
                    <a:pt x="0" y="0"/>
                  </a:moveTo>
                  <a:lnTo>
                    <a:pt x="0" y="194340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5523" y="5030899"/>
              <a:ext cx="1897380" cy="995680"/>
            </a:xfrm>
            <a:custGeom>
              <a:avLst/>
              <a:gdLst/>
              <a:ahLst/>
              <a:cxnLst/>
              <a:rect l="l" t="t" r="r" b="b"/>
              <a:pathLst>
                <a:path w="1897379" h="995679">
                  <a:moveTo>
                    <a:pt x="0" y="995174"/>
                  </a:moveTo>
                  <a:lnTo>
                    <a:pt x="18968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7596" y="6026073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951" y="3787749"/>
              <a:ext cx="0" cy="2043430"/>
            </a:xfrm>
            <a:custGeom>
              <a:avLst/>
              <a:gdLst/>
              <a:ahLst/>
              <a:cxnLst/>
              <a:rect l="l" t="t" r="r" b="b"/>
              <a:pathLst>
                <a:path h="2043429">
                  <a:moveTo>
                    <a:pt x="0" y="20429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44954" y="3214902"/>
              <a:ext cx="3183890" cy="2043430"/>
            </a:xfrm>
            <a:custGeom>
              <a:avLst/>
              <a:gdLst/>
              <a:ahLst/>
              <a:cxnLst/>
              <a:rect l="l" t="t" r="r" b="b"/>
              <a:pathLst>
                <a:path w="3183890" h="2043429">
                  <a:moveTo>
                    <a:pt x="709126" y="16876"/>
                  </a:moveTo>
                  <a:lnTo>
                    <a:pt x="752447" y="23348"/>
                  </a:lnTo>
                  <a:lnTo>
                    <a:pt x="796326" y="30796"/>
                  </a:lnTo>
                  <a:lnTo>
                    <a:pt x="840728" y="39200"/>
                  </a:lnTo>
                  <a:lnTo>
                    <a:pt x="885620" y="48541"/>
                  </a:lnTo>
                  <a:lnTo>
                    <a:pt x="930966" y="58802"/>
                  </a:lnTo>
                  <a:lnTo>
                    <a:pt x="976733" y="69964"/>
                  </a:lnTo>
                  <a:lnTo>
                    <a:pt x="1022887" y="82008"/>
                  </a:lnTo>
                  <a:lnTo>
                    <a:pt x="1069393" y="94917"/>
                  </a:lnTo>
                  <a:lnTo>
                    <a:pt x="1116217" y="108671"/>
                  </a:lnTo>
                  <a:lnTo>
                    <a:pt x="1163325" y="123252"/>
                  </a:lnTo>
                  <a:lnTo>
                    <a:pt x="1210682" y="138642"/>
                  </a:lnTo>
                  <a:lnTo>
                    <a:pt x="1258254" y="154822"/>
                  </a:lnTo>
                  <a:lnTo>
                    <a:pt x="1306007" y="171774"/>
                  </a:lnTo>
                  <a:lnTo>
                    <a:pt x="1353907" y="189479"/>
                  </a:lnTo>
                  <a:lnTo>
                    <a:pt x="1401919" y="207919"/>
                  </a:lnTo>
                  <a:lnTo>
                    <a:pt x="1450010" y="227076"/>
                  </a:lnTo>
                  <a:lnTo>
                    <a:pt x="1498144" y="246930"/>
                  </a:lnTo>
                  <a:lnTo>
                    <a:pt x="1546288" y="267464"/>
                  </a:lnTo>
                  <a:lnTo>
                    <a:pt x="1594408" y="288659"/>
                  </a:lnTo>
                  <a:lnTo>
                    <a:pt x="1642469" y="310497"/>
                  </a:lnTo>
                  <a:lnTo>
                    <a:pt x="1690436" y="332959"/>
                  </a:lnTo>
                  <a:lnTo>
                    <a:pt x="1738276" y="356027"/>
                  </a:lnTo>
                  <a:lnTo>
                    <a:pt x="1785955" y="379682"/>
                  </a:lnTo>
                  <a:lnTo>
                    <a:pt x="1833437" y="403906"/>
                  </a:lnTo>
                  <a:lnTo>
                    <a:pt x="1880690" y="428681"/>
                  </a:lnTo>
                  <a:lnTo>
                    <a:pt x="1927678" y="453987"/>
                  </a:lnTo>
                  <a:lnTo>
                    <a:pt x="1974368" y="479807"/>
                  </a:lnTo>
                  <a:lnTo>
                    <a:pt x="2020724" y="506122"/>
                  </a:lnTo>
                  <a:lnTo>
                    <a:pt x="2066713" y="532913"/>
                  </a:lnTo>
                  <a:lnTo>
                    <a:pt x="2112301" y="560163"/>
                  </a:lnTo>
                  <a:lnTo>
                    <a:pt x="2157454" y="587852"/>
                  </a:lnTo>
                  <a:lnTo>
                    <a:pt x="2202136" y="615963"/>
                  </a:lnTo>
                  <a:lnTo>
                    <a:pt x="2246314" y="644476"/>
                  </a:lnTo>
                  <a:lnTo>
                    <a:pt x="2289954" y="673374"/>
                  </a:lnTo>
                  <a:lnTo>
                    <a:pt x="2333021" y="702638"/>
                  </a:lnTo>
                  <a:lnTo>
                    <a:pt x="2375481" y="732249"/>
                  </a:lnTo>
                  <a:lnTo>
                    <a:pt x="2417300" y="762189"/>
                  </a:lnTo>
                  <a:lnTo>
                    <a:pt x="2458443" y="792439"/>
                  </a:lnTo>
                  <a:lnTo>
                    <a:pt x="2498877" y="822982"/>
                  </a:lnTo>
                  <a:lnTo>
                    <a:pt x="2538566" y="853799"/>
                  </a:lnTo>
                  <a:lnTo>
                    <a:pt x="2577478" y="884870"/>
                  </a:lnTo>
                  <a:lnTo>
                    <a:pt x="2615577" y="916179"/>
                  </a:lnTo>
                  <a:lnTo>
                    <a:pt x="2652829" y="947705"/>
                  </a:lnTo>
                  <a:lnTo>
                    <a:pt x="2689200" y="979432"/>
                  </a:lnTo>
                  <a:lnTo>
                    <a:pt x="2724656" y="1011340"/>
                  </a:lnTo>
                  <a:lnTo>
                    <a:pt x="2759162" y="1043411"/>
                  </a:lnTo>
                  <a:lnTo>
                    <a:pt x="2792684" y="1075626"/>
                  </a:lnTo>
                  <a:lnTo>
                    <a:pt x="2825189" y="1107968"/>
                  </a:lnTo>
                  <a:lnTo>
                    <a:pt x="2856641" y="1140417"/>
                  </a:lnTo>
                  <a:lnTo>
                    <a:pt x="2887006" y="1172955"/>
                  </a:lnTo>
                  <a:lnTo>
                    <a:pt x="2916251" y="1205564"/>
                  </a:lnTo>
                  <a:lnTo>
                    <a:pt x="2954275" y="1250135"/>
                  </a:lnTo>
                  <a:lnTo>
                    <a:pt x="2989312" y="1293852"/>
                  </a:lnTo>
                  <a:lnTo>
                    <a:pt x="3021383" y="1336680"/>
                  </a:lnTo>
                  <a:lnTo>
                    <a:pt x="3050503" y="1378586"/>
                  </a:lnTo>
                  <a:lnTo>
                    <a:pt x="3076692" y="1419538"/>
                  </a:lnTo>
                  <a:lnTo>
                    <a:pt x="3099967" y="1459501"/>
                  </a:lnTo>
                  <a:lnTo>
                    <a:pt x="3120347" y="1498443"/>
                  </a:lnTo>
                  <a:lnTo>
                    <a:pt x="3137848" y="1536329"/>
                  </a:lnTo>
                  <a:lnTo>
                    <a:pt x="3152490" y="1573127"/>
                  </a:lnTo>
                  <a:lnTo>
                    <a:pt x="3173266" y="1643325"/>
                  </a:lnTo>
                  <a:lnTo>
                    <a:pt x="3182818" y="1708768"/>
                  </a:lnTo>
                  <a:lnTo>
                    <a:pt x="3183430" y="1739624"/>
                  </a:lnTo>
                  <a:lnTo>
                    <a:pt x="3181290" y="1769191"/>
                  </a:lnTo>
                  <a:lnTo>
                    <a:pt x="3168826" y="1824327"/>
                  </a:lnTo>
                  <a:lnTo>
                    <a:pt x="3145570" y="1873908"/>
                  </a:lnTo>
                  <a:lnTo>
                    <a:pt x="3111664" y="1917667"/>
                  </a:lnTo>
                  <a:lnTo>
                    <a:pt x="3067253" y="1955339"/>
                  </a:lnTo>
                  <a:lnTo>
                    <a:pt x="3012481" y="1986656"/>
                  </a:lnTo>
                  <a:lnTo>
                    <a:pt x="2947491" y="2011351"/>
                  </a:lnTo>
                  <a:lnTo>
                    <a:pt x="2872427" y="2029157"/>
                  </a:lnTo>
                  <a:lnTo>
                    <a:pt x="2831162" y="2035394"/>
                  </a:lnTo>
                  <a:lnTo>
                    <a:pt x="2787432" y="2039808"/>
                  </a:lnTo>
                  <a:lnTo>
                    <a:pt x="2741256" y="2042367"/>
                  </a:lnTo>
                  <a:lnTo>
                    <a:pt x="2692651" y="2043037"/>
                  </a:lnTo>
                  <a:lnTo>
                    <a:pt x="2641635" y="2041785"/>
                  </a:lnTo>
                  <a:lnTo>
                    <a:pt x="2588227" y="2038577"/>
                  </a:lnTo>
                  <a:lnTo>
                    <a:pt x="2532444" y="2033380"/>
                  </a:lnTo>
                  <a:lnTo>
                    <a:pt x="2474303" y="2026161"/>
                  </a:lnTo>
                  <a:lnTo>
                    <a:pt x="2430982" y="2019688"/>
                  </a:lnTo>
                  <a:lnTo>
                    <a:pt x="2387104" y="2012241"/>
                  </a:lnTo>
                  <a:lnTo>
                    <a:pt x="2342702" y="2003837"/>
                  </a:lnTo>
                  <a:lnTo>
                    <a:pt x="2297810" y="1994495"/>
                  </a:lnTo>
                  <a:lnTo>
                    <a:pt x="2252464" y="1984235"/>
                  </a:lnTo>
                  <a:lnTo>
                    <a:pt x="2206696" y="1973073"/>
                  </a:lnTo>
                  <a:lnTo>
                    <a:pt x="2160543" y="1961028"/>
                  </a:lnTo>
                  <a:lnTo>
                    <a:pt x="2114037" y="1948120"/>
                  </a:lnTo>
                  <a:lnTo>
                    <a:pt x="2067213" y="1934366"/>
                  </a:lnTo>
                  <a:lnTo>
                    <a:pt x="2020105" y="1919785"/>
                  </a:lnTo>
                  <a:lnTo>
                    <a:pt x="1972748" y="1904395"/>
                  </a:lnTo>
                  <a:lnTo>
                    <a:pt x="1925176" y="1888215"/>
                  </a:lnTo>
                  <a:lnTo>
                    <a:pt x="1877423" y="1871263"/>
                  </a:lnTo>
                  <a:lnTo>
                    <a:pt x="1829523" y="1853557"/>
                  </a:lnTo>
                  <a:lnTo>
                    <a:pt x="1781511" y="1835117"/>
                  </a:lnTo>
                  <a:lnTo>
                    <a:pt x="1733420" y="1815961"/>
                  </a:lnTo>
                  <a:lnTo>
                    <a:pt x="1685286" y="1796106"/>
                  </a:lnTo>
                  <a:lnTo>
                    <a:pt x="1637142" y="1775572"/>
                  </a:lnTo>
                  <a:lnTo>
                    <a:pt x="1589022" y="1754377"/>
                  </a:lnTo>
                  <a:lnTo>
                    <a:pt x="1540961" y="1732539"/>
                  </a:lnTo>
                  <a:lnTo>
                    <a:pt x="1492994" y="1710077"/>
                  </a:lnTo>
                  <a:lnTo>
                    <a:pt x="1445154" y="1687009"/>
                  </a:lnTo>
                  <a:lnTo>
                    <a:pt x="1397475" y="1663354"/>
                  </a:lnTo>
                  <a:lnTo>
                    <a:pt x="1349993" y="1639130"/>
                  </a:lnTo>
                  <a:lnTo>
                    <a:pt x="1302740" y="1614355"/>
                  </a:lnTo>
                  <a:lnTo>
                    <a:pt x="1255752" y="1589049"/>
                  </a:lnTo>
                  <a:lnTo>
                    <a:pt x="1209063" y="1563229"/>
                  </a:lnTo>
                  <a:lnTo>
                    <a:pt x="1162706" y="1536914"/>
                  </a:lnTo>
                  <a:lnTo>
                    <a:pt x="1116717" y="1510123"/>
                  </a:lnTo>
                  <a:lnTo>
                    <a:pt x="1071129" y="1482873"/>
                  </a:lnTo>
                  <a:lnTo>
                    <a:pt x="1025976" y="1455184"/>
                  </a:lnTo>
                  <a:lnTo>
                    <a:pt x="981294" y="1427073"/>
                  </a:lnTo>
                  <a:lnTo>
                    <a:pt x="937116" y="1398560"/>
                  </a:lnTo>
                  <a:lnTo>
                    <a:pt x="893476" y="1369662"/>
                  </a:lnTo>
                  <a:lnTo>
                    <a:pt x="850409" y="1340399"/>
                  </a:lnTo>
                  <a:lnTo>
                    <a:pt x="807949" y="1310788"/>
                  </a:lnTo>
                  <a:lnTo>
                    <a:pt x="766130" y="1280848"/>
                  </a:lnTo>
                  <a:lnTo>
                    <a:pt x="724987" y="1250597"/>
                  </a:lnTo>
                  <a:lnTo>
                    <a:pt x="684553" y="1220054"/>
                  </a:lnTo>
                  <a:lnTo>
                    <a:pt x="644864" y="1189238"/>
                  </a:lnTo>
                  <a:lnTo>
                    <a:pt x="605952" y="1158166"/>
                  </a:lnTo>
                  <a:lnTo>
                    <a:pt x="567853" y="1126858"/>
                  </a:lnTo>
                  <a:lnTo>
                    <a:pt x="530601" y="1095331"/>
                  </a:lnTo>
                  <a:lnTo>
                    <a:pt x="494230" y="1063605"/>
                  </a:lnTo>
                  <a:lnTo>
                    <a:pt x="458774" y="1031697"/>
                  </a:lnTo>
                  <a:lnTo>
                    <a:pt x="424268" y="999626"/>
                  </a:lnTo>
                  <a:lnTo>
                    <a:pt x="390746" y="967410"/>
                  </a:lnTo>
                  <a:lnTo>
                    <a:pt x="358241" y="935069"/>
                  </a:lnTo>
                  <a:lnTo>
                    <a:pt x="326789" y="902620"/>
                  </a:lnTo>
                  <a:lnTo>
                    <a:pt x="296423" y="870082"/>
                  </a:lnTo>
                  <a:lnTo>
                    <a:pt x="267179" y="837473"/>
                  </a:lnTo>
                  <a:lnTo>
                    <a:pt x="229155" y="792901"/>
                  </a:lnTo>
                  <a:lnTo>
                    <a:pt x="194117" y="749185"/>
                  </a:lnTo>
                  <a:lnTo>
                    <a:pt x="162047" y="706357"/>
                  </a:lnTo>
                  <a:lnTo>
                    <a:pt x="132927" y="664450"/>
                  </a:lnTo>
                  <a:lnTo>
                    <a:pt x="106738" y="623499"/>
                  </a:lnTo>
                  <a:lnTo>
                    <a:pt x="83463" y="583535"/>
                  </a:lnTo>
                  <a:lnTo>
                    <a:pt x="63083" y="544594"/>
                  </a:lnTo>
                  <a:lnTo>
                    <a:pt x="45582" y="506707"/>
                  </a:lnTo>
                  <a:lnTo>
                    <a:pt x="30940" y="469909"/>
                  </a:lnTo>
                  <a:lnTo>
                    <a:pt x="10164" y="399712"/>
                  </a:lnTo>
                  <a:lnTo>
                    <a:pt x="612" y="334268"/>
                  </a:lnTo>
                  <a:lnTo>
                    <a:pt x="0" y="303413"/>
                  </a:lnTo>
                  <a:lnTo>
                    <a:pt x="2139" y="273845"/>
                  </a:lnTo>
                  <a:lnTo>
                    <a:pt x="14604" y="218710"/>
                  </a:lnTo>
                  <a:lnTo>
                    <a:pt x="37860" y="169129"/>
                  </a:lnTo>
                  <a:lnTo>
                    <a:pt x="71766" y="125369"/>
                  </a:lnTo>
                  <a:lnTo>
                    <a:pt x="116177" y="87698"/>
                  </a:lnTo>
                  <a:lnTo>
                    <a:pt x="170949" y="56381"/>
                  </a:lnTo>
                  <a:lnTo>
                    <a:pt x="235939" y="31686"/>
                  </a:lnTo>
                  <a:lnTo>
                    <a:pt x="311003" y="13879"/>
                  </a:lnTo>
                  <a:lnTo>
                    <a:pt x="352268" y="7643"/>
                  </a:lnTo>
                  <a:lnTo>
                    <a:pt x="395998" y="3228"/>
                  </a:lnTo>
                  <a:lnTo>
                    <a:pt x="442174" y="669"/>
                  </a:lnTo>
                  <a:lnTo>
                    <a:pt x="490779" y="0"/>
                  </a:lnTo>
                  <a:lnTo>
                    <a:pt x="541795" y="1252"/>
                  </a:lnTo>
                  <a:lnTo>
                    <a:pt x="595203" y="4460"/>
                  </a:lnTo>
                  <a:lnTo>
                    <a:pt x="650986" y="9657"/>
                  </a:lnTo>
                  <a:lnTo>
                    <a:pt x="709126" y="16876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89200" y="7264400"/>
            <a:ext cx="11284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Value(Row </a:t>
            </a:r>
            <a:r>
              <a:rPr sz="3600" spc="-150" dirty="0">
                <a:latin typeface="Verdana"/>
                <a:cs typeface="Verdana"/>
              </a:rPr>
              <a:t>i, </a:t>
            </a:r>
            <a:r>
              <a:rPr sz="3600" spc="25" dirty="0">
                <a:latin typeface="Verdana"/>
                <a:cs typeface="Verdana"/>
              </a:rPr>
              <a:t>Column </a:t>
            </a:r>
            <a:r>
              <a:rPr sz="3600" spc="-135" dirty="0">
                <a:latin typeface="Verdana"/>
                <a:cs typeface="Verdana"/>
              </a:rPr>
              <a:t>j) </a:t>
            </a:r>
            <a:r>
              <a:rPr sz="3600" spc="-665" dirty="0">
                <a:latin typeface="Verdana"/>
                <a:cs typeface="Verdana"/>
              </a:rPr>
              <a:t>== </a:t>
            </a:r>
            <a:r>
              <a:rPr sz="3600" spc="20" dirty="0">
                <a:latin typeface="Verdana"/>
                <a:cs typeface="Verdana"/>
              </a:rPr>
              <a:t>Value(Row </a:t>
            </a:r>
            <a:r>
              <a:rPr sz="3600" spc="-280" dirty="0">
                <a:latin typeface="Verdana"/>
                <a:cs typeface="Verdana"/>
              </a:rPr>
              <a:t>j, </a:t>
            </a:r>
            <a:r>
              <a:rPr sz="3600" spc="25" dirty="0">
                <a:latin typeface="Verdana"/>
                <a:cs typeface="Verdana"/>
              </a:rPr>
              <a:t>column</a:t>
            </a:r>
            <a:r>
              <a:rPr sz="3600" spc="-944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i)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056812" y="2906712"/>
            <a:ext cx="4196715" cy="3321050"/>
            <a:chOff x="10056812" y="2906712"/>
            <a:chExt cx="4196715" cy="3321050"/>
          </a:xfrm>
        </p:grpSpPr>
        <p:sp>
          <p:nvSpPr>
            <p:cNvPr id="24" name="object 24"/>
            <p:cNvSpPr/>
            <p:nvPr/>
          </p:nvSpPr>
          <p:spPr>
            <a:xfrm>
              <a:off x="10897016" y="2908300"/>
              <a:ext cx="0" cy="3317875"/>
            </a:xfrm>
            <a:custGeom>
              <a:avLst/>
              <a:gdLst/>
              <a:ahLst/>
              <a:cxnLst/>
              <a:rect l="l" t="t" r="r" b="b"/>
              <a:pathLst>
                <a:path h="3317875">
                  <a:moveTo>
                    <a:pt x="0" y="0"/>
                  </a:moveTo>
                  <a:lnTo>
                    <a:pt x="0" y="3317582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35625" y="2908300"/>
              <a:ext cx="0" cy="3317875"/>
            </a:xfrm>
            <a:custGeom>
              <a:avLst/>
              <a:gdLst/>
              <a:ahLst/>
              <a:cxnLst/>
              <a:rect l="l" t="t" r="r" b="b"/>
              <a:pathLst>
                <a:path h="3317875">
                  <a:moveTo>
                    <a:pt x="0" y="0"/>
                  </a:moveTo>
                  <a:lnTo>
                    <a:pt x="0" y="3317582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74244" y="2908300"/>
              <a:ext cx="0" cy="3317875"/>
            </a:xfrm>
            <a:custGeom>
              <a:avLst/>
              <a:gdLst/>
              <a:ahLst/>
              <a:cxnLst/>
              <a:rect l="l" t="t" r="r" b="b"/>
              <a:pathLst>
                <a:path h="3317875">
                  <a:moveTo>
                    <a:pt x="0" y="0"/>
                  </a:moveTo>
                  <a:lnTo>
                    <a:pt x="0" y="3317582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12863" y="2908300"/>
              <a:ext cx="0" cy="3317875"/>
            </a:xfrm>
            <a:custGeom>
              <a:avLst/>
              <a:gdLst/>
              <a:ahLst/>
              <a:cxnLst/>
              <a:rect l="l" t="t" r="r" b="b"/>
              <a:pathLst>
                <a:path h="3317875">
                  <a:moveTo>
                    <a:pt x="0" y="0"/>
                  </a:moveTo>
                  <a:lnTo>
                    <a:pt x="0" y="3317582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58400" y="3571815"/>
              <a:ext cx="4193540" cy="0"/>
            </a:xfrm>
            <a:custGeom>
              <a:avLst/>
              <a:gdLst/>
              <a:ahLst/>
              <a:cxnLst/>
              <a:rect l="l" t="t" r="r" b="b"/>
              <a:pathLst>
                <a:path w="4193540">
                  <a:moveTo>
                    <a:pt x="0" y="0"/>
                  </a:moveTo>
                  <a:lnTo>
                    <a:pt x="4193082" y="0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8400" y="4235335"/>
              <a:ext cx="4193540" cy="0"/>
            </a:xfrm>
            <a:custGeom>
              <a:avLst/>
              <a:gdLst/>
              <a:ahLst/>
              <a:cxnLst/>
              <a:rect l="l" t="t" r="r" b="b"/>
              <a:pathLst>
                <a:path w="4193540">
                  <a:moveTo>
                    <a:pt x="0" y="0"/>
                  </a:moveTo>
                  <a:lnTo>
                    <a:pt x="4193082" y="0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58400" y="4898847"/>
              <a:ext cx="4193540" cy="0"/>
            </a:xfrm>
            <a:custGeom>
              <a:avLst/>
              <a:gdLst/>
              <a:ahLst/>
              <a:cxnLst/>
              <a:rect l="l" t="t" r="r" b="b"/>
              <a:pathLst>
                <a:path w="4193540">
                  <a:moveTo>
                    <a:pt x="0" y="0"/>
                  </a:moveTo>
                  <a:lnTo>
                    <a:pt x="4193082" y="0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58400" y="5562358"/>
              <a:ext cx="4193540" cy="0"/>
            </a:xfrm>
            <a:custGeom>
              <a:avLst/>
              <a:gdLst/>
              <a:ahLst/>
              <a:cxnLst/>
              <a:rect l="l" t="t" r="r" b="b"/>
              <a:pathLst>
                <a:path w="4193540">
                  <a:moveTo>
                    <a:pt x="0" y="0"/>
                  </a:moveTo>
                  <a:lnTo>
                    <a:pt x="4193082" y="0"/>
                  </a:lnTo>
                </a:path>
              </a:pathLst>
            </a:custGeom>
            <a:ln w="3175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0039350" y="2178050"/>
          <a:ext cx="4194174" cy="551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573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0" marR="0" marT="635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8464550" y="29400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35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solidFill>
                            <a:srgbClr val="DDDDDD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13728700" y="4902200"/>
            <a:ext cx="186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28700" y="3632200"/>
            <a:ext cx="186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99700" y="4902200"/>
            <a:ext cx="32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52400" y="4965700"/>
            <a:ext cx="32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99700" y="2997200"/>
            <a:ext cx="3685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751964" algn="l"/>
                <a:tab pos="2513965" algn="l"/>
                <a:tab pos="3377565" algn="l"/>
              </a:tabLst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</a:t>
            </a: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1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0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852400" y="4267200"/>
            <a:ext cx="1056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</a:tabLst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677900" y="5651500"/>
            <a:ext cx="320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88600" y="3657600"/>
            <a:ext cx="19202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  <a:tab pos="1612265" algn="l"/>
              </a:tabLst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0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88600" y="4318000"/>
            <a:ext cx="19202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1365" algn="l"/>
                <a:tab pos="1612265" algn="l"/>
              </a:tabLst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0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99700" y="5651500"/>
            <a:ext cx="20091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4565" algn="l"/>
                <a:tab pos="1701164" algn="l"/>
              </a:tabLst>
            </a:pP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	</a:t>
            </a:r>
            <a:r>
              <a:rPr lang="en-US" sz="3200" spc="-770" dirty="0">
                <a:solidFill>
                  <a:srgbClr val="F15B2A"/>
                </a:solidFill>
                <a:latin typeface="Verdana"/>
                <a:cs typeface="Verdana"/>
              </a:rPr>
              <a:t>1</a:t>
            </a: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	</a:t>
            </a:r>
            <a:r>
              <a:rPr sz="3200" spc="280" dirty="0">
                <a:solidFill>
                  <a:srgbClr val="DDDDDD"/>
                </a:solidFill>
                <a:latin typeface="Verdana"/>
                <a:cs typeface="Verdana"/>
              </a:rPr>
              <a:t>0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52200" y="4991100"/>
            <a:ext cx="1037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</a:tabLst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	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877800" y="3594100"/>
            <a:ext cx="186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915900" y="5689600"/>
            <a:ext cx="186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70" dirty="0">
                <a:solidFill>
                  <a:srgbClr val="F15B2A"/>
                </a:solidFill>
                <a:latin typeface="Verdana"/>
                <a:cs typeface="Verdana"/>
              </a:rPr>
              <a:t>1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745428" y="3303978"/>
            <a:ext cx="3668395" cy="3206115"/>
            <a:chOff x="10745428" y="3303978"/>
            <a:chExt cx="3668395" cy="3206115"/>
          </a:xfrm>
        </p:grpSpPr>
        <p:sp>
          <p:nvSpPr>
            <p:cNvPr id="48" name="object 48"/>
            <p:cNvSpPr/>
            <p:nvPr/>
          </p:nvSpPr>
          <p:spPr>
            <a:xfrm>
              <a:off x="10764478" y="5402044"/>
              <a:ext cx="1150620" cy="1089025"/>
            </a:xfrm>
            <a:custGeom>
              <a:avLst/>
              <a:gdLst/>
              <a:ahLst/>
              <a:cxnLst/>
              <a:rect l="l" t="t" r="r" b="b"/>
              <a:pathLst>
                <a:path w="1150620" h="1089025">
                  <a:moveTo>
                    <a:pt x="981975" y="159158"/>
                  </a:moveTo>
                  <a:lnTo>
                    <a:pt x="1015594" y="193818"/>
                  </a:lnTo>
                  <a:lnTo>
                    <a:pt x="1045478" y="230445"/>
                  </a:lnTo>
                  <a:lnTo>
                    <a:pt x="1071626" y="268806"/>
                  </a:lnTo>
                  <a:lnTo>
                    <a:pt x="1094038" y="308671"/>
                  </a:lnTo>
                  <a:lnTo>
                    <a:pt x="1112715" y="349808"/>
                  </a:lnTo>
                  <a:lnTo>
                    <a:pt x="1127657" y="391986"/>
                  </a:lnTo>
                  <a:lnTo>
                    <a:pt x="1138863" y="434974"/>
                  </a:lnTo>
                  <a:lnTo>
                    <a:pt x="1146334" y="478540"/>
                  </a:lnTo>
                  <a:lnTo>
                    <a:pt x="1150069" y="522452"/>
                  </a:lnTo>
                  <a:lnTo>
                    <a:pt x="1150069" y="566481"/>
                  </a:lnTo>
                  <a:lnTo>
                    <a:pt x="1146334" y="610394"/>
                  </a:lnTo>
                  <a:lnTo>
                    <a:pt x="1138863" y="653960"/>
                  </a:lnTo>
                  <a:lnTo>
                    <a:pt x="1127657" y="696948"/>
                  </a:lnTo>
                  <a:lnTo>
                    <a:pt x="1112715" y="739126"/>
                  </a:lnTo>
                  <a:lnTo>
                    <a:pt x="1094038" y="780263"/>
                  </a:lnTo>
                  <a:lnTo>
                    <a:pt x="1071626" y="820128"/>
                  </a:lnTo>
                  <a:lnTo>
                    <a:pt x="1045478" y="858489"/>
                  </a:lnTo>
                  <a:lnTo>
                    <a:pt x="1015594" y="895116"/>
                  </a:lnTo>
                  <a:lnTo>
                    <a:pt x="981975" y="929776"/>
                  </a:lnTo>
                  <a:lnTo>
                    <a:pt x="945369" y="961608"/>
                  </a:lnTo>
                  <a:lnTo>
                    <a:pt x="906687" y="989903"/>
                  </a:lnTo>
                  <a:lnTo>
                    <a:pt x="866172" y="1014661"/>
                  </a:lnTo>
                  <a:lnTo>
                    <a:pt x="824069" y="1035882"/>
                  </a:lnTo>
                  <a:lnTo>
                    <a:pt x="780622" y="1053566"/>
                  </a:lnTo>
                  <a:lnTo>
                    <a:pt x="736076" y="1067713"/>
                  </a:lnTo>
                  <a:lnTo>
                    <a:pt x="690675" y="1078324"/>
                  </a:lnTo>
                  <a:lnTo>
                    <a:pt x="644663" y="1085397"/>
                  </a:lnTo>
                  <a:lnTo>
                    <a:pt x="598285" y="1088934"/>
                  </a:lnTo>
                  <a:lnTo>
                    <a:pt x="551784" y="1088934"/>
                  </a:lnTo>
                  <a:lnTo>
                    <a:pt x="505406" y="1085397"/>
                  </a:lnTo>
                  <a:lnTo>
                    <a:pt x="459394" y="1078324"/>
                  </a:lnTo>
                  <a:lnTo>
                    <a:pt x="413993" y="1067713"/>
                  </a:lnTo>
                  <a:lnTo>
                    <a:pt x="369447" y="1053566"/>
                  </a:lnTo>
                  <a:lnTo>
                    <a:pt x="326000" y="1035882"/>
                  </a:lnTo>
                  <a:lnTo>
                    <a:pt x="283897" y="1014661"/>
                  </a:lnTo>
                  <a:lnTo>
                    <a:pt x="243382" y="989903"/>
                  </a:lnTo>
                  <a:lnTo>
                    <a:pt x="204699" y="961608"/>
                  </a:lnTo>
                  <a:lnTo>
                    <a:pt x="168093" y="929776"/>
                  </a:lnTo>
                  <a:lnTo>
                    <a:pt x="134475" y="895116"/>
                  </a:lnTo>
                  <a:lnTo>
                    <a:pt x="104591" y="858489"/>
                  </a:lnTo>
                  <a:lnTo>
                    <a:pt x="78443" y="820128"/>
                  </a:lnTo>
                  <a:lnTo>
                    <a:pt x="56031" y="780263"/>
                  </a:lnTo>
                  <a:lnTo>
                    <a:pt x="37354" y="739126"/>
                  </a:lnTo>
                  <a:lnTo>
                    <a:pt x="22412" y="696948"/>
                  </a:lnTo>
                  <a:lnTo>
                    <a:pt x="11206" y="653960"/>
                  </a:lnTo>
                  <a:lnTo>
                    <a:pt x="3735" y="610394"/>
                  </a:lnTo>
                  <a:lnTo>
                    <a:pt x="0" y="566481"/>
                  </a:lnTo>
                  <a:lnTo>
                    <a:pt x="0" y="522452"/>
                  </a:lnTo>
                  <a:lnTo>
                    <a:pt x="3735" y="478540"/>
                  </a:lnTo>
                  <a:lnTo>
                    <a:pt x="11206" y="434974"/>
                  </a:lnTo>
                  <a:lnTo>
                    <a:pt x="22412" y="391986"/>
                  </a:lnTo>
                  <a:lnTo>
                    <a:pt x="37354" y="349808"/>
                  </a:lnTo>
                  <a:lnTo>
                    <a:pt x="56031" y="308671"/>
                  </a:lnTo>
                  <a:lnTo>
                    <a:pt x="78443" y="268806"/>
                  </a:lnTo>
                  <a:lnTo>
                    <a:pt x="104591" y="230445"/>
                  </a:lnTo>
                  <a:lnTo>
                    <a:pt x="134475" y="193818"/>
                  </a:lnTo>
                  <a:lnTo>
                    <a:pt x="168093" y="159158"/>
                  </a:lnTo>
                  <a:lnTo>
                    <a:pt x="204699" y="127326"/>
                  </a:lnTo>
                  <a:lnTo>
                    <a:pt x="243382" y="99032"/>
                  </a:lnTo>
                  <a:lnTo>
                    <a:pt x="283897" y="74274"/>
                  </a:lnTo>
                  <a:lnTo>
                    <a:pt x="326000" y="53052"/>
                  </a:lnTo>
                  <a:lnTo>
                    <a:pt x="369447" y="35368"/>
                  </a:lnTo>
                  <a:lnTo>
                    <a:pt x="413993" y="21221"/>
                  </a:lnTo>
                  <a:lnTo>
                    <a:pt x="459394" y="10610"/>
                  </a:lnTo>
                  <a:lnTo>
                    <a:pt x="505406" y="3536"/>
                  </a:lnTo>
                  <a:lnTo>
                    <a:pt x="551784" y="0"/>
                  </a:lnTo>
                  <a:lnTo>
                    <a:pt x="598285" y="0"/>
                  </a:lnTo>
                  <a:lnTo>
                    <a:pt x="644663" y="3536"/>
                  </a:lnTo>
                  <a:lnTo>
                    <a:pt x="690675" y="10610"/>
                  </a:lnTo>
                  <a:lnTo>
                    <a:pt x="736076" y="21221"/>
                  </a:lnTo>
                  <a:lnTo>
                    <a:pt x="780622" y="35368"/>
                  </a:lnTo>
                  <a:lnTo>
                    <a:pt x="824069" y="53052"/>
                  </a:lnTo>
                  <a:lnTo>
                    <a:pt x="866172" y="74274"/>
                  </a:lnTo>
                  <a:lnTo>
                    <a:pt x="906687" y="99032"/>
                  </a:lnTo>
                  <a:lnTo>
                    <a:pt x="945369" y="127326"/>
                  </a:lnTo>
                  <a:lnTo>
                    <a:pt x="981975" y="159158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244534" y="3323028"/>
              <a:ext cx="1150620" cy="1089025"/>
            </a:xfrm>
            <a:custGeom>
              <a:avLst/>
              <a:gdLst/>
              <a:ahLst/>
              <a:cxnLst/>
              <a:rect l="l" t="t" r="r" b="b"/>
              <a:pathLst>
                <a:path w="1150619" h="1089025">
                  <a:moveTo>
                    <a:pt x="981975" y="159158"/>
                  </a:moveTo>
                  <a:lnTo>
                    <a:pt x="1015594" y="193818"/>
                  </a:lnTo>
                  <a:lnTo>
                    <a:pt x="1045478" y="230445"/>
                  </a:lnTo>
                  <a:lnTo>
                    <a:pt x="1071626" y="268806"/>
                  </a:lnTo>
                  <a:lnTo>
                    <a:pt x="1094038" y="308671"/>
                  </a:lnTo>
                  <a:lnTo>
                    <a:pt x="1112715" y="349808"/>
                  </a:lnTo>
                  <a:lnTo>
                    <a:pt x="1127657" y="391986"/>
                  </a:lnTo>
                  <a:lnTo>
                    <a:pt x="1138863" y="434974"/>
                  </a:lnTo>
                  <a:lnTo>
                    <a:pt x="1146334" y="478540"/>
                  </a:lnTo>
                  <a:lnTo>
                    <a:pt x="1150069" y="522452"/>
                  </a:lnTo>
                  <a:lnTo>
                    <a:pt x="1150069" y="566481"/>
                  </a:lnTo>
                  <a:lnTo>
                    <a:pt x="1146334" y="610394"/>
                  </a:lnTo>
                  <a:lnTo>
                    <a:pt x="1138863" y="653960"/>
                  </a:lnTo>
                  <a:lnTo>
                    <a:pt x="1127657" y="696948"/>
                  </a:lnTo>
                  <a:lnTo>
                    <a:pt x="1112715" y="739126"/>
                  </a:lnTo>
                  <a:lnTo>
                    <a:pt x="1094038" y="780263"/>
                  </a:lnTo>
                  <a:lnTo>
                    <a:pt x="1071626" y="820128"/>
                  </a:lnTo>
                  <a:lnTo>
                    <a:pt x="1045478" y="858489"/>
                  </a:lnTo>
                  <a:lnTo>
                    <a:pt x="1015594" y="895116"/>
                  </a:lnTo>
                  <a:lnTo>
                    <a:pt x="981975" y="929776"/>
                  </a:lnTo>
                  <a:lnTo>
                    <a:pt x="945369" y="961608"/>
                  </a:lnTo>
                  <a:lnTo>
                    <a:pt x="906687" y="989903"/>
                  </a:lnTo>
                  <a:lnTo>
                    <a:pt x="866172" y="1014661"/>
                  </a:lnTo>
                  <a:lnTo>
                    <a:pt x="824069" y="1035882"/>
                  </a:lnTo>
                  <a:lnTo>
                    <a:pt x="780622" y="1053566"/>
                  </a:lnTo>
                  <a:lnTo>
                    <a:pt x="736076" y="1067713"/>
                  </a:lnTo>
                  <a:lnTo>
                    <a:pt x="690675" y="1078324"/>
                  </a:lnTo>
                  <a:lnTo>
                    <a:pt x="644663" y="1085397"/>
                  </a:lnTo>
                  <a:lnTo>
                    <a:pt x="598285" y="1088934"/>
                  </a:lnTo>
                  <a:lnTo>
                    <a:pt x="551784" y="1088934"/>
                  </a:lnTo>
                  <a:lnTo>
                    <a:pt x="505406" y="1085397"/>
                  </a:lnTo>
                  <a:lnTo>
                    <a:pt x="459394" y="1078324"/>
                  </a:lnTo>
                  <a:lnTo>
                    <a:pt x="413993" y="1067713"/>
                  </a:lnTo>
                  <a:lnTo>
                    <a:pt x="369447" y="1053566"/>
                  </a:lnTo>
                  <a:lnTo>
                    <a:pt x="326000" y="1035882"/>
                  </a:lnTo>
                  <a:lnTo>
                    <a:pt x="283897" y="1014661"/>
                  </a:lnTo>
                  <a:lnTo>
                    <a:pt x="243382" y="989903"/>
                  </a:lnTo>
                  <a:lnTo>
                    <a:pt x="204699" y="961608"/>
                  </a:lnTo>
                  <a:lnTo>
                    <a:pt x="168093" y="929776"/>
                  </a:lnTo>
                  <a:lnTo>
                    <a:pt x="134475" y="895116"/>
                  </a:lnTo>
                  <a:lnTo>
                    <a:pt x="104591" y="858489"/>
                  </a:lnTo>
                  <a:lnTo>
                    <a:pt x="78443" y="820128"/>
                  </a:lnTo>
                  <a:lnTo>
                    <a:pt x="56031" y="780263"/>
                  </a:lnTo>
                  <a:lnTo>
                    <a:pt x="37354" y="739126"/>
                  </a:lnTo>
                  <a:lnTo>
                    <a:pt x="22412" y="696948"/>
                  </a:lnTo>
                  <a:lnTo>
                    <a:pt x="11206" y="653960"/>
                  </a:lnTo>
                  <a:lnTo>
                    <a:pt x="3735" y="610394"/>
                  </a:lnTo>
                  <a:lnTo>
                    <a:pt x="0" y="566481"/>
                  </a:lnTo>
                  <a:lnTo>
                    <a:pt x="0" y="522452"/>
                  </a:lnTo>
                  <a:lnTo>
                    <a:pt x="3735" y="478540"/>
                  </a:lnTo>
                  <a:lnTo>
                    <a:pt x="11206" y="434974"/>
                  </a:lnTo>
                  <a:lnTo>
                    <a:pt x="22412" y="391986"/>
                  </a:lnTo>
                  <a:lnTo>
                    <a:pt x="37354" y="349808"/>
                  </a:lnTo>
                  <a:lnTo>
                    <a:pt x="56031" y="308671"/>
                  </a:lnTo>
                  <a:lnTo>
                    <a:pt x="78443" y="268806"/>
                  </a:lnTo>
                  <a:lnTo>
                    <a:pt x="104591" y="230445"/>
                  </a:lnTo>
                  <a:lnTo>
                    <a:pt x="134475" y="193818"/>
                  </a:lnTo>
                  <a:lnTo>
                    <a:pt x="168093" y="159158"/>
                  </a:lnTo>
                  <a:lnTo>
                    <a:pt x="204699" y="127326"/>
                  </a:lnTo>
                  <a:lnTo>
                    <a:pt x="243382" y="99032"/>
                  </a:lnTo>
                  <a:lnTo>
                    <a:pt x="283897" y="74274"/>
                  </a:lnTo>
                  <a:lnTo>
                    <a:pt x="326000" y="53052"/>
                  </a:lnTo>
                  <a:lnTo>
                    <a:pt x="369447" y="35368"/>
                  </a:lnTo>
                  <a:lnTo>
                    <a:pt x="413993" y="21221"/>
                  </a:lnTo>
                  <a:lnTo>
                    <a:pt x="459394" y="10610"/>
                  </a:lnTo>
                  <a:lnTo>
                    <a:pt x="505406" y="3536"/>
                  </a:lnTo>
                  <a:lnTo>
                    <a:pt x="551784" y="0"/>
                  </a:lnTo>
                  <a:lnTo>
                    <a:pt x="598285" y="0"/>
                  </a:lnTo>
                  <a:lnTo>
                    <a:pt x="644663" y="3536"/>
                  </a:lnTo>
                  <a:lnTo>
                    <a:pt x="690675" y="10610"/>
                  </a:lnTo>
                  <a:lnTo>
                    <a:pt x="736076" y="21221"/>
                  </a:lnTo>
                  <a:lnTo>
                    <a:pt x="780622" y="35368"/>
                  </a:lnTo>
                  <a:lnTo>
                    <a:pt x="824069" y="53052"/>
                  </a:lnTo>
                  <a:lnTo>
                    <a:pt x="866172" y="74274"/>
                  </a:lnTo>
                  <a:lnTo>
                    <a:pt x="906687" y="99032"/>
                  </a:lnTo>
                  <a:lnTo>
                    <a:pt x="945369" y="127326"/>
                  </a:lnTo>
                  <a:lnTo>
                    <a:pt x="981975" y="159158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35200" y="1358900"/>
            <a:ext cx="11804650" cy="582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6400" spc="-17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64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25" dirty="0">
                <a:solidFill>
                  <a:srgbClr val="FFFFFF"/>
                </a:solidFill>
                <a:latin typeface="Verdana"/>
                <a:cs typeface="Verdana"/>
              </a:rPr>
              <a:t>adjacency</a:t>
            </a:r>
            <a:r>
              <a:rPr sz="6400" spc="-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95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sz="64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6400" spc="-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5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6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6400" b="1" spc="70" dirty="0">
                <a:solidFill>
                  <a:srgbClr val="FFFFFF"/>
                </a:solidFill>
                <a:latin typeface="Arial"/>
                <a:cs typeface="Arial"/>
              </a:rPr>
              <a:t>undirected </a:t>
            </a:r>
            <a:r>
              <a:rPr sz="6400" spc="-190" dirty="0">
                <a:solidFill>
                  <a:srgbClr val="FFFFFF"/>
                </a:solidFill>
                <a:latin typeface="Verdana"/>
                <a:cs typeface="Verdana"/>
              </a:rPr>
              <a:t>graph </a:t>
            </a:r>
            <a:r>
              <a:rPr sz="6400" spc="-2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6400" spc="-1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b="1" spc="40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endParaRPr sz="6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260"/>
              </a:spcBef>
            </a:pPr>
            <a:r>
              <a:rPr sz="6400" spc="-17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64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25" dirty="0">
                <a:solidFill>
                  <a:srgbClr val="FFFFFF"/>
                </a:solidFill>
                <a:latin typeface="Verdana"/>
                <a:cs typeface="Verdana"/>
              </a:rPr>
              <a:t>adjacency</a:t>
            </a:r>
            <a:r>
              <a:rPr sz="6400" spc="-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95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sz="64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6400" spc="-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1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6400">
              <a:latin typeface="Verdana"/>
              <a:cs typeface="Verdana"/>
            </a:endParaRPr>
          </a:p>
          <a:p>
            <a:pPr marR="15875" algn="ctr">
              <a:lnSpc>
                <a:spcPct val="100000"/>
              </a:lnSpc>
              <a:spcBef>
                <a:spcPts val="20"/>
              </a:spcBef>
            </a:pPr>
            <a:r>
              <a:rPr sz="6400" b="1" spc="114" dirty="0">
                <a:solidFill>
                  <a:srgbClr val="FFFFFF"/>
                </a:solidFill>
                <a:latin typeface="Arial"/>
                <a:cs typeface="Arial"/>
              </a:rPr>
              <a:t>directed </a:t>
            </a:r>
            <a:r>
              <a:rPr sz="6400" spc="-190" dirty="0">
                <a:solidFill>
                  <a:srgbClr val="FFFFFF"/>
                </a:solidFill>
                <a:latin typeface="Verdana"/>
                <a:cs typeface="Verdana"/>
              </a:rPr>
              <a:t>graph </a:t>
            </a:r>
            <a:r>
              <a:rPr sz="6400" spc="-2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6400" spc="-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b="1" spc="20" dirty="0">
                <a:solidFill>
                  <a:srgbClr val="FFFFFF"/>
                </a:solidFill>
                <a:latin typeface="Arial"/>
                <a:cs typeface="Arial"/>
              </a:rPr>
              <a:t>asymmetric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740" y="3668610"/>
            <a:ext cx="10906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202020"/>
                </a:solidFill>
              </a:rPr>
              <a:t>Adjacency </a:t>
            </a:r>
            <a:r>
              <a:rPr dirty="0">
                <a:solidFill>
                  <a:srgbClr val="202020"/>
                </a:solidFill>
              </a:rPr>
              <a:t>Lists and </a:t>
            </a:r>
            <a:r>
              <a:rPr spc="40" dirty="0">
                <a:solidFill>
                  <a:srgbClr val="202020"/>
                </a:solidFill>
              </a:rPr>
              <a:t>Adjacency</a:t>
            </a:r>
            <a:r>
              <a:rPr spc="-1075" dirty="0">
                <a:solidFill>
                  <a:srgbClr val="202020"/>
                </a:solidFill>
              </a:rPr>
              <a:t> </a:t>
            </a:r>
            <a:r>
              <a:rPr spc="-75" dirty="0">
                <a:solidFill>
                  <a:srgbClr val="202020"/>
                </a:solidFill>
              </a:rPr>
              <a:t>Sets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18273"/>
            <a:ext cx="12308205" cy="169798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6400" spc="-145" dirty="0">
                <a:solidFill>
                  <a:srgbClr val="9BC84D"/>
                </a:solidFill>
              </a:rPr>
              <a:t>Adjacency </a:t>
            </a:r>
            <a:r>
              <a:rPr sz="6400" spc="-135" dirty="0">
                <a:solidFill>
                  <a:srgbClr val="9BC84D"/>
                </a:solidFill>
              </a:rPr>
              <a:t>List</a:t>
            </a:r>
            <a:r>
              <a:rPr sz="6400" spc="-1290" dirty="0">
                <a:solidFill>
                  <a:srgbClr val="9BC84D"/>
                </a:solidFill>
              </a:rPr>
              <a:t> </a:t>
            </a:r>
            <a:r>
              <a:rPr sz="6400" spc="-235" dirty="0">
                <a:solidFill>
                  <a:srgbClr val="9BC84D"/>
                </a:solidFill>
              </a:rPr>
              <a:t>Representation</a:t>
            </a:r>
            <a:endParaRPr sz="6400"/>
          </a:p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3600" spc="40" dirty="0">
                <a:solidFill>
                  <a:srgbClr val="000000"/>
                </a:solidFill>
              </a:rPr>
              <a:t>Each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0" dirty="0">
                <a:solidFill>
                  <a:srgbClr val="000000"/>
                </a:solidFill>
              </a:rPr>
              <a:t>node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55" dirty="0">
                <a:solidFill>
                  <a:srgbClr val="000000"/>
                </a:solidFill>
              </a:rPr>
              <a:t>maintains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80" dirty="0">
                <a:solidFill>
                  <a:srgbClr val="000000"/>
                </a:solidFill>
              </a:rPr>
              <a:t>a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linked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list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95" dirty="0">
                <a:solidFill>
                  <a:srgbClr val="000000"/>
                </a:solidFill>
              </a:rPr>
              <a:t>of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its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adjacent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nodes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  <a:spcBef>
                <a:spcPts val="3675"/>
              </a:spcBef>
            </a:pPr>
            <a:r>
              <a:rPr sz="3600" spc="80" dirty="0">
                <a:solidFill>
                  <a:srgbClr val="0C9DBF"/>
                </a:solidFill>
                <a:latin typeface="Verdana"/>
                <a:cs typeface="Verdana"/>
              </a:rPr>
              <a:t>Bigger</a:t>
            </a:r>
            <a:r>
              <a:rPr sz="3600" spc="-27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25" dirty="0">
                <a:solidFill>
                  <a:srgbClr val="0C9DBF"/>
                </a:solidFill>
                <a:latin typeface="Verdana"/>
                <a:cs typeface="Verdana"/>
              </a:rPr>
              <a:t>data</a:t>
            </a:r>
            <a:endParaRPr sz="3600">
              <a:latin typeface="Verdana"/>
              <a:cs typeface="Verdana"/>
            </a:endParaRPr>
          </a:p>
          <a:p>
            <a:pPr marL="285750" marR="269875" algn="ctr">
              <a:lnSpc>
                <a:spcPts val="3100"/>
              </a:lnSpc>
              <a:spcBef>
                <a:spcPts val="2700"/>
              </a:spcBef>
            </a:pP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More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and</a:t>
            </a:r>
            <a:r>
              <a:rPr sz="2600" spc="-13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more</a:t>
            </a:r>
            <a:r>
              <a:rPr sz="2600" spc="-13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data</a:t>
            </a:r>
            <a:r>
              <a:rPr sz="2600" spc="-13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535353"/>
                </a:solidFill>
                <a:latin typeface="Verdana"/>
                <a:cs typeface="Verdana"/>
              </a:rPr>
              <a:t>being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535353"/>
                </a:solidFill>
                <a:latin typeface="Verdana"/>
                <a:cs typeface="Verdana"/>
              </a:rPr>
              <a:t>collected 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and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aggregated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6600" y="647700"/>
            <a:ext cx="4617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75" dirty="0">
                <a:solidFill>
                  <a:srgbClr val="4D4D4D"/>
                </a:solidFill>
              </a:rPr>
              <a:t>Big</a:t>
            </a:r>
            <a:r>
              <a:rPr spc="-535" dirty="0">
                <a:solidFill>
                  <a:srgbClr val="4D4D4D"/>
                </a:solidFill>
              </a:rPr>
              <a:t> </a:t>
            </a:r>
            <a:r>
              <a:rPr spc="-114" dirty="0">
                <a:solidFill>
                  <a:srgbClr val="4D4D4D"/>
                </a:solidFill>
              </a:rPr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75"/>
              </a:spcBef>
            </a:pPr>
            <a:r>
              <a:rPr sz="3600" spc="-35" dirty="0">
                <a:solidFill>
                  <a:srgbClr val="0C9DBF"/>
                </a:solidFill>
                <a:latin typeface="Verdana"/>
                <a:cs typeface="Verdana"/>
              </a:rPr>
              <a:t>Smaller</a:t>
            </a:r>
            <a:r>
              <a:rPr sz="3600" spc="-2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0C9DBF"/>
                </a:solidFill>
                <a:latin typeface="Verdana"/>
                <a:cs typeface="Verdana"/>
              </a:rPr>
              <a:t>world</a:t>
            </a:r>
            <a:endParaRPr sz="3600">
              <a:latin typeface="Verdana"/>
              <a:cs typeface="Verdana"/>
            </a:endParaRPr>
          </a:p>
          <a:p>
            <a:pPr marL="600710" marR="591185" algn="ctr">
              <a:lnSpc>
                <a:spcPts val="3100"/>
              </a:lnSpc>
              <a:spcBef>
                <a:spcPts val="2700"/>
              </a:spcBef>
            </a:pP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More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and </a:t>
            </a:r>
            <a:r>
              <a:rPr sz="2600" dirty="0">
                <a:solidFill>
                  <a:srgbClr val="535353"/>
                </a:solidFill>
                <a:latin typeface="Verdana"/>
                <a:cs typeface="Verdana"/>
              </a:rPr>
              <a:t>more</a:t>
            </a:r>
            <a:r>
              <a:rPr sz="2600" spc="-4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interconnections 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between </a:t>
            </a:r>
            <a:r>
              <a:rPr sz="2600" spc="25" dirty="0">
                <a:solidFill>
                  <a:srgbClr val="535353"/>
                </a:solidFill>
                <a:latin typeface="Verdana"/>
                <a:cs typeface="Verdana"/>
              </a:rPr>
              <a:t>actions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and</a:t>
            </a:r>
            <a:r>
              <a:rPr sz="2600" spc="-47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535353"/>
                </a:solidFill>
                <a:latin typeface="Verdana"/>
                <a:cs typeface="Verdana"/>
              </a:rPr>
              <a:t>events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5500" y="7543800"/>
            <a:ext cx="952119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619500" marR="5080" indent="-3606800">
              <a:lnSpc>
                <a:spcPts val="4300"/>
              </a:lnSpc>
              <a:spcBef>
                <a:spcPts val="259"/>
              </a:spcBef>
            </a:pPr>
            <a:r>
              <a:rPr sz="3600" spc="80" dirty="0">
                <a:latin typeface="Verdana"/>
                <a:cs typeface="Verdana"/>
              </a:rPr>
              <a:t>Modeling </a:t>
            </a:r>
            <a:r>
              <a:rPr sz="3600" spc="30" dirty="0">
                <a:solidFill>
                  <a:srgbClr val="F05A28"/>
                </a:solidFill>
                <a:latin typeface="Verdana"/>
                <a:cs typeface="Verdana"/>
              </a:rPr>
              <a:t>interconnections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72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increasingly  </a:t>
            </a:r>
            <a:r>
              <a:rPr sz="3600" spc="30" dirty="0">
                <a:latin typeface="Verdana"/>
                <a:cs typeface="Verdana"/>
              </a:rPr>
              <a:t>important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647700"/>
            <a:ext cx="10737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10" dirty="0"/>
              <a:t>List for </a:t>
            </a:r>
            <a:r>
              <a:rPr spc="-130" dirty="0"/>
              <a:t>a </a:t>
            </a:r>
            <a:r>
              <a:rPr spc="-10" dirty="0"/>
              <a:t>Directed</a:t>
            </a:r>
            <a:r>
              <a:rPr spc="-1200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7084" y="3429418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5054" y="3423068"/>
            <a:ext cx="554355" cy="480695"/>
            <a:chOff x="3765054" y="3423068"/>
            <a:chExt cx="554355" cy="480695"/>
          </a:xfrm>
        </p:grpSpPr>
        <p:sp>
          <p:nvSpPr>
            <p:cNvPr id="6" name="object 6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1" y="0"/>
                  </a:lnTo>
                  <a:lnTo>
                    <a:pt x="541591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1404" y="3429418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86200" y="33782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48616" y="4606607"/>
            <a:ext cx="634365" cy="469265"/>
            <a:chOff x="6213424" y="4628400"/>
            <a:chExt cx="634365" cy="469265"/>
          </a:xfrm>
        </p:grpSpPr>
        <p:sp>
          <p:nvSpPr>
            <p:cNvPr id="10" name="object 10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75400" y="4584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5021" y="5781357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3360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4357" y="5779376"/>
            <a:ext cx="555625" cy="435609"/>
            <a:chOff x="974357" y="5779376"/>
            <a:chExt cx="555625" cy="435609"/>
          </a:xfrm>
        </p:grpSpPr>
        <p:sp>
          <p:nvSpPr>
            <p:cNvPr id="15" name="object 15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0707" y="5785726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2200" y="57277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9991" y="3550665"/>
            <a:ext cx="5112385" cy="2536825"/>
            <a:chOff x="1139991" y="3550665"/>
            <a:chExt cx="5112385" cy="2536825"/>
          </a:xfrm>
        </p:grpSpPr>
        <p:sp>
          <p:nvSpPr>
            <p:cNvPr id="19" name="object 19"/>
            <p:cNvSpPr/>
            <p:nvPr/>
          </p:nvSpPr>
          <p:spPr>
            <a:xfrm>
              <a:off x="1463979" y="3611625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40315" y="355066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5493" y="3611625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4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15583" y="4495456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7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4647" y="3956367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4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3687" y="384714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15523" y="5081641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6086" y="5030888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67"/>
                  </a:lnTo>
                  <a:lnTo>
                    <a:pt x="56641" y="110629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0951" y="3787749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7596" y="6026073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9990" y="5708814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60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60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8464550" y="29400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35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235200" y="7264400"/>
            <a:ext cx="1179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Each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maintains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linked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list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adjacent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173957" y="3732085"/>
            <a:ext cx="555625" cy="435609"/>
            <a:chOff x="10173957" y="3732085"/>
            <a:chExt cx="555625" cy="435609"/>
          </a:xfrm>
        </p:grpSpPr>
        <p:sp>
          <p:nvSpPr>
            <p:cNvPr id="33" name="object 33"/>
            <p:cNvSpPr/>
            <p:nvPr/>
          </p:nvSpPr>
          <p:spPr>
            <a:xfrm>
              <a:off x="10180307" y="373843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80307" y="373843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001516" y="366142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27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173957" y="4396282"/>
            <a:ext cx="555625" cy="435609"/>
            <a:chOff x="10173957" y="4396282"/>
            <a:chExt cx="555625" cy="435609"/>
          </a:xfrm>
        </p:grpSpPr>
        <p:sp>
          <p:nvSpPr>
            <p:cNvPr id="37" name="object 37"/>
            <p:cNvSpPr/>
            <p:nvPr/>
          </p:nvSpPr>
          <p:spPr>
            <a:xfrm>
              <a:off x="10180307" y="440263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80307" y="440263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001516" y="4334509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27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369996" y="2954649"/>
            <a:ext cx="3726179" cy="3347720"/>
            <a:chOff x="9369996" y="2954649"/>
            <a:chExt cx="3726179" cy="3347720"/>
          </a:xfrm>
        </p:grpSpPr>
        <p:sp>
          <p:nvSpPr>
            <p:cNvPr id="41" name="object 41"/>
            <p:cNvSpPr/>
            <p:nvPr/>
          </p:nvSpPr>
          <p:spPr>
            <a:xfrm>
              <a:off x="9382696" y="327360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94582" y="32126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58158" y="295464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82696" y="394971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94582" y="38887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58158" y="363075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382696" y="4622800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94582" y="456183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58158" y="4303847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382696" y="529015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894582" y="52291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07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58158" y="4971206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82696" y="5957506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94582" y="58965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958158" y="5638553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001516" y="5669216"/>
              <a:ext cx="3051175" cy="576580"/>
            </a:xfrm>
            <a:custGeom>
              <a:avLst/>
              <a:gdLst/>
              <a:ahLst/>
              <a:cxnLst/>
              <a:rect l="l" t="t" r="r" b="b"/>
              <a:pathLst>
                <a:path w="3051175" h="576579">
                  <a:moveTo>
                    <a:pt x="0" y="0"/>
                  </a:moveTo>
                  <a:lnTo>
                    <a:pt x="3050781" y="0"/>
                  </a:lnTo>
                  <a:lnTo>
                    <a:pt x="3050781" y="576580"/>
                  </a:lnTo>
                  <a:lnTo>
                    <a:pt x="0" y="57658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180675" y="30293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2" y="0"/>
                  </a:lnTo>
                  <a:lnTo>
                    <a:pt x="569722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80675" y="30293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8" y="0"/>
                  </a:lnTo>
                  <a:lnTo>
                    <a:pt x="569728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29200" y="3024873"/>
              <a:ext cx="575310" cy="466725"/>
            </a:xfrm>
            <a:custGeom>
              <a:avLst/>
              <a:gdLst/>
              <a:ahLst/>
              <a:cxnLst/>
              <a:rect l="l" t="t" r="r" b="b"/>
              <a:pathLst>
                <a:path w="575309" h="466725">
                  <a:moveTo>
                    <a:pt x="0" y="0"/>
                  </a:moveTo>
                  <a:lnTo>
                    <a:pt x="575309" y="0"/>
                  </a:lnTo>
                  <a:lnTo>
                    <a:pt x="575309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129200" y="302487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001516" y="298531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835"/>
              </a:lnSpc>
              <a:tabLst>
                <a:tab pos="126301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0644238" y="3202089"/>
            <a:ext cx="634365" cy="121920"/>
            <a:chOff x="10644238" y="3202089"/>
            <a:chExt cx="634365" cy="121920"/>
          </a:xfrm>
        </p:grpSpPr>
        <p:sp>
          <p:nvSpPr>
            <p:cNvPr id="63" name="object 63"/>
            <p:cNvSpPr/>
            <p:nvPr/>
          </p:nvSpPr>
          <p:spPr>
            <a:xfrm>
              <a:off x="10644238" y="326304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56124" y="320208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11144008" y="5078882"/>
            <a:ext cx="570865" cy="473709"/>
          </a:xfrm>
          <a:custGeom>
            <a:avLst/>
            <a:gdLst/>
            <a:ahLst/>
            <a:cxnLst/>
            <a:rect l="l" t="t" r="r" b="b"/>
            <a:pathLst>
              <a:path w="570865" h="473710">
                <a:moveTo>
                  <a:pt x="0" y="0"/>
                </a:moveTo>
                <a:lnTo>
                  <a:pt x="570306" y="0"/>
                </a:lnTo>
                <a:lnTo>
                  <a:pt x="570306" y="473341"/>
                </a:lnTo>
                <a:lnTo>
                  <a:pt x="0" y="4733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9988816" y="4989156"/>
          <a:ext cx="3050539" cy="57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6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5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5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3535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B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3535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E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11163642" y="525459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07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100" y="647700"/>
            <a:ext cx="11873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10" dirty="0"/>
              <a:t>List for </a:t>
            </a:r>
            <a:r>
              <a:rPr spc="-114" dirty="0"/>
              <a:t>an </a:t>
            </a:r>
            <a:r>
              <a:rPr spc="10" dirty="0"/>
              <a:t>Undirected</a:t>
            </a:r>
            <a:r>
              <a:rPr spc="-122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3896" y="3429418"/>
            <a:ext cx="502920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1404" y="3429418"/>
            <a:ext cx="541655" cy="467995"/>
          </a:xfrm>
          <a:custGeom>
            <a:avLst/>
            <a:gdLst/>
            <a:ahLst/>
            <a:cxnLst/>
            <a:rect l="l" t="t" r="r" b="b"/>
            <a:pathLst>
              <a:path w="541654" h="467995">
                <a:moveTo>
                  <a:pt x="0" y="0"/>
                </a:moveTo>
                <a:lnTo>
                  <a:pt x="541591" y="0"/>
                </a:lnTo>
                <a:lnTo>
                  <a:pt x="541591" y="467461"/>
                </a:lnTo>
                <a:lnTo>
                  <a:pt x="0" y="46746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88212" y="3429418"/>
            <a:ext cx="533400" cy="4679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3535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75400" y="4584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8212" y="5783541"/>
            <a:ext cx="533400" cy="42481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45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0707" y="5785726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6" y="0"/>
                </a:lnTo>
                <a:lnTo>
                  <a:pt x="542326" y="422541"/>
                </a:lnTo>
                <a:lnTo>
                  <a:pt x="0" y="4225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3896" y="5783541"/>
            <a:ext cx="559435" cy="42481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34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88251" y="3598926"/>
            <a:ext cx="5076825" cy="2440305"/>
            <a:chOff x="1188251" y="3598926"/>
            <a:chExt cx="5076825" cy="2440305"/>
          </a:xfrm>
        </p:grpSpPr>
        <p:sp>
          <p:nvSpPr>
            <p:cNvPr id="15" name="object 15"/>
            <p:cNvSpPr/>
            <p:nvPr/>
          </p:nvSpPr>
          <p:spPr>
            <a:xfrm>
              <a:off x="1463979" y="3611626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5493" y="3611626"/>
              <a:ext cx="1976755" cy="993140"/>
            </a:xfrm>
            <a:custGeom>
              <a:avLst/>
              <a:gdLst/>
              <a:ahLst/>
              <a:cxnLst/>
              <a:rect l="l" t="t" r="r" b="b"/>
              <a:pathLst>
                <a:path w="1976754" h="993139">
                  <a:moveTo>
                    <a:pt x="0" y="0"/>
                  </a:moveTo>
                  <a:lnTo>
                    <a:pt x="1976396" y="99303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4647" y="3847147"/>
              <a:ext cx="0" cy="1943735"/>
            </a:xfrm>
            <a:custGeom>
              <a:avLst/>
              <a:gdLst/>
              <a:ahLst/>
              <a:cxnLst/>
              <a:rect l="l" t="t" r="r" b="b"/>
              <a:pathLst>
                <a:path h="1943735">
                  <a:moveTo>
                    <a:pt x="0" y="0"/>
                  </a:moveTo>
                  <a:lnTo>
                    <a:pt x="0" y="194340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5523" y="5030899"/>
              <a:ext cx="1897380" cy="995680"/>
            </a:xfrm>
            <a:custGeom>
              <a:avLst/>
              <a:gdLst/>
              <a:ahLst/>
              <a:cxnLst/>
              <a:rect l="l" t="t" r="r" b="b"/>
              <a:pathLst>
                <a:path w="1897379" h="995679">
                  <a:moveTo>
                    <a:pt x="0" y="995174"/>
                  </a:moveTo>
                  <a:lnTo>
                    <a:pt x="18968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7596" y="6026073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951" y="3787749"/>
              <a:ext cx="0" cy="2043430"/>
            </a:xfrm>
            <a:custGeom>
              <a:avLst/>
              <a:gdLst/>
              <a:ahLst/>
              <a:cxnLst/>
              <a:rect l="l" t="t" r="r" b="b"/>
              <a:pathLst>
                <a:path h="2043429">
                  <a:moveTo>
                    <a:pt x="0" y="20429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464550" y="29400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35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235200" y="7264400"/>
            <a:ext cx="1179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Each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maintains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linked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list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adjacent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369996" y="2954649"/>
            <a:ext cx="3726179" cy="3347720"/>
            <a:chOff x="9369996" y="2954649"/>
            <a:chExt cx="3726179" cy="3347720"/>
          </a:xfrm>
        </p:grpSpPr>
        <p:sp>
          <p:nvSpPr>
            <p:cNvPr id="24" name="object 24"/>
            <p:cNvSpPr/>
            <p:nvPr/>
          </p:nvSpPr>
          <p:spPr>
            <a:xfrm>
              <a:off x="9382696" y="327360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94582" y="32126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58158" y="295464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82696" y="394971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94582" y="38887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58158" y="363075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82696" y="4622800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94582" y="456183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58158" y="4303847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82696" y="529015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94582" y="52291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07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58158" y="4971206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82696" y="5957506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94582" y="58965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58158" y="5638553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80675" y="30293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2" y="0"/>
                  </a:lnTo>
                  <a:lnTo>
                    <a:pt x="569722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80675" y="30293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8" y="0"/>
                  </a:lnTo>
                  <a:lnTo>
                    <a:pt x="569728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129200" y="3024873"/>
              <a:ext cx="575310" cy="466725"/>
            </a:xfrm>
            <a:custGeom>
              <a:avLst/>
              <a:gdLst/>
              <a:ahLst/>
              <a:cxnLst/>
              <a:rect l="l" t="t" r="r" b="b"/>
              <a:pathLst>
                <a:path w="575309" h="466725">
                  <a:moveTo>
                    <a:pt x="0" y="0"/>
                  </a:moveTo>
                  <a:lnTo>
                    <a:pt x="575309" y="0"/>
                  </a:lnTo>
                  <a:lnTo>
                    <a:pt x="575309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129200" y="302487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001516" y="298531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835"/>
              </a:lnSpc>
              <a:tabLst>
                <a:tab pos="126301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020907" y="4367072"/>
            <a:ext cx="650875" cy="435609"/>
            <a:chOff x="11020907" y="4367072"/>
            <a:chExt cx="650875" cy="435609"/>
          </a:xfrm>
        </p:grpSpPr>
        <p:sp>
          <p:nvSpPr>
            <p:cNvPr id="45" name="object 45"/>
            <p:cNvSpPr/>
            <p:nvPr/>
          </p:nvSpPr>
          <p:spPr>
            <a:xfrm>
              <a:off x="11122584" y="437342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22584" y="437342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020907" y="452374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0157459" y="3202089"/>
            <a:ext cx="2562225" cy="2995295"/>
            <a:chOff x="10157459" y="3202089"/>
            <a:chExt cx="2562225" cy="2995295"/>
          </a:xfrm>
        </p:grpSpPr>
        <p:sp>
          <p:nvSpPr>
            <p:cNvPr id="49" name="object 49"/>
            <p:cNvSpPr/>
            <p:nvPr/>
          </p:nvSpPr>
          <p:spPr>
            <a:xfrm>
              <a:off x="10644238" y="326304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156124" y="320208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87025" y="5724004"/>
              <a:ext cx="570230" cy="467359"/>
            </a:xfrm>
            <a:custGeom>
              <a:avLst/>
              <a:gdLst/>
              <a:ahLst/>
              <a:cxnLst/>
              <a:rect l="l" t="t" r="r" b="b"/>
              <a:pathLst>
                <a:path w="570229" h="467360">
                  <a:moveTo>
                    <a:pt x="0" y="0"/>
                  </a:moveTo>
                  <a:lnTo>
                    <a:pt x="570204" y="0"/>
                  </a:lnTo>
                  <a:lnTo>
                    <a:pt x="570204" y="467004"/>
                  </a:lnTo>
                  <a:lnTo>
                    <a:pt x="0" y="4670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187025" y="5724004"/>
              <a:ext cx="570230" cy="467359"/>
            </a:xfrm>
            <a:custGeom>
              <a:avLst/>
              <a:gdLst/>
              <a:ahLst/>
              <a:cxnLst/>
              <a:rect l="l" t="t" r="r" b="b"/>
              <a:pathLst>
                <a:path w="570229" h="467360">
                  <a:moveTo>
                    <a:pt x="0" y="0"/>
                  </a:moveTo>
                  <a:lnTo>
                    <a:pt x="570208" y="0"/>
                  </a:lnTo>
                  <a:lnTo>
                    <a:pt x="570208" y="466999"/>
                  </a:lnTo>
                  <a:lnTo>
                    <a:pt x="0" y="4669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163809" y="3722255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22" y="0"/>
                  </a:lnTo>
                  <a:lnTo>
                    <a:pt x="575322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163809" y="3722255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130785" y="5042433"/>
              <a:ext cx="570865" cy="473709"/>
            </a:xfrm>
            <a:custGeom>
              <a:avLst/>
              <a:gdLst/>
              <a:ahLst/>
              <a:cxnLst/>
              <a:rect l="l" t="t" r="r" b="b"/>
              <a:pathLst>
                <a:path w="570865" h="473710">
                  <a:moveTo>
                    <a:pt x="0" y="0"/>
                  </a:moveTo>
                  <a:lnTo>
                    <a:pt x="570357" y="0"/>
                  </a:lnTo>
                  <a:lnTo>
                    <a:pt x="570357" y="473341"/>
                  </a:lnTo>
                  <a:lnTo>
                    <a:pt x="0" y="473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130785" y="5042433"/>
              <a:ext cx="570865" cy="473709"/>
            </a:xfrm>
            <a:custGeom>
              <a:avLst/>
              <a:gdLst/>
              <a:ahLst/>
              <a:cxnLst/>
              <a:rect l="l" t="t" r="r" b="b"/>
              <a:pathLst>
                <a:path w="570865" h="473710">
                  <a:moveTo>
                    <a:pt x="0" y="0"/>
                  </a:moveTo>
                  <a:lnTo>
                    <a:pt x="570307" y="0"/>
                  </a:lnTo>
                  <a:lnTo>
                    <a:pt x="570307" y="473349"/>
                  </a:lnTo>
                  <a:lnTo>
                    <a:pt x="0" y="4733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699443" y="5279110"/>
              <a:ext cx="354965" cy="0"/>
            </a:xfrm>
            <a:custGeom>
              <a:avLst/>
              <a:gdLst/>
              <a:ahLst/>
              <a:cxnLst/>
              <a:rect l="l" t="t" r="r" b="b"/>
              <a:pathLst>
                <a:path w="354965">
                  <a:moveTo>
                    <a:pt x="0" y="0"/>
                  </a:moveTo>
                  <a:lnTo>
                    <a:pt x="3546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041441" y="521815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111636" y="372921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111636" y="372921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37580" y="372003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73" y="0"/>
                  </a:lnTo>
                  <a:lnTo>
                    <a:pt x="575373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137580" y="372003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9988816" y="4321809"/>
          <a:ext cx="3051174" cy="57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18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3189">
                        <a:lnSpc>
                          <a:spcPts val="3710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A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05740">
                        <a:lnSpc>
                          <a:spcPts val="3810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D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10001516" y="366142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70"/>
              </a:spcBef>
              <a:tabLst>
                <a:tab pos="1250315" algn="l"/>
                <a:tab pos="2266315" algn="l"/>
              </a:tabLst>
            </a:pPr>
            <a:r>
              <a:rPr sz="3200" spc="340" dirty="0">
                <a:latin typeface="Verdana"/>
                <a:cs typeface="Verdana"/>
              </a:rPr>
              <a:t>A	</a:t>
            </a:r>
            <a:r>
              <a:rPr sz="4800" spc="179" baseline="-1736" dirty="0">
                <a:latin typeface="Verdana"/>
                <a:cs typeface="Verdana"/>
              </a:rPr>
              <a:t>E	</a:t>
            </a: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180675" y="3879532"/>
            <a:ext cx="1924685" cy="1651000"/>
            <a:chOff x="10180675" y="3879532"/>
            <a:chExt cx="1924685" cy="1651000"/>
          </a:xfrm>
        </p:grpSpPr>
        <p:sp>
          <p:nvSpPr>
            <p:cNvPr id="66" name="object 66"/>
            <p:cNvSpPr/>
            <p:nvPr/>
          </p:nvSpPr>
          <p:spPr>
            <a:xfrm>
              <a:off x="11653621" y="3953217"/>
              <a:ext cx="342265" cy="0"/>
            </a:xfrm>
            <a:custGeom>
              <a:avLst/>
              <a:gdLst/>
              <a:ahLst/>
              <a:cxnLst/>
              <a:rect l="l" t="t" r="r" b="b"/>
              <a:pathLst>
                <a:path w="342265">
                  <a:moveTo>
                    <a:pt x="0" y="0"/>
                  </a:moveTo>
                  <a:lnTo>
                    <a:pt x="329410" y="0"/>
                  </a:lnTo>
                  <a:lnTo>
                    <a:pt x="34211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983034" y="389225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53750" y="3940492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0" y="0"/>
                  </a:moveTo>
                  <a:lnTo>
                    <a:pt x="257887" y="0"/>
                  </a:lnTo>
                  <a:lnTo>
                    <a:pt x="27058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011636" y="387953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17363" y="5050307"/>
              <a:ext cx="582295" cy="472440"/>
            </a:xfrm>
            <a:custGeom>
              <a:avLst/>
              <a:gdLst/>
              <a:ahLst/>
              <a:cxnLst/>
              <a:rect l="l" t="t" r="r" b="b"/>
              <a:pathLst>
                <a:path w="582295" h="472439">
                  <a:moveTo>
                    <a:pt x="0" y="0"/>
                  </a:moveTo>
                  <a:lnTo>
                    <a:pt x="582079" y="0"/>
                  </a:lnTo>
                  <a:lnTo>
                    <a:pt x="582079" y="471868"/>
                  </a:lnTo>
                  <a:lnTo>
                    <a:pt x="0" y="471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117363" y="5050307"/>
              <a:ext cx="582295" cy="472440"/>
            </a:xfrm>
            <a:custGeom>
              <a:avLst/>
              <a:gdLst/>
              <a:ahLst/>
              <a:cxnLst/>
              <a:rect l="l" t="t" r="r" b="b"/>
              <a:pathLst>
                <a:path w="582295" h="472439">
                  <a:moveTo>
                    <a:pt x="0" y="0"/>
                  </a:moveTo>
                  <a:lnTo>
                    <a:pt x="582076" y="0"/>
                  </a:lnTo>
                  <a:lnTo>
                    <a:pt x="582076" y="471867"/>
                  </a:lnTo>
                  <a:lnTo>
                    <a:pt x="0" y="4718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757230" y="5286235"/>
              <a:ext cx="271780" cy="0"/>
            </a:xfrm>
            <a:custGeom>
              <a:avLst/>
              <a:gdLst/>
              <a:ahLst/>
              <a:cxnLst/>
              <a:rect l="l" t="t" r="r" b="b"/>
              <a:pathLst>
                <a:path w="271779">
                  <a:moveTo>
                    <a:pt x="0" y="0"/>
                  </a:moveTo>
                  <a:lnTo>
                    <a:pt x="27165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016183" y="522527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187025" y="5056657"/>
              <a:ext cx="570230" cy="467359"/>
            </a:xfrm>
            <a:custGeom>
              <a:avLst/>
              <a:gdLst/>
              <a:ahLst/>
              <a:cxnLst/>
              <a:rect l="l" t="t" r="r" b="b"/>
              <a:pathLst>
                <a:path w="570229" h="467360">
                  <a:moveTo>
                    <a:pt x="0" y="0"/>
                  </a:moveTo>
                  <a:lnTo>
                    <a:pt x="570204" y="0"/>
                  </a:lnTo>
                  <a:lnTo>
                    <a:pt x="570204" y="466991"/>
                  </a:lnTo>
                  <a:lnTo>
                    <a:pt x="0" y="46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187025" y="5056657"/>
              <a:ext cx="570230" cy="467359"/>
            </a:xfrm>
            <a:custGeom>
              <a:avLst/>
              <a:gdLst/>
              <a:ahLst/>
              <a:cxnLst/>
              <a:rect l="l" t="t" r="r" b="b"/>
              <a:pathLst>
                <a:path w="570229" h="467360">
                  <a:moveTo>
                    <a:pt x="0" y="0"/>
                  </a:moveTo>
                  <a:lnTo>
                    <a:pt x="570208" y="0"/>
                  </a:lnTo>
                  <a:lnTo>
                    <a:pt x="570208" y="466999"/>
                  </a:lnTo>
                  <a:lnTo>
                    <a:pt x="0" y="4669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0001516" y="5001856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14"/>
              </a:spcBef>
              <a:tabLst>
                <a:tab pos="1250315" algn="l"/>
                <a:tab pos="227901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3200" spc="125" dirty="0">
                <a:latin typeface="Verdana"/>
                <a:cs typeface="Verdana"/>
              </a:rPr>
              <a:t>C	</a:t>
            </a:r>
            <a:r>
              <a:rPr sz="4800" spc="179" baseline="1736" dirty="0">
                <a:latin typeface="Verdana"/>
                <a:cs typeface="Verdana"/>
              </a:rPr>
              <a:t>E</a:t>
            </a:r>
            <a:endParaRPr sz="4800" baseline="1736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1141633" y="5738279"/>
            <a:ext cx="555625" cy="435609"/>
            <a:chOff x="11141633" y="5738279"/>
            <a:chExt cx="555625" cy="435609"/>
          </a:xfrm>
        </p:grpSpPr>
        <p:sp>
          <p:nvSpPr>
            <p:cNvPr id="78" name="object 78"/>
            <p:cNvSpPr/>
            <p:nvPr/>
          </p:nvSpPr>
          <p:spPr>
            <a:xfrm>
              <a:off x="11147983" y="5744629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147983" y="5744629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0001516" y="5669216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60"/>
              </a:spcBef>
              <a:tabLst>
                <a:tab pos="126301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52" baseline="-1736" dirty="0">
                <a:latin typeface="Verdana"/>
                <a:cs typeface="Verdana"/>
              </a:rPr>
              <a:t>D</a:t>
            </a:r>
            <a:endParaRPr sz="4800" baseline="-1736">
              <a:latin typeface="Verdana"/>
              <a:cs typeface="Verdan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0744695" y="5894946"/>
            <a:ext cx="423545" cy="121920"/>
            <a:chOff x="10744695" y="5894946"/>
            <a:chExt cx="423545" cy="121920"/>
          </a:xfrm>
        </p:grpSpPr>
        <p:sp>
          <p:nvSpPr>
            <p:cNvPr id="82" name="object 82"/>
            <p:cNvSpPr/>
            <p:nvPr/>
          </p:nvSpPr>
          <p:spPr>
            <a:xfrm>
              <a:off x="10744695" y="5955906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0" y="0"/>
                  </a:moveTo>
                  <a:lnTo>
                    <a:pt x="301609" y="0"/>
                  </a:lnTo>
                  <a:lnTo>
                    <a:pt x="3143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046307" y="58949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5600" y="2908300"/>
            <a:ext cx="7997825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latin typeface="Verdana"/>
                <a:cs typeface="Verdana"/>
              </a:rPr>
              <a:t>In </a:t>
            </a:r>
            <a:r>
              <a:rPr sz="3200" spc="-45" dirty="0">
                <a:latin typeface="Verdana"/>
                <a:cs typeface="Verdana"/>
              </a:rPr>
              <a:t>a </a:t>
            </a:r>
            <a:r>
              <a:rPr sz="3200" spc="-60" dirty="0">
                <a:latin typeface="Verdana"/>
                <a:cs typeface="Verdana"/>
              </a:rPr>
              <a:t>list, </a:t>
            </a:r>
            <a:r>
              <a:rPr sz="3200" spc="35" dirty="0">
                <a:latin typeface="Verdana"/>
                <a:cs typeface="Verdana"/>
              </a:rPr>
              <a:t>order</a:t>
            </a:r>
            <a:r>
              <a:rPr sz="3200" spc="-37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matters</a:t>
            </a:r>
            <a:endParaRPr sz="3200" dirty="0">
              <a:latin typeface="Verdana"/>
              <a:cs typeface="Verdana"/>
            </a:endParaRPr>
          </a:p>
          <a:p>
            <a:pPr marL="12700" marR="989965">
              <a:lnSpc>
                <a:spcPct val="101200"/>
              </a:lnSpc>
              <a:spcBef>
                <a:spcPts val="2520"/>
              </a:spcBef>
            </a:pPr>
            <a:r>
              <a:rPr sz="2800" spc="-90" dirty="0">
                <a:latin typeface="Verdana"/>
                <a:cs typeface="Verdana"/>
              </a:rPr>
              <a:t>Thus,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0" dirty="0">
                <a:latin typeface="Verdana"/>
                <a:cs typeface="Verdana"/>
              </a:rPr>
              <a:t>same </a:t>
            </a:r>
            <a:r>
              <a:rPr sz="2800" spc="-5" dirty="0">
                <a:latin typeface="Verdana"/>
                <a:cs typeface="Verdana"/>
              </a:rPr>
              <a:t>graph </a:t>
            </a:r>
            <a:r>
              <a:rPr sz="2800" spc="10" dirty="0">
                <a:latin typeface="Verdana"/>
                <a:cs typeface="Verdana"/>
              </a:rPr>
              <a:t>can</a:t>
            </a:r>
            <a:r>
              <a:rPr sz="2800" spc="-71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have </a:t>
            </a:r>
            <a:r>
              <a:rPr sz="2800" spc="-10" dirty="0">
                <a:latin typeface="Verdana"/>
                <a:cs typeface="Verdana"/>
              </a:rPr>
              <a:t>multiple  </a:t>
            </a:r>
            <a:r>
              <a:rPr sz="2800" spc="-25" dirty="0">
                <a:latin typeface="Verdana"/>
                <a:cs typeface="Verdana"/>
              </a:rPr>
              <a:t>representations</a:t>
            </a: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spc="40" dirty="0">
                <a:latin typeface="Verdana"/>
                <a:cs typeface="Verdana"/>
              </a:rPr>
              <a:t>Deletion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of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node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is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inefficient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2800" spc="-20" dirty="0">
                <a:latin typeface="Verdana"/>
                <a:cs typeface="Verdana"/>
              </a:rPr>
              <a:t>Requires </a:t>
            </a:r>
            <a:r>
              <a:rPr sz="2800" spc="-30" dirty="0">
                <a:latin typeface="Verdana"/>
                <a:cs typeface="Verdana"/>
              </a:rPr>
              <a:t>iterations </a:t>
            </a:r>
            <a:r>
              <a:rPr sz="2800" spc="-5" dirty="0">
                <a:latin typeface="Verdana"/>
                <a:cs typeface="Verdana"/>
              </a:rPr>
              <a:t>through </a:t>
            </a:r>
            <a:r>
              <a:rPr sz="2800" spc="-45" dirty="0">
                <a:latin typeface="Verdana"/>
                <a:cs typeface="Verdana"/>
              </a:rPr>
              <a:t>all </a:t>
            </a:r>
            <a:r>
              <a:rPr sz="2800" spc="-10" dirty="0">
                <a:latin typeface="Verdana"/>
                <a:cs typeface="Verdana"/>
              </a:rPr>
              <a:t>adjacency</a:t>
            </a:r>
            <a:r>
              <a:rPr sz="2800" spc="-61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lists</a:t>
            </a:r>
            <a:endParaRPr sz="28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6350" y="28892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351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20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24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977286" y="3681285"/>
            <a:ext cx="555625" cy="435609"/>
            <a:chOff x="2977286" y="3681285"/>
            <a:chExt cx="555625" cy="435609"/>
          </a:xfrm>
        </p:grpSpPr>
        <p:sp>
          <p:nvSpPr>
            <p:cNvPr id="6" name="object 6"/>
            <p:cNvSpPr/>
            <p:nvPr/>
          </p:nvSpPr>
          <p:spPr>
            <a:xfrm>
              <a:off x="2983636" y="368763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3636" y="3687635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04858" y="361062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27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77286" y="4345482"/>
            <a:ext cx="555625" cy="435609"/>
            <a:chOff x="2977286" y="4345482"/>
            <a:chExt cx="555625" cy="435609"/>
          </a:xfrm>
        </p:grpSpPr>
        <p:sp>
          <p:nvSpPr>
            <p:cNvPr id="10" name="object 10"/>
            <p:cNvSpPr/>
            <p:nvPr/>
          </p:nvSpPr>
          <p:spPr>
            <a:xfrm>
              <a:off x="2983636" y="435183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8" y="0"/>
                  </a:lnTo>
                  <a:lnTo>
                    <a:pt x="542328" y="422554"/>
                  </a:lnTo>
                  <a:lnTo>
                    <a:pt x="0" y="422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3636" y="4351832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10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04858" y="4283709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27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73338" y="2903849"/>
            <a:ext cx="3726179" cy="3347720"/>
            <a:chOff x="2173338" y="2903849"/>
            <a:chExt cx="3726179" cy="3347720"/>
          </a:xfrm>
        </p:grpSpPr>
        <p:sp>
          <p:nvSpPr>
            <p:cNvPr id="14" name="object 14"/>
            <p:cNvSpPr/>
            <p:nvPr/>
          </p:nvSpPr>
          <p:spPr>
            <a:xfrm>
              <a:off x="2186038" y="322280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7924" y="316184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1487" y="290384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6038" y="389891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7924" y="38379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61487" y="3579959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6038" y="4572000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7924" y="451103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61487" y="4253047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86038" y="523935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7924" y="51783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07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61487" y="4920406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6038" y="5906706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4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7924" y="584574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61487" y="5587753"/>
              <a:ext cx="3137496" cy="663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04858" y="5618416"/>
              <a:ext cx="3051175" cy="576580"/>
            </a:xfrm>
            <a:custGeom>
              <a:avLst/>
              <a:gdLst/>
              <a:ahLst/>
              <a:cxnLst/>
              <a:rect l="l" t="t" r="r" b="b"/>
              <a:pathLst>
                <a:path w="3051175" h="576579">
                  <a:moveTo>
                    <a:pt x="0" y="0"/>
                  </a:moveTo>
                  <a:lnTo>
                    <a:pt x="3050781" y="0"/>
                  </a:lnTo>
                  <a:lnTo>
                    <a:pt x="3050781" y="576580"/>
                  </a:lnTo>
                  <a:lnTo>
                    <a:pt x="0" y="57658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A0275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84004" y="29785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2" y="0"/>
                  </a:lnTo>
                  <a:lnTo>
                    <a:pt x="569722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4004" y="2978518"/>
              <a:ext cx="570230" cy="467995"/>
            </a:xfrm>
            <a:custGeom>
              <a:avLst/>
              <a:gdLst/>
              <a:ahLst/>
              <a:cxnLst/>
              <a:rect l="l" t="t" r="r" b="b"/>
              <a:pathLst>
                <a:path w="570229" h="467995">
                  <a:moveTo>
                    <a:pt x="0" y="0"/>
                  </a:moveTo>
                  <a:lnTo>
                    <a:pt x="569728" y="0"/>
                  </a:lnTo>
                  <a:lnTo>
                    <a:pt x="569728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2529" y="297407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22" y="0"/>
                  </a:lnTo>
                  <a:lnTo>
                    <a:pt x="575322" y="466382"/>
                  </a:lnTo>
                  <a:lnTo>
                    <a:pt x="0" y="4663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2529" y="2974073"/>
              <a:ext cx="575945" cy="466725"/>
            </a:xfrm>
            <a:custGeom>
              <a:avLst/>
              <a:gdLst/>
              <a:ahLst/>
              <a:cxnLst/>
              <a:rect l="l" t="t" r="r" b="b"/>
              <a:pathLst>
                <a:path w="575945" h="466725">
                  <a:moveTo>
                    <a:pt x="0" y="0"/>
                  </a:moveTo>
                  <a:lnTo>
                    <a:pt x="575317" y="0"/>
                  </a:lnTo>
                  <a:lnTo>
                    <a:pt x="575317" y="466388"/>
                  </a:lnTo>
                  <a:lnTo>
                    <a:pt x="0" y="46638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04858" y="2934512"/>
            <a:ext cx="3051175" cy="576580"/>
          </a:xfrm>
          <a:prstGeom prst="rect">
            <a:avLst/>
          </a:prstGeom>
          <a:ln w="25400">
            <a:solidFill>
              <a:srgbClr val="A027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8770">
              <a:lnSpc>
                <a:spcPts val="3835"/>
              </a:lnSpc>
              <a:tabLst>
                <a:tab pos="1258570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47567" y="3151289"/>
            <a:ext cx="634365" cy="121920"/>
            <a:chOff x="3447567" y="3151289"/>
            <a:chExt cx="634365" cy="121920"/>
          </a:xfrm>
        </p:grpSpPr>
        <p:sp>
          <p:nvSpPr>
            <p:cNvPr id="36" name="object 36"/>
            <p:cNvSpPr/>
            <p:nvPr/>
          </p:nvSpPr>
          <p:spPr>
            <a:xfrm>
              <a:off x="3447567" y="321224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59453" y="315128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3947350" y="5028082"/>
            <a:ext cx="570865" cy="473709"/>
          </a:xfrm>
          <a:custGeom>
            <a:avLst/>
            <a:gdLst/>
            <a:ahLst/>
            <a:cxnLst/>
            <a:rect l="l" t="t" r="r" b="b"/>
            <a:pathLst>
              <a:path w="570864" h="473710">
                <a:moveTo>
                  <a:pt x="0" y="0"/>
                </a:moveTo>
                <a:lnTo>
                  <a:pt x="570306" y="0"/>
                </a:lnTo>
                <a:lnTo>
                  <a:pt x="570306" y="473341"/>
                </a:lnTo>
                <a:lnTo>
                  <a:pt x="0" y="4733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2792158" y="4938356"/>
          <a:ext cx="3050539" cy="57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61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5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5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>
                      <a:solidFill>
                        <a:srgbClr val="A02758"/>
                      </a:solidFill>
                      <a:prstDash val="solid"/>
                    </a:lnT>
                    <a:lnB w="12700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0275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3535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B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3535"/>
                        </a:lnSpc>
                      </a:pPr>
                      <a:r>
                        <a:rPr sz="3200" dirty="0">
                          <a:latin typeface="Verdana"/>
                          <a:cs typeface="Verdana"/>
                        </a:rPr>
                        <a:t>E</a:t>
                      </a:r>
                      <a:endParaRPr sz="3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12700">
                      <a:solidFill>
                        <a:srgbClr val="F05A28"/>
                      </a:solidFill>
                      <a:prstDash val="solid"/>
                    </a:lnR>
                    <a:lnT w="12700">
                      <a:solidFill>
                        <a:srgbClr val="F05A2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05A28"/>
                      </a:solidFill>
                      <a:prstDash val="solid"/>
                    </a:lnL>
                    <a:lnR w="28575">
                      <a:solidFill>
                        <a:srgbClr val="A02758"/>
                      </a:solidFill>
                      <a:prstDash val="solid"/>
                    </a:lnR>
                    <a:lnT w="28575">
                      <a:solidFill>
                        <a:srgbClr val="A02758"/>
                      </a:solidFill>
                      <a:prstDash val="solid"/>
                    </a:lnT>
                    <a:lnB w="28575">
                      <a:solidFill>
                        <a:srgbClr val="A0275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3966984" y="520379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07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937500" y="952500"/>
            <a:ext cx="6311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10" dirty="0"/>
              <a:t>List</a:t>
            </a:r>
            <a:r>
              <a:rPr spc="-600" dirty="0"/>
              <a:t> </a:t>
            </a:r>
            <a:r>
              <a:rPr spc="10" dirty="0"/>
              <a:t>Flaws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0" y="647700"/>
            <a:ext cx="11420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Adjacency </a:t>
            </a:r>
            <a:r>
              <a:rPr spc="-80" dirty="0">
                <a:solidFill>
                  <a:srgbClr val="F05A28"/>
                </a:solidFill>
              </a:rPr>
              <a:t>Set </a:t>
            </a:r>
            <a:r>
              <a:rPr spc="10" dirty="0"/>
              <a:t>for </a:t>
            </a:r>
            <a:r>
              <a:rPr spc="-130" dirty="0"/>
              <a:t>a </a:t>
            </a:r>
            <a:r>
              <a:rPr spc="10" dirty="0"/>
              <a:t>Undirected</a:t>
            </a:r>
            <a:r>
              <a:rPr spc="-1125" dirty="0"/>
              <a:t> </a:t>
            </a:r>
            <a:r>
              <a:rPr spc="-55" dirty="0"/>
              <a:t>Graph</a:t>
            </a:r>
          </a:p>
        </p:txBody>
      </p:sp>
      <p:sp>
        <p:nvSpPr>
          <p:cNvPr id="3" name="object 3"/>
          <p:cNvSpPr/>
          <p:nvPr/>
        </p:nvSpPr>
        <p:spPr>
          <a:xfrm>
            <a:off x="947084" y="3429418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30" h="404495">
                <a:moveTo>
                  <a:pt x="0" y="0"/>
                </a:moveTo>
                <a:lnTo>
                  <a:pt x="519435" y="0"/>
                </a:lnTo>
                <a:lnTo>
                  <a:pt x="519435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3896" y="3429418"/>
            <a:ext cx="502920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1404" y="3429418"/>
            <a:ext cx="541655" cy="467995"/>
          </a:xfrm>
          <a:custGeom>
            <a:avLst/>
            <a:gdLst/>
            <a:ahLst/>
            <a:cxnLst/>
            <a:rect l="l" t="t" r="r" b="b"/>
            <a:pathLst>
              <a:path w="541654" h="467995">
                <a:moveTo>
                  <a:pt x="0" y="0"/>
                </a:moveTo>
                <a:lnTo>
                  <a:pt x="541591" y="0"/>
                </a:lnTo>
                <a:lnTo>
                  <a:pt x="541591" y="467461"/>
                </a:lnTo>
                <a:lnTo>
                  <a:pt x="0" y="46746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88212" y="3429418"/>
            <a:ext cx="533400" cy="4679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ts val="3535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13424" y="4628400"/>
            <a:ext cx="634365" cy="469265"/>
            <a:chOff x="6213424" y="4628400"/>
            <a:chExt cx="634365" cy="469265"/>
          </a:xfrm>
        </p:grpSpPr>
        <p:sp>
          <p:nvSpPr>
            <p:cNvPr id="8" name="object 8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9774" y="4634750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75400" y="4584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8212" y="5783541"/>
            <a:ext cx="533400" cy="42481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3345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0707" y="5785726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10">
                <a:moveTo>
                  <a:pt x="0" y="0"/>
                </a:moveTo>
                <a:lnTo>
                  <a:pt x="542326" y="0"/>
                </a:lnTo>
                <a:lnTo>
                  <a:pt x="542326" y="422541"/>
                </a:lnTo>
                <a:lnTo>
                  <a:pt x="0" y="4225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3896" y="5783541"/>
            <a:ext cx="559435" cy="42481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34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88251" y="3598926"/>
            <a:ext cx="5076825" cy="2440305"/>
            <a:chOff x="1188251" y="3598926"/>
            <a:chExt cx="5076825" cy="2440305"/>
          </a:xfrm>
        </p:grpSpPr>
        <p:sp>
          <p:nvSpPr>
            <p:cNvPr id="15" name="object 15"/>
            <p:cNvSpPr/>
            <p:nvPr/>
          </p:nvSpPr>
          <p:spPr>
            <a:xfrm>
              <a:off x="1463979" y="3611626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5493" y="3611626"/>
              <a:ext cx="1976755" cy="993140"/>
            </a:xfrm>
            <a:custGeom>
              <a:avLst/>
              <a:gdLst/>
              <a:ahLst/>
              <a:cxnLst/>
              <a:rect l="l" t="t" r="r" b="b"/>
              <a:pathLst>
                <a:path w="1976754" h="993139">
                  <a:moveTo>
                    <a:pt x="0" y="0"/>
                  </a:moveTo>
                  <a:lnTo>
                    <a:pt x="1976396" y="99303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4647" y="3847147"/>
              <a:ext cx="0" cy="1943735"/>
            </a:xfrm>
            <a:custGeom>
              <a:avLst/>
              <a:gdLst/>
              <a:ahLst/>
              <a:cxnLst/>
              <a:rect l="l" t="t" r="r" b="b"/>
              <a:pathLst>
                <a:path h="1943735">
                  <a:moveTo>
                    <a:pt x="0" y="0"/>
                  </a:moveTo>
                  <a:lnTo>
                    <a:pt x="0" y="194340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5523" y="5030899"/>
              <a:ext cx="1897380" cy="995680"/>
            </a:xfrm>
            <a:custGeom>
              <a:avLst/>
              <a:gdLst/>
              <a:ahLst/>
              <a:cxnLst/>
              <a:rect l="l" t="t" r="r" b="b"/>
              <a:pathLst>
                <a:path w="1897379" h="995679">
                  <a:moveTo>
                    <a:pt x="0" y="995174"/>
                  </a:moveTo>
                  <a:lnTo>
                    <a:pt x="18968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7596" y="6026073"/>
              <a:ext cx="2298700" cy="0"/>
            </a:xfrm>
            <a:custGeom>
              <a:avLst/>
              <a:gdLst/>
              <a:ahLst/>
              <a:cxnLst/>
              <a:rect l="l" t="t" r="r" b="b"/>
              <a:pathLst>
                <a:path w="2298700">
                  <a:moveTo>
                    <a:pt x="0" y="0"/>
                  </a:moveTo>
                  <a:lnTo>
                    <a:pt x="229826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0951" y="3787749"/>
              <a:ext cx="0" cy="2043430"/>
            </a:xfrm>
            <a:custGeom>
              <a:avLst/>
              <a:gdLst/>
              <a:ahLst/>
              <a:cxnLst/>
              <a:rect l="l" t="t" r="r" b="b"/>
              <a:pathLst>
                <a:path h="2043429">
                  <a:moveTo>
                    <a:pt x="0" y="204298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84500" y="7264400"/>
            <a:ext cx="10289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Each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node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maintains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set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of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adjacent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50" dirty="0">
                <a:latin typeface="Verdana"/>
                <a:cs typeface="Verdana"/>
              </a:rPr>
              <a:t>nodes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013950" y="2901950"/>
          <a:ext cx="768985" cy="3317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351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A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20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B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C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0795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1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D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24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Verdana"/>
                          <a:cs typeface="Verdana"/>
                        </a:rPr>
                        <a:t>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164F86"/>
                      </a:solidFill>
                      <a:prstDash val="solid"/>
                    </a:lnL>
                    <a:lnR w="38100">
                      <a:solidFill>
                        <a:srgbClr val="164F86"/>
                      </a:solidFill>
                      <a:prstDash val="solid"/>
                    </a:lnR>
                    <a:lnT w="38100">
                      <a:solidFill>
                        <a:srgbClr val="164F86"/>
                      </a:solidFill>
                      <a:prstDash val="solid"/>
                    </a:lnT>
                    <a:lnB w="38100">
                      <a:solidFill>
                        <a:srgbClr val="164F8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0923638" y="3165055"/>
            <a:ext cx="634365" cy="121920"/>
            <a:chOff x="10923638" y="3165055"/>
            <a:chExt cx="634365" cy="121920"/>
          </a:xfrm>
        </p:grpSpPr>
        <p:sp>
          <p:nvSpPr>
            <p:cNvPr id="24" name="object 24"/>
            <p:cNvSpPr/>
            <p:nvPr/>
          </p:nvSpPr>
          <p:spPr>
            <a:xfrm>
              <a:off x="10923638" y="3226015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35524" y="316505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923638" y="3841165"/>
            <a:ext cx="634365" cy="121920"/>
            <a:chOff x="10923638" y="3841165"/>
            <a:chExt cx="634365" cy="121920"/>
          </a:xfrm>
        </p:grpSpPr>
        <p:sp>
          <p:nvSpPr>
            <p:cNvPr id="27" name="object 27"/>
            <p:cNvSpPr/>
            <p:nvPr/>
          </p:nvSpPr>
          <p:spPr>
            <a:xfrm>
              <a:off x="10923638" y="3902125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35524" y="384116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0923638" y="4514253"/>
            <a:ext cx="634365" cy="121920"/>
            <a:chOff x="10923638" y="4514253"/>
            <a:chExt cx="634365" cy="121920"/>
          </a:xfrm>
        </p:grpSpPr>
        <p:sp>
          <p:nvSpPr>
            <p:cNvPr id="30" name="object 30"/>
            <p:cNvSpPr/>
            <p:nvPr/>
          </p:nvSpPr>
          <p:spPr>
            <a:xfrm>
              <a:off x="10923638" y="4575213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35524" y="451425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0923638" y="5181612"/>
            <a:ext cx="634365" cy="121920"/>
            <a:chOff x="10923638" y="5181612"/>
            <a:chExt cx="634365" cy="121920"/>
          </a:xfrm>
        </p:grpSpPr>
        <p:sp>
          <p:nvSpPr>
            <p:cNvPr id="33" name="object 33"/>
            <p:cNvSpPr/>
            <p:nvPr/>
          </p:nvSpPr>
          <p:spPr>
            <a:xfrm>
              <a:off x="10923638" y="5242572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35524" y="518161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923638" y="5848959"/>
            <a:ext cx="634365" cy="121920"/>
            <a:chOff x="10923638" y="5848959"/>
            <a:chExt cx="634365" cy="121920"/>
          </a:xfrm>
        </p:grpSpPr>
        <p:sp>
          <p:nvSpPr>
            <p:cNvPr id="36" name="object 36"/>
            <p:cNvSpPr/>
            <p:nvPr/>
          </p:nvSpPr>
          <p:spPr>
            <a:xfrm>
              <a:off x="10923638" y="5909919"/>
              <a:ext cx="525145" cy="0"/>
            </a:xfrm>
            <a:custGeom>
              <a:avLst/>
              <a:gdLst/>
              <a:ahLst/>
              <a:cxnLst/>
              <a:rect l="l" t="t" r="r" b="b"/>
              <a:pathLst>
                <a:path w="525145">
                  <a:moveTo>
                    <a:pt x="0" y="0"/>
                  </a:moveTo>
                  <a:lnTo>
                    <a:pt x="511886" y="0"/>
                  </a:lnTo>
                  <a:lnTo>
                    <a:pt x="52458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35524" y="584895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2059780" y="2981845"/>
            <a:ext cx="596265" cy="492125"/>
            <a:chOff x="12059780" y="2981845"/>
            <a:chExt cx="596265" cy="492125"/>
          </a:xfrm>
        </p:grpSpPr>
        <p:sp>
          <p:nvSpPr>
            <p:cNvPr id="39" name="object 39"/>
            <p:cNvSpPr/>
            <p:nvPr/>
          </p:nvSpPr>
          <p:spPr>
            <a:xfrm>
              <a:off x="12066130" y="2988195"/>
              <a:ext cx="583565" cy="478790"/>
            </a:xfrm>
            <a:custGeom>
              <a:avLst/>
              <a:gdLst/>
              <a:ahLst/>
              <a:cxnLst/>
              <a:rect l="l" t="t" r="r" b="b"/>
              <a:pathLst>
                <a:path w="583565" h="478789">
                  <a:moveTo>
                    <a:pt x="0" y="0"/>
                  </a:moveTo>
                  <a:lnTo>
                    <a:pt x="583552" y="0"/>
                  </a:lnTo>
                  <a:lnTo>
                    <a:pt x="583552" y="478789"/>
                  </a:lnTo>
                  <a:lnTo>
                    <a:pt x="0" y="478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066130" y="2988195"/>
              <a:ext cx="583565" cy="479425"/>
            </a:xfrm>
            <a:custGeom>
              <a:avLst/>
              <a:gdLst/>
              <a:ahLst/>
              <a:cxnLst/>
              <a:rect l="l" t="t" r="r" b="b"/>
              <a:pathLst>
                <a:path w="583565" h="479425">
                  <a:moveTo>
                    <a:pt x="0" y="0"/>
                  </a:moveTo>
                  <a:lnTo>
                    <a:pt x="583544" y="0"/>
                  </a:lnTo>
                  <a:lnTo>
                    <a:pt x="583544" y="478798"/>
                  </a:lnTo>
                  <a:lnTo>
                    <a:pt x="0" y="47879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3031342" y="2977286"/>
            <a:ext cx="601980" cy="507365"/>
            <a:chOff x="13031342" y="2977286"/>
            <a:chExt cx="601980" cy="507365"/>
          </a:xfrm>
        </p:grpSpPr>
        <p:sp>
          <p:nvSpPr>
            <p:cNvPr id="42" name="object 42"/>
            <p:cNvSpPr/>
            <p:nvPr/>
          </p:nvSpPr>
          <p:spPr>
            <a:xfrm>
              <a:off x="13037692" y="2983636"/>
              <a:ext cx="589280" cy="494665"/>
            </a:xfrm>
            <a:custGeom>
              <a:avLst/>
              <a:gdLst/>
              <a:ahLst/>
              <a:cxnLst/>
              <a:rect l="l" t="t" r="r" b="b"/>
              <a:pathLst>
                <a:path w="589280" h="494664">
                  <a:moveTo>
                    <a:pt x="0" y="0"/>
                  </a:moveTo>
                  <a:lnTo>
                    <a:pt x="589280" y="0"/>
                  </a:lnTo>
                  <a:lnTo>
                    <a:pt x="589280" y="494626"/>
                  </a:lnTo>
                  <a:lnTo>
                    <a:pt x="0" y="494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037692" y="2983636"/>
              <a:ext cx="589280" cy="494665"/>
            </a:xfrm>
            <a:custGeom>
              <a:avLst/>
              <a:gdLst/>
              <a:ahLst/>
              <a:cxnLst/>
              <a:rect l="l" t="t" r="r" b="b"/>
              <a:pathLst>
                <a:path w="589280" h="494664">
                  <a:moveTo>
                    <a:pt x="0" y="0"/>
                  </a:moveTo>
                  <a:lnTo>
                    <a:pt x="589269" y="0"/>
                  </a:lnTo>
                  <a:lnTo>
                    <a:pt x="589269" y="494631"/>
                  </a:lnTo>
                  <a:lnTo>
                    <a:pt x="0" y="4946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204700" y="2679700"/>
            <a:ext cx="18713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  <a:tab pos="15360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7800" spc="-742" baseline="-5341" dirty="0">
                <a:latin typeface="Verdana"/>
                <a:cs typeface="Verdana"/>
              </a:rPr>
              <a:t>,</a:t>
            </a:r>
            <a:r>
              <a:rPr sz="7800" spc="104" baseline="-5341" dirty="0">
                <a:latin typeface="Verdana"/>
                <a:cs typeface="Verdana"/>
              </a:rPr>
              <a:t> </a:t>
            </a:r>
            <a:r>
              <a:rPr sz="3200" spc="125" dirty="0">
                <a:latin typeface="Verdana"/>
                <a:cs typeface="Verdana"/>
              </a:rPr>
              <a:t>C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7800" spc="-1155" baseline="-5341" dirty="0">
                <a:latin typeface="Verdana"/>
                <a:cs typeface="Verdana"/>
              </a:rPr>
              <a:t>}</a:t>
            </a:r>
            <a:endParaRPr sz="7800" baseline="-5341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57000" y="2743200"/>
            <a:ext cx="398145" cy="353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20"/>
              </a:lnSpc>
              <a:spcBef>
                <a:spcPts val="100"/>
              </a:spcBef>
            </a:pPr>
            <a:r>
              <a:rPr sz="5200" spc="-770" dirty="0">
                <a:latin typeface="Verdana"/>
                <a:cs typeface="Verdana"/>
              </a:rPr>
              <a:t>{</a:t>
            </a:r>
            <a:endParaRPr sz="5200">
              <a:latin typeface="Verdana"/>
              <a:cs typeface="Verdana"/>
            </a:endParaRPr>
          </a:p>
          <a:p>
            <a:pPr marL="12700">
              <a:lnSpc>
                <a:spcPts val="5350"/>
              </a:lnSpc>
            </a:pPr>
            <a:r>
              <a:rPr sz="5200" b="1" spc="520" dirty="0">
                <a:latin typeface="Arial"/>
                <a:cs typeface="Arial"/>
              </a:rPr>
              <a:t>{</a:t>
            </a:r>
            <a:endParaRPr sz="5200">
              <a:latin typeface="Arial"/>
              <a:cs typeface="Arial"/>
            </a:endParaRPr>
          </a:p>
          <a:p>
            <a:pPr marL="25400">
              <a:lnSpc>
                <a:spcPts val="5250"/>
              </a:lnSpc>
            </a:pPr>
            <a:r>
              <a:rPr sz="5200" spc="-770" dirty="0">
                <a:latin typeface="Verdana"/>
                <a:cs typeface="Verdana"/>
              </a:rPr>
              <a:t>{</a:t>
            </a:r>
            <a:endParaRPr sz="5200">
              <a:latin typeface="Verdana"/>
              <a:cs typeface="Verdana"/>
            </a:endParaRPr>
          </a:p>
          <a:p>
            <a:pPr marL="12700">
              <a:lnSpc>
                <a:spcPts val="5350"/>
              </a:lnSpc>
            </a:pPr>
            <a:r>
              <a:rPr sz="5200" spc="-770" dirty="0">
                <a:latin typeface="Verdana"/>
                <a:cs typeface="Verdana"/>
              </a:rPr>
              <a:t>{</a:t>
            </a:r>
            <a:endParaRPr sz="5200">
              <a:latin typeface="Verdana"/>
              <a:cs typeface="Verdana"/>
            </a:endParaRPr>
          </a:p>
          <a:p>
            <a:pPr marL="63500">
              <a:lnSpc>
                <a:spcPts val="5870"/>
              </a:lnSpc>
            </a:pPr>
            <a:r>
              <a:rPr sz="5200" spc="-770" dirty="0">
                <a:latin typeface="Verdana"/>
                <a:cs typeface="Verdana"/>
              </a:rPr>
              <a:t>{</a:t>
            </a:r>
            <a:endParaRPr sz="52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937235" y="3684498"/>
            <a:ext cx="634365" cy="480695"/>
            <a:chOff x="12937235" y="3684498"/>
            <a:chExt cx="634365" cy="480695"/>
          </a:xfrm>
        </p:grpSpPr>
        <p:sp>
          <p:nvSpPr>
            <p:cNvPr id="47" name="object 47"/>
            <p:cNvSpPr/>
            <p:nvPr/>
          </p:nvSpPr>
          <p:spPr>
            <a:xfrm>
              <a:off x="12943585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56" y="0"/>
                  </a:lnTo>
                  <a:lnTo>
                    <a:pt x="621156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943585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07" y="0"/>
                  </a:lnTo>
                  <a:lnTo>
                    <a:pt x="621107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643100" y="3429000"/>
            <a:ext cx="3473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770" dirty="0">
                <a:latin typeface="Verdana"/>
                <a:cs typeface="Verdana"/>
              </a:rPr>
              <a:t>}</a:t>
            </a:r>
            <a:endParaRPr sz="52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2066130" y="3684498"/>
            <a:ext cx="634365" cy="480695"/>
            <a:chOff x="12066130" y="3684498"/>
            <a:chExt cx="634365" cy="480695"/>
          </a:xfrm>
        </p:grpSpPr>
        <p:sp>
          <p:nvSpPr>
            <p:cNvPr id="51" name="object 51"/>
            <p:cNvSpPr/>
            <p:nvPr/>
          </p:nvSpPr>
          <p:spPr>
            <a:xfrm>
              <a:off x="12072480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06" y="0"/>
                  </a:lnTo>
                  <a:lnTo>
                    <a:pt x="621106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72480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07" y="0"/>
                  </a:lnTo>
                  <a:lnTo>
                    <a:pt x="621107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3808456" y="3684498"/>
            <a:ext cx="634365" cy="480695"/>
            <a:chOff x="13808456" y="3684498"/>
            <a:chExt cx="634365" cy="480695"/>
          </a:xfrm>
        </p:grpSpPr>
        <p:sp>
          <p:nvSpPr>
            <p:cNvPr id="54" name="object 54"/>
            <p:cNvSpPr/>
            <p:nvPr/>
          </p:nvSpPr>
          <p:spPr>
            <a:xfrm>
              <a:off x="13814806" y="3690848"/>
              <a:ext cx="621030" cy="467995"/>
            </a:xfrm>
            <a:custGeom>
              <a:avLst/>
              <a:gdLst/>
              <a:ahLst/>
              <a:cxnLst/>
              <a:rect l="l" t="t" r="r" b="b"/>
              <a:pathLst>
                <a:path w="621030" h="467995">
                  <a:moveTo>
                    <a:pt x="0" y="0"/>
                  </a:moveTo>
                  <a:lnTo>
                    <a:pt x="621030" y="0"/>
                  </a:lnTo>
                  <a:lnTo>
                    <a:pt x="621030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814806" y="3690848"/>
              <a:ext cx="621665" cy="467995"/>
            </a:xfrm>
            <a:custGeom>
              <a:avLst/>
              <a:gdLst/>
              <a:ahLst/>
              <a:cxnLst/>
              <a:rect l="l" t="t" r="r" b="b"/>
              <a:pathLst>
                <a:path w="621665" h="467995">
                  <a:moveTo>
                    <a:pt x="0" y="0"/>
                  </a:moveTo>
                  <a:lnTo>
                    <a:pt x="621107" y="0"/>
                  </a:lnTo>
                  <a:lnTo>
                    <a:pt x="621107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2204700" y="3378200"/>
            <a:ext cx="20961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 </a:t>
            </a:r>
            <a:r>
              <a:rPr sz="7800" spc="-742" baseline="-4273" dirty="0">
                <a:latin typeface="Verdana"/>
                <a:cs typeface="Verdana"/>
              </a:rPr>
              <a:t>, </a:t>
            </a:r>
            <a:r>
              <a:rPr sz="3200" spc="120" dirty="0">
                <a:latin typeface="Verdana"/>
                <a:cs typeface="Verdana"/>
              </a:rPr>
              <a:t>E </a:t>
            </a:r>
            <a:r>
              <a:rPr sz="7800" spc="-742" baseline="-5341" dirty="0">
                <a:latin typeface="Verdana"/>
                <a:cs typeface="Verdana"/>
              </a:rPr>
              <a:t>,</a:t>
            </a:r>
            <a:r>
              <a:rPr sz="7800" spc="532" baseline="-5341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967461" y="4331766"/>
            <a:ext cx="649605" cy="492125"/>
            <a:chOff x="12967461" y="4331766"/>
            <a:chExt cx="649605" cy="492125"/>
          </a:xfrm>
        </p:grpSpPr>
        <p:sp>
          <p:nvSpPr>
            <p:cNvPr id="58" name="object 58"/>
            <p:cNvSpPr/>
            <p:nvPr/>
          </p:nvSpPr>
          <p:spPr>
            <a:xfrm>
              <a:off x="12973811" y="4338116"/>
              <a:ext cx="636905" cy="479425"/>
            </a:xfrm>
            <a:custGeom>
              <a:avLst/>
              <a:gdLst/>
              <a:ahLst/>
              <a:cxnLst/>
              <a:rect l="l" t="t" r="r" b="b"/>
              <a:pathLst>
                <a:path w="636905" h="479425">
                  <a:moveTo>
                    <a:pt x="0" y="0"/>
                  </a:moveTo>
                  <a:lnTo>
                    <a:pt x="636524" y="0"/>
                  </a:lnTo>
                  <a:lnTo>
                    <a:pt x="636524" y="479171"/>
                  </a:lnTo>
                  <a:lnTo>
                    <a:pt x="0" y="479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973811" y="4338116"/>
              <a:ext cx="636905" cy="479425"/>
            </a:xfrm>
            <a:custGeom>
              <a:avLst/>
              <a:gdLst/>
              <a:ahLst/>
              <a:cxnLst/>
              <a:rect l="l" t="t" r="r" b="b"/>
              <a:pathLst>
                <a:path w="636905" h="479425">
                  <a:moveTo>
                    <a:pt x="0" y="0"/>
                  </a:moveTo>
                  <a:lnTo>
                    <a:pt x="636452" y="0"/>
                  </a:lnTo>
                  <a:lnTo>
                    <a:pt x="636452" y="479170"/>
                  </a:lnTo>
                  <a:lnTo>
                    <a:pt x="0" y="4791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2105360" y="4343476"/>
            <a:ext cx="617220" cy="480695"/>
            <a:chOff x="12105360" y="4343476"/>
            <a:chExt cx="617220" cy="480695"/>
          </a:xfrm>
        </p:grpSpPr>
        <p:sp>
          <p:nvSpPr>
            <p:cNvPr id="61" name="object 61"/>
            <p:cNvSpPr/>
            <p:nvPr/>
          </p:nvSpPr>
          <p:spPr>
            <a:xfrm>
              <a:off x="12111710" y="4349826"/>
              <a:ext cx="604520" cy="467995"/>
            </a:xfrm>
            <a:custGeom>
              <a:avLst/>
              <a:gdLst/>
              <a:ahLst/>
              <a:cxnLst/>
              <a:rect l="l" t="t" r="r" b="b"/>
              <a:pathLst>
                <a:path w="604520" h="467995">
                  <a:moveTo>
                    <a:pt x="0" y="0"/>
                  </a:moveTo>
                  <a:lnTo>
                    <a:pt x="604164" y="0"/>
                  </a:lnTo>
                  <a:lnTo>
                    <a:pt x="604164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111710" y="4349826"/>
              <a:ext cx="604520" cy="467995"/>
            </a:xfrm>
            <a:custGeom>
              <a:avLst/>
              <a:gdLst/>
              <a:ahLst/>
              <a:cxnLst/>
              <a:rect l="l" t="t" r="r" b="b"/>
              <a:pathLst>
                <a:path w="604520" h="467995">
                  <a:moveTo>
                    <a:pt x="0" y="0"/>
                  </a:moveTo>
                  <a:lnTo>
                    <a:pt x="604173" y="0"/>
                  </a:lnTo>
                  <a:lnTo>
                    <a:pt x="604173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17400" y="4025900"/>
            <a:ext cx="18205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4800" spc="509" baseline="-1736" dirty="0">
                <a:latin typeface="Verdana"/>
                <a:cs typeface="Verdana"/>
              </a:rPr>
              <a:t>A</a:t>
            </a:r>
            <a:r>
              <a:rPr sz="4800" spc="667" baseline="-1736" dirty="0">
                <a:latin typeface="Verdana"/>
                <a:cs typeface="Verdana"/>
              </a:rPr>
              <a:t> </a:t>
            </a:r>
            <a:r>
              <a:rPr sz="7800" spc="-742" baseline="-6410" dirty="0">
                <a:latin typeface="Verdana"/>
                <a:cs typeface="Verdana"/>
              </a:rPr>
              <a:t>,</a:t>
            </a:r>
            <a:r>
              <a:rPr sz="7800" spc="-644" baseline="-6410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D	</a:t>
            </a:r>
            <a:r>
              <a:rPr sz="7800" spc="-1155" baseline="-7478" dirty="0">
                <a:latin typeface="Verdana"/>
                <a:cs typeface="Verdana"/>
              </a:rPr>
              <a:t>}</a:t>
            </a:r>
            <a:endParaRPr sz="7800" baseline="-7478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121527" y="4999177"/>
            <a:ext cx="621665" cy="467359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3575"/>
              </a:lnSpc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766164" y="4999177"/>
            <a:ext cx="589280" cy="49339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3575"/>
              </a:lnSpc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2933044" y="4979009"/>
            <a:ext cx="601980" cy="507365"/>
            <a:chOff x="12933044" y="4979009"/>
            <a:chExt cx="601980" cy="507365"/>
          </a:xfrm>
        </p:grpSpPr>
        <p:sp>
          <p:nvSpPr>
            <p:cNvPr id="67" name="object 67"/>
            <p:cNvSpPr/>
            <p:nvPr/>
          </p:nvSpPr>
          <p:spPr>
            <a:xfrm>
              <a:off x="12939394" y="4985359"/>
              <a:ext cx="589280" cy="494665"/>
            </a:xfrm>
            <a:custGeom>
              <a:avLst/>
              <a:gdLst/>
              <a:ahLst/>
              <a:cxnLst/>
              <a:rect l="l" t="t" r="r" b="b"/>
              <a:pathLst>
                <a:path w="589280" h="494664">
                  <a:moveTo>
                    <a:pt x="0" y="0"/>
                  </a:moveTo>
                  <a:lnTo>
                    <a:pt x="589279" y="0"/>
                  </a:lnTo>
                  <a:lnTo>
                    <a:pt x="589279" y="494626"/>
                  </a:lnTo>
                  <a:lnTo>
                    <a:pt x="0" y="494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939394" y="4985359"/>
              <a:ext cx="589280" cy="494665"/>
            </a:xfrm>
            <a:custGeom>
              <a:avLst/>
              <a:gdLst/>
              <a:ahLst/>
              <a:cxnLst/>
              <a:rect l="l" t="t" r="r" b="b"/>
              <a:pathLst>
                <a:path w="589280" h="494664">
                  <a:moveTo>
                    <a:pt x="0" y="0"/>
                  </a:moveTo>
                  <a:lnTo>
                    <a:pt x="589269" y="0"/>
                  </a:lnTo>
                  <a:lnTo>
                    <a:pt x="589269" y="494631"/>
                  </a:lnTo>
                  <a:lnTo>
                    <a:pt x="0" y="4946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725400" y="4762500"/>
            <a:ext cx="20110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sz="5200" spc="-495" dirty="0">
                <a:latin typeface="Verdana"/>
                <a:cs typeface="Verdana"/>
              </a:rPr>
              <a:t>,</a:t>
            </a:r>
            <a:r>
              <a:rPr sz="5200" spc="-830" dirty="0">
                <a:latin typeface="Verdana"/>
                <a:cs typeface="Verdana"/>
              </a:rPr>
              <a:t> </a:t>
            </a:r>
            <a:r>
              <a:rPr sz="4800" spc="187" baseline="12152" dirty="0">
                <a:latin typeface="Verdana"/>
                <a:cs typeface="Verdana"/>
              </a:rPr>
              <a:t>C</a:t>
            </a:r>
            <a:r>
              <a:rPr sz="4800" spc="615" baseline="12152" dirty="0">
                <a:latin typeface="Verdana"/>
                <a:cs typeface="Verdana"/>
              </a:rPr>
              <a:t> </a:t>
            </a:r>
            <a:r>
              <a:rPr sz="5200" spc="-495" dirty="0">
                <a:latin typeface="Verdana"/>
                <a:cs typeface="Verdana"/>
              </a:rPr>
              <a:t>,	</a:t>
            </a:r>
            <a:r>
              <a:rPr sz="5200" spc="-770" dirty="0">
                <a:latin typeface="Verdana"/>
                <a:cs typeface="Verdana"/>
              </a:rPr>
              <a:t>}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002894" y="5697664"/>
            <a:ext cx="636905" cy="47942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ts val="3575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690600" y="5473700"/>
            <a:ext cx="3473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770" dirty="0">
                <a:latin typeface="Verdana"/>
                <a:cs typeface="Verdana"/>
              </a:rPr>
              <a:t>}</a:t>
            </a:r>
            <a:endParaRPr sz="520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2134342" y="5703023"/>
            <a:ext cx="617220" cy="480695"/>
            <a:chOff x="12134342" y="5703023"/>
            <a:chExt cx="617220" cy="480695"/>
          </a:xfrm>
        </p:grpSpPr>
        <p:sp>
          <p:nvSpPr>
            <p:cNvPr id="73" name="object 73"/>
            <p:cNvSpPr/>
            <p:nvPr/>
          </p:nvSpPr>
          <p:spPr>
            <a:xfrm>
              <a:off x="12140692" y="5709373"/>
              <a:ext cx="604520" cy="467995"/>
            </a:xfrm>
            <a:custGeom>
              <a:avLst/>
              <a:gdLst/>
              <a:ahLst/>
              <a:cxnLst/>
              <a:rect l="l" t="t" r="r" b="b"/>
              <a:pathLst>
                <a:path w="604520" h="467995">
                  <a:moveTo>
                    <a:pt x="0" y="0"/>
                  </a:moveTo>
                  <a:lnTo>
                    <a:pt x="604138" y="0"/>
                  </a:lnTo>
                  <a:lnTo>
                    <a:pt x="604138" y="467461"/>
                  </a:lnTo>
                  <a:lnTo>
                    <a:pt x="0" y="467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140692" y="5709373"/>
              <a:ext cx="604520" cy="467995"/>
            </a:xfrm>
            <a:custGeom>
              <a:avLst/>
              <a:gdLst/>
              <a:ahLst/>
              <a:cxnLst/>
              <a:rect l="l" t="t" r="r" b="b"/>
              <a:pathLst>
                <a:path w="604520" h="467995">
                  <a:moveTo>
                    <a:pt x="0" y="0"/>
                  </a:moveTo>
                  <a:lnTo>
                    <a:pt x="604173" y="0"/>
                  </a:lnTo>
                  <a:lnTo>
                    <a:pt x="604173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280900" y="5397500"/>
            <a:ext cx="7112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7800" spc="-742" baseline="-5341" dirty="0">
                <a:latin typeface="Verdana"/>
                <a:cs typeface="Verdana"/>
              </a:rPr>
              <a:t>,</a:t>
            </a:r>
            <a:endParaRPr sz="7800" baseline="-534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028" y="3668610"/>
            <a:ext cx="10507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202020"/>
                </a:solidFill>
              </a:rPr>
              <a:t>Comparing </a:t>
            </a:r>
            <a:r>
              <a:rPr spc="-35" dirty="0">
                <a:solidFill>
                  <a:srgbClr val="202020"/>
                </a:solidFill>
              </a:rPr>
              <a:t>Graph</a:t>
            </a:r>
            <a:r>
              <a:rPr spc="-595" dirty="0">
                <a:solidFill>
                  <a:srgbClr val="202020"/>
                </a:solidFill>
              </a:rPr>
              <a:t> </a:t>
            </a:r>
            <a:r>
              <a:rPr spc="-20" dirty="0">
                <a:solidFill>
                  <a:srgbClr val="202020"/>
                </a:solidFill>
              </a:rPr>
              <a:t>Representations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647700"/>
            <a:ext cx="10424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Comparing </a:t>
            </a:r>
            <a:r>
              <a:rPr spc="-55" dirty="0"/>
              <a:t>Graph</a:t>
            </a:r>
            <a:r>
              <a:rPr spc="-515" dirty="0"/>
              <a:t> </a:t>
            </a:r>
            <a:r>
              <a:rPr spc="-45" dirty="0"/>
              <a:t>Representations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90" y="2279027"/>
            <a:ext cx="5090160" cy="157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559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32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  <a:spcBef>
                <a:spcPts val="2165"/>
              </a:spcBef>
            </a:pPr>
            <a:r>
              <a:rPr sz="2600" spc="-20" dirty="0">
                <a:latin typeface="Verdana"/>
                <a:cs typeface="Verdana"/>
              </a:rPr>
              <a:t>Makes sense </a:t>
            </a:r>
            <a:r>
              <a:rPr sz="2600" spc="40" dirty="0">
                <a:latin typeface="Verdana"/>
                <a:cs typeface="Verdana"/>
              </a:rPr>
              <a:t>for </a:t>
            </a:r>
            <a:r>
              <a:rPr sz="2600" spc="-60" dirty="0">
                <a:latin typeface="Verdana"/>
                <a:cs typeface="Verdana"/>
              </a:rPr>
              <a:t>small,</a:t>
            </a:r>
            <a:r>
              <a:rPr sz="2600" spc="-590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densely</a:t>
            </a:r>
            <a:endParaRPr sz="2600">
              <a:latin typeface="Verdana"/>
              <a:cs typeface="Verdana"/>
            </a:endParaRPr>
          </a:p>
          <a:p>
            <a:pPr marR="5080" algn="r">
              <a:lnSpc>
                <a:spcPts val="3110"/>
              </a:lnSpc>
            </a:pPr>
            <a:r>
              <a:rPr sz="2600" spc="50" dirty="0">
                <a:latin typeface="Verdana"/>
                <a:cs typeface="Verdana"/>
              </a:rPr>
              <a:t>connected</a:t>
            </a:r>
            <a:r>
              <a:rPr sz="2600" spc="-21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graphs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600" y="2273300"/>
            <a:ext cx="598106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List</a:t>
            </a:r>
            <a:endParaRPr sz="3200" dirty="0">
              <a:latin typeface="Verdana"/>
              <a:cs typeface="Verdana"/>
            </a:endParaRPr>
          </a:p>
          <a:p>
            <a:pPr marL="12700" marR="5080">
              <a:lnSpc>
                <a:spcPts val="3100"/>
              </a:lnSpc>
              <a:spcBef>
                <a:spcPts val="2380"/>
              </a:spcBef>
            </a:pPr>
            <a:r>
              <a:rPr sz="2600" spc="15" dirty="0">
                <a:latin typeface="Verdana"/>
                <a:cs typeface="Verdana"/>
              </a:rPr>
              <a:t>Useful </a:t>
            </a:r>
            <a:r>
              <a:rPr sz="2600" spc="40" dirty="0">
                <a:latin typeface="Verdana"/>
                <a:cs typeface="Verdana"/>
              </a:rPr>
              <a:t>for </a:t>
            </a:r>
            <a:r>
              <a:rPr sz="2600" spc="-40" dirty="0">
                <a:latin typeface="Verdana"/>
                <a:cs typeface="Verdana"/>
              </a:rPr>
              <a:t>large, </a:t>
            </a:r>
            <a:r>
              <a:rPr sz="2600" dirty="0">
                <a:latin typeface="Verdana"/>
                <a:cs typeface="Verdana"/>
              </a:rPr>
              <a:t>sparsely</a:t>
            </a:r>
            <a:r>
              <a:rPr sz="2600" spc="-615" dirty="0">
                <a:latin typeface="Verdana"/>
                <a:cs typeface="Verdana"/>
              </a:rPr>
              <a:t> </a:t>
            </a:r>
            <a:r>
              <a:rPr sz="2600" spc="50" dirty="0">
                <a:latin typeface="Verdana"/>
                <a:cs typeface="Verdana"/>
              </a:rPr>
              <a:t>connected  </a:t>
            </a:r>
            <a:r>
              <a:rPr sz="2600" dirty="0">
                <a:latin typeface="Verdana"/>
                <a:cs typeface="Verdana"/>
              </a:rPr>
              <a:t>graphs </a:t>
            </a:r>
            <a:r>
              <a:rPr sz="2600" spc="-120" dirty="0">
                <a:latin typeface="Verdana"/>
                <a:cs typeface="Verdana"/>
              </a:rPr>
              <a:t>- </a:t>
            </a:r>
            <a:r>
              <a:rPr sz="2600" spc="-50" dirty="0">
                <a:latin typeface="Verdana"/>
                <a:cs typeface="Verdana"/>
              </a:rPr>
              <a:t>saves </a:t>
            </a:r>
            <a:r>
              <a:rPr sz="2600" spc="45" dirty="0">
                <a:latin typeface="Verdana"/>
                <a:cs typeface="Verdana"/>
              </a:rPr>
              <a:t>on </a:t>
            </a:r>
            <a:r>
              <a:rPr sz="2600" spc="5" dirty="0">
                <a:latin typeface="Verdana"/>
                <a:cs typeface="Verdana"/>
              </a:rPr>
              <a:t>storage</a:t>
            </a:r>
            <a:r>
              <a:rPr sz="2600" spc="-565" dirty="0">
                <a:latin typeface="Verdana"/>
                <a:cs typeface="Verdana"/>
              </a:rPr>
              <a:t> </a:t>
            </a:r>
            <a:r>
              <a:rPr sz="2600" spc="25" dirty="0">
                <a:latin typeface="Verdana"/>
                <a:cs typeface="Verdana"/>
              </a:rPr>
              <a:t>space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5218" y="4598923"/>
            <a:ext cx="520065" cy="404495"/>
          </a:xfrm>
          <a:custGeom>
            <a:avLst/>
            <a:gdLst/>
            <a:ahLst/>
            <a:cxnLst/>
            <a:rect l="l" t="t" r="r" b="b"/>
            <a:pathLst>
              <a:path w="520064" h="404495">
                <a:moveTo>
                  <a:pt x="0" y="0"/>
                </a:moveTo>
                <a:lnTo>
                  <a:pt x="519442" y="0"/>
                </a:lnTo>
                <a:lnTo>
                  <a:pt x="519442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5218" y="4598923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93183" y="4592573"/>
            <a:ext cx="554355" cy="480695"/>
            <a:chOff x="4493183" y="4592573"/>
            <a:chExt cx="554355" cy="480695"/>
          </a:xfrm>
        </p:grpSpPr>
        <p:sp>
          <p:nvSpPr>
            <p:cNvPr id="8" name="object 8"/>
            <p:cNvSpPr/>
            <p:nvPr/>
          </p:nvSpPr>
          <p:spPr>
            <a:xfrm>
              <a:off x="4499533" y="4598923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604" y="0"/>
                  </a:lnTo>
                  <a:lnTo>
                    <a:pt x="541604" y="467474"/>
                  </a:lnTo>
                  <a:lnTo>
                    <a:pt x="0" y="467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9533" y="4598923"/>
              <a:ext cx="541655" cy="467995"/>
            </a:xfrm>
            <a:custGeom>
              <a:avLst/>
              <a:gdLst/>
              <a:ahLst/>
              <a:cxnLst/>
              <a:rect l="l" t="t" r="r" b="b"/>
              <a:pathLst>
                <a:path w="541654" h="467995">
                  <a:moveTo>
                    <a:pt x="0" y="0"/>
                  </a:moveTo>
                  <a:lnTo>
                    <a:pt x="541599" y="0"/>
                  </a:lnTo>
                  <a:lnTo>
                    <a:pt x="541599" y="467462"/>
                  </a:lnTo>
                  <a:lnTo>
                    <a:pt x="0" y="4674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10100" y="45466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41553" y="5797905"/>
            <a:ext cx="634365" cy="469265"/>
            <a:chOff x="6941553" y="5797905"/>
            <a:chExt cx="634365" cy="469265"/>
          </a:xfrm>
        </p:grpSpPr>
        <p:sp>
          <p:nvSpPr>
            <p:cNvPr id="12" name="object 12"/>
            <p:cNvSpPr/>
            <p:nvPr/>
          </p:nvSpPr>
          <p:spPr>
            <a:xfrm>
              <a:off x="6947903" y="5804255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6" y="0"/>
                  </a:lnTo>
                  <a:lnTo>
                    <a:pt x="621106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47903" y="5804255"/>
              <a:ext cx="621665" cy="456565"/>
            </a:xfrm>
            <a:custGeom>
              <a:avLst/>
              <a:gdLst/>
              <a:ahLst/>
              <a:cxnLst/>
              <a:rect l="l" t="t" r="r" b="b"/>
              <a:pathLst>
                <a:path w="621665" h="456564">
                  <a:moveTo>
                    <a:pt x="0" y="0"/>
                  </a:moveTo>
                  <a:lnTo>
                    <a:pt x="621107" y="0"/>
                  </a:lnTo>
                  <a:lnTo>
                    <a:pt x="621107" y="456416"/>
                  </a:lnTo>
                  <a:lnTo>
                    <a:pt x="0" y="456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12000" y="57531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3163" y="6950862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3360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8835" y="6955231"/>
            <a:ext cx="542925" cy="422909"/>
          </a:xfrm>
          <a:custGeom>
            <a:avLst/>
            <a:gdLst/>
            <a:ahLst/>
            <a:cxnLst/>
            <a:rect l="l" t="t" r="r" b="b"/>
            <a:pathLst>
              <a:path w="542925" h="422909">
                <a:moveTo>
                  <a:pt x="0" y="0"/>
                </a:moveTo>
                <a:lnTo>
                  <a:pt x="542328" y="0"/>
                </a:lnTo>
                <a:lnTo>
                  <a:pt x="542328" y="422541"/>
                </a:lnTo>
                <a:lnTo>
                  <a:pt x="0" y="422541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08835" y="6955231"/>
            <a:ext cx="542925" cy="422909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3325"/>
              </a:lnSpc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8119" y="4720170"/>
            <a:ext cx="5128260" cy="2536825"/>
            <a:chOff x="1868119" y="4720170"/>
            <a:chExt cx="5128260" cy="2536825"/>
          </a:xfrm>
        </p:grpSpPr>
        <p:sp>
          <p:nvSpPr>
            <p:cNvPr id="19" name="object 19"/>
            <p:cNvSpPr/>
            <p:nvPr/>
          </p:nvSpPr>
          <p:spPr>
            <a:xfrm>
              <a:off x="2192108" y="4781130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68456" y="472017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03622" y="4781130"/>
              <a:ext cx="1878964" cy="944244"/>
            </a:xfrm>
            <a:custGeom>
              <a:avLst/>
              <a:gdLst/>
              <a:ahLst/>
              <a:cxnLst/>
              <a:rect l="l" t="t" r="r" b="b"/>
              <a:pathLst>
                <a:path w="1878965" h="944245">
                  <a:moveTo>
                    <a:pt x="0" y="0"/>
                  </a:moveTo>
                  <a:lnTo>
                    <a:pt x="1867454" y="938296"/>
                  </a:lnTo>
                  <a:lnTo>
                    <a:pt x="1878802" y="9439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43712" y="5664961"/>
              <a:ext cx="136525" cy="109220"/>
            </a:xfrm>
            <a:custGeom>
              <a:avLst/>
              <a:gdLst/>
              <a:ahLst/>
              <a:cxnLst/>
              <a:rect l="l" t="t" r="r" b="b"/>
              <a:pathLst>
                <a:path w="136525" h="109220">
                  <a:moveTo>
                    <a:pt x="54736" y="0"/>
                  </a:moveTo>
                  <a:lnTo>
                    <a:pt x="0" y="108940"/>
                  </a:lnTo>
                  <a:lnTo>
                    <a:pt x="136309" y="109207"/>
                  </a:lnTo>
                  <a:lnTo>
                    <a:pt x="54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2789" y="5125872"/>
              <a:ext cx="0" cy="1834514"/>
            </a:xfrm>
            <a:custGeom>
              <a:avLst/>
              <a:gdLst/>
              <a:ahLst/>
              <a:cxnLst/>
              <a:rect l="l" t="t" r="r" b="b"/>
              <a:pathLst>
                <a:path h="1834515">
                  <a:moveTo>
                    <a:pt x="0" y="0"/>
                  </a:moveTo>
                  <a:lnTo>
                    <a:pt x="0" y="18341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31829" y="50166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43652" y="6251146"/>
              <a:ext cx="1800225" cy="944880"/>
            </a:xfrm>
            <a:custGeom>
              <a:avLst/>
              <a:gdLst/>
              <a:ahLst/>
              <a:cxnLst/>
              <a:rect l="l" t="t" r="r" b="b"/>
              <a:pathLst>
                <a:path w="1800225" h="944879">
                  <a:moveTo>
                    <a:pt x="0" y="944432"/>
                  </a:moveTo>
                  <a:lnTo>
                    <a:pt x="1788886" y="5900"/>
                  </a:lnTo>
                  <a:lnTo>
                    <a:pt x="180013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4215" y="6200393"/>
              <a:ext cx="136525" cy="111125"/>
            </a:xfrm>
            <a:custGeom>
              <a:avLst/>
              <a:gdLst/>
              <a:ahLst/>
              <a:cxnLst/>
              <a:rect l="l" t="t" r="r" b="b"/>
              <a:pathLst>
                <a:path w="136525" h="111125">
                  <a:moveTo>
                    <a:pt x="136283" y="0"/>
                  </a:moveTo>
                  <a:lnTo>
                    <a:pt x="0" y="2666"/>
                  </a:lnTo>
                  <a:lnTo>
                    <a:pt x="56642" y="110629"/>
                  </a:lnTo>
                  <a:lnTo>
                    <a:pt x="13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29079" y="4957254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09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25738" y="7195578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2176335" y="0"/>
                  </a:lnTo>
                  <a:lnTo>
                    <a:pt x="2189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68119" y="6878319"/>
              <a:ext cx="2656205" cy="378460"/>
            </a:xfrm>
            <a:custGeom>
              <a:avLst/>
              <a:gdLst/>
              <a:ahLst/>
              <a:cxnLst/>
              <a:rect l="l" t="t" r="r" b="b"/>
              <a:pathLst>
                <a:path w="2656204" h="378459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  <a:path w="2656204" h="378459">
                  <a:moveTo>
                    <a:pt x="2655874" y="317258"/>
                  </a:moveTo>
                  <a:lnTo>
                    <a:pt x="2533954" y="256298"/>
                  </a:lnTo>
                  <a:lnTo>
                    <a:pt x="2533954" y="378218"/>
                  </a:lnTo>
                  <a:lnTo>
                    <a:pt x="2655874" y="317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1806" y="5085759"/>
              <a:ext cx="2291715" cy="1864360"/>
            </a:xfrm>
            <a:custGeom>
              <a:avLst/>
              <a:gdLst/>
              <a:ahLst/>
              <a:cxnLst/>
              <a:rect l="l" t="t" r="r" b="b"/>
              <a:pathLst>
                <a:path w="2291715" h="1864359">
                  <a:moveTo>
                    <a:pt x="0" y="1864277"/>
                  </a:moveTo>
                  <a:lnTo>
                    <a:pt x="2281280" y="8015"/>
                  </a:lnTo>
                  <a:lnTo>
                    <a:pt x="229113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54601" y="5016830"/>
              <a:ext cx="133350" cy="124460"/>
            </a:xfrm>
            <a:custGeom>
              <a:avLst/>
              <a:gdLst/>
              <a:ahLst/>
              <a:cxnLst/>
              <a:rect l="l" t="t" r="r" b="b"/>
              <a:pathLst>
                <a:path w="133350" h="124460">
                  <a:moveTo>
                    <a:pt x="133045" y="0"/>
                  </a:moveTo>
                  <a:lnTo>
                    <a:pt x="0" y="29667"/>
                  </a:lnTo>
                  <a:lnTo>
                    <a:pt x="76949" y="124231"/>
                  </a:lnTo>
                  <a:lnTo>
                    <a:pt x="133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2108" y="4929466"/>
              <a:ext cx="4697730" cy="1096645"/>
            </a:xfrm>
            <a:custGeom>
              <a:avLst/>
              <a:gdLst/>
              <a:ahLst/>
              <a:cxnLst/>
              <a:rect l="l" t="t" r="r" b="b"/>
              <a:pathLst>
                <a:path w="4697730" h="1096645">
                  <a:moveTo>
                    <a:pt x="0" y="0"/>
                  </a:moveTo>
                  <a:lnTo>
                    <a:pt x="4685204" y="1093205"/>
                  </a:lnTo>
                  <a:lnTo>
                    <a:pt x="4697572" y="109609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3461" y="5963297"/>
              <a:ext cx="132715" cy="118745"/>
            </a:xfrm>
            <a:custGeom>
              <a:avLst/>
              <a:gdLst/>
              <a:ahLst/>
              <a:cxnLst/>
              <a:rect l="l" t="t" r="r" b="b"/>
              <a:pathLst>
                <a:path w="132715" h="118745">
                  <a:moveTo>
                    <a:pt x="27698" y="0"/>
                  </a:moveTo>
                  <a:lnTo>
                    <a:pt x="0" y="118732"/>
                  </a:lnTo>
                  <a:lnTo>
                    <a:pt x="132588" y="87071"/>
                  </a:lnTo>
                  <a:lnTo>
                    <a:pt x="27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7311" y="5074205"/>
              <a:ext cx="4594860" cy="1053465"/>
            </a:xfrm>
            <a:custGeom>
              <a:avLst/>
              <a:gdLst/>
              <a:ahLst/>
              <a:cxnLst/>
              <a:rect l="l" t="t" r="r" b="b"/>
              <a:pathLst>
                <a:path w="4594859" h="1053464">
                  <a:moveTo>
                    <a:pt x="4594356" y="1052922"/>
                  </a:moveTo>
                  <a:lnTo>
                    <a:pt x="12379" y="2837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40851" y="5017617"/>
              <a:ext cx="132715" cy="119380"/>
            </a:xfrm>
            <a:custGeom>
              <a:avLst/>
              <a:gdLst/>
              <a:ahLst/>
              <a:cxnLst/>
              <a:rect l="l" t="t" r="r" b="b"/>
              <a:pathLst>
                <a:path w="132714" h="119379">
                  <a:moveTo>
                    <a:pt x="132461" y="0"/>
                  </a:moveTo>
                  <a:lnTo>
                    <a:pt x="0" y="32181"/>
                  </a:lnTo>
                  <a:lnTo>
                    <a:pt x="105219" y="118846"/>
                  </a:lnTo>
                  <a:lnTo>
                    <a:pt x="132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8846489" y="4598923"/>
            <a:ext cx="519430" cy="404495"/>
          </a:xfrm>
          <a:custGeom>
            <a:avLst/>
            <a:gdLst/>
            <a:ahLst/>
            <a:cxnLst/>
            <a:rect l="l" t="t" r="r" b="b"/>
            <a:pathLst>
              <a:path w="519429" h="404495">
                <a:moveTo>
                  <a:pt x="0" y="0"/>
                </a:moveTo>
                <a:lnTo>
                  <a:pt x="519430" y="0"/>
                </a:lnTo>
                <a:lnTo>
                  <a:pt x="519430" y="404164"/>
                </a:lnTo>
                <a:lnTo>
                  <a:pt x="0" y="40416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46489" y="4598923"/>
            <a:ext cx="520065" cy="404495"/>
          </a:xfrm>
          <a:prstGeom prst="rect">
            <a:avLst/>
          </a:prstGeom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318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04421" y="6950862"/>
            <a:ext cx="525145" cy="427355"/>
          </a:xfrm>
          <a:prstGeom prst="rect">
            <a:avLst/>
          </a:prstGeom>
          <a:solidFill>
            <a:srgbClr val="DDDDDD"/>
          </a:solidFill>
          <a:ln w="127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3360"/>
              </a:lnSpc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73756" y="6948881"/>
            <a:ext cx="555625" cy="435609"/>
            <a:chOff x="8873756" y="6948881"/>
            <a:chExt cx="555625" cy="435609"/>
          </a:xfrm>
        </p:grpSpPr>
        <p:sp>
          <p:nvSpPr>
            <p:cNvPr id="40" name="object 40"/>
            <p:cNvSpPr/>
            <p:nvPr/>
          </p:nvSpPr>
          <p:spPr>
            <a:xfrm>
              <a:off x="8880106" y="6955231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09">
                  <a:moveTo>
                    <a:pt x="0" y="0"/>
                  </a:moveTo>
                  <a:lnTo>
                    <a:pt x="542328" y="0"/>
                  </a:lnTo>
                  <a:lnTo>
                    <a:pt x="542328" y="422541"/>
                  </a:lnTo>
                  <a:lnTo>
                    <a:pt x="0" y="42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80106" y="6955231"/>
              <a:ext cx="542925" cy="422909"/>
            </a:xfrm>
            <a:custGeom>
              <a:avLst/>
              <a:gdLst/>
              <a:ahLst/>
              <a:cxnLst/>
              <a:rect l="l" t="t" r="r" b="b"/>
              <a:pathLst>
                <a:path w="542925" h="422909">
                  <a:moveTo>
                    <a:pt x="0" y="0"/>
                  </a:moveTo>
                  <a:lnTo>
                    <a:pt x="542326" y="0"/>
                  </a:lnTo>
                  <a:lnTo>
                    <a:pt x="542326" y="422549"/>
                  </a:lnTo>
                  <a:lnTo>
                    <a:pt x="0" y="4225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991600" y="69088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396996" y="7134618"/>
            <a:ext cx="2298700" cy="121920"/>
            <a:chOff x="9396996" y="7134618"/>
            <a:chExt cx="2298700" cy="121920"/>
          </a:xfrm>
        </p:grpSpPr>
        <p:sp>
          <p:nvSpPr>
            <p:cNvPr id="44" name="object 44"/>
            <p:cNvSpPr/>
            <p:nvPr/>
          </p:nvSpPr>
          <p:spPr>
            <a:xfrm>
              <a:off x="9506216" y="7195578"/>
              <a:ext cx="2189480" cy="0"/>
            </a:xfrm>
            <a:custGeom>
              <a:avLst/>
              <a:gdLst/>
              <a:ahLst/>
              <a:cxnLst/>
              <a:rect l="l" t="t" r="r" b="b"/>
              <a:pathLst>
                <a:path w="2189479">
                  <a:moveTo>
                    <a:pt x="0" y="0"/>
                  </a:moveTo>
                  <a:lnTo>
                    <a:pt x="12699" y="0"/>
                  </a:lnTo>
                  <a:lnTo>
                    <a:pt x="218904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96996" y="713461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60960"/>
                  </a:lnTo>
                  <a:lnTo>
                    <a:pt x="12191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9039390" y="4957254"/>
            <a:ext cx="121920" cy="2043430"/>
            <a:chOff x="9039390" y="4957254"/>
            <a:chExt cx="121920" cy="2043430"/>
          </a:xfrm>
        </p:grpSpPr>
        <p:sp>
          <p:nvSpPr>
            <p:cNvPr id="47" name="object 47"/>
            <p:cNvSpPr/>
            <p:nvPr/>
          </p:nvSpPr>
          <p:spPr>
            <a:xfrm>
              <a:off x="9100350" y="4957254"/>
              <a:ext cx="0" cy="1934210"/>
            </a:xfrm>
            <a:custGeom>
              <a:avLst/>
              <a:gdLst/>
              <a:ahLst/>
              <a:cxnLst/>
              <a:rect l="l" t="t" r="r" b="b"/>
              <a:pathLst>
                <a:path h="1934209">
                  <a:moveTo>
                    <a:pt x="0" y="0"/>
                  </a:moveTo>
                  <a:lnTo>
                    <a:pt x="0" y="19337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039390" y="687831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59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0" y="647700"/>
            <a:ext cx="10424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Comparing </a:t>
            </a:r>
            <a:r>
              <a:rPr spc="-55" dirty="0"/>
              <a:t>Graph</a:t>
            </a:r>
            <a:r>
              <a:rPr spc="-515" dirty="0"/>
              <a:t> </a:t>
            </a:r>
            <a:r>
              <a:rPr spc="-45" dirty="0"/>
              <a:t>Representations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40665" y="3837736"/>
            <a:ext cx="103060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Verdana"/>
                <a:cs typeface="Verdana"/>
              </a:rPr>
              <a:t>O(V</a:t>
            </a:r>
            <a:r>
              <a:rPr sz="2550" spc="67" baseline="22875" dirty="0">
                <a:latin typeface="Verdana"/>
                <a:cs typeface="Verdana"/>
              </a:rPr>
              <a:t>2</a:t>
            </a:r>
            <a:r>
              <a:rPr sz="2600" spc="4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289560">
              <a:lnSpc>
                <a:spcPct val="100000"/>
              </a:lnSpc>
              <a:spcBef>
                <a:spcPts val="2380"/>
              </a:spcBef>
            </a:pPr>
            <a:r>
              <a:rPr sz="2600" spc="-135" dirty="0">
                <a:latin typeface="Verdana"/>
                <a:cs typeface="Verdana"/>
              </a:rPr>
              <a:t>O(1)</a:t>
            </a:r>
            <a:endParaRPr sz="2600">
              <a:latin typeface="Verdana"/>
              <a:cs typeface="Verdana"/>
            </a:endParaRPr>
          </a:p>
          <a:p>
            <a:pPr marL="172720">
              <a:lnSpc>
                <a:spcPct val="100000"/>
              </a:lnSpc>
              <a:spcBef>
                <a:spcPts val="2380"/>
              </a:spcBef>
            </a:pPr>
            <a:r>
              <a:rPr sz="2600" spc="65" dirty="0">
                <a:latin typeface="Verdana"/>
                <a:cs typeface="Verdana"/>
              </a:rPr>
              <a:t>O(V)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3835400"/>
            <a:ext cx="210502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Verdana"/>
                <a:cs typeface="Verdana"/>
              </a:rPr>
              <a:t>O(E+V)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76300"/>
              </a:lnSpc>
            </a:pPr>
            <a:r>
              <a:rPr sz="2600" spc="30" dirty="0">
                <a:latin typeface="Verdana"/>
                <a:cs typeface="Verdana"/>
              </a:rPr>
              <a:t>O(degree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65" dirty="0">
                <a:latin typeface="Verdana"/>
                <a:cs typeface="Verdana"/>
              </a:rPr>
              <a:t>V)  </a:t>
            </a:r>
            <a:r>
              <a:rPr sz="2600" spc="30" dirty="0">
                <a:latin typeface="Verdana"/>
                <a:cs typeface="Verdana"/>
              </a:rPr>
              <a:t>O(degree</a:t>
            </a:r>
            <a:r>
              <a:rPr sz="2600" spc="-200" dirty="0">
                <a:latin typeface="Verdana"/>
                <a:cs typeface="Verdana"/>
              </a:rPr>
              <a:t> </a:t>
            </a:r>
            <a:r>
              <a:rPr sz="2600" spc="65" dirty="0">
                <a:latin typeface="Verdana"/>
                <a:cs typeface="Verdana"/>
              </a:rPr>
              <a:t>V)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60" y="3837736"/>
            <a:ext cx="454596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solidFill>
                  <a:srgbClr val="0C9DBF"/>
                </a:solidFill>
                <a:latin typeface="Verdana"/>
                <a:cs typeface="Verdana"/>
              </a:rPr>
              <a:t>Space</a:t>
            </a:r>
            <a:r>
              <a:rPr sz="2600" spc="-19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0C9DBF"/>
                </a:solidFill>
                <a:latin typeface="Verdana"/>
                <a:cs typeface="Verdana"/>
              </a:rPr>
              <a:t>required</a:t>
            </a:r>
            <a:endParaRPr sz="2600" dirty="0">
              <a:latin typeface="Verdana"/>
              <a:cs typeface="Verdana"/>
            </a:endParaRPr>
          </a:p>
          <a:p>
            <a:pPr marL="1188085" marR="5080" indent="-1176020" algn="r">
              <a:lnSpc>
                <a:spcPct val="176300"/>
              </a:lnSpc>
            </a:pPr>
            <a:r>
              <a:rPr sz="2600" spc="35" dirty="0">
                <a:solidFill>
                  <a:srgbClr val="0C9DBF"/>
                </a:solidFill>
                <a:latin typeface="Verdana"/>
                <a:cs typeface="Verdana"/>
              </a:rPr>
              <a:t>Checking </a:t>
            </a:r>
            <a:r>
              <a:rPr sz="2600" spc="45" dirty="0">
                <a:solidFill>
                  <a:srgbClr val="0C9DBF"/>
                </a:solidFill>
                <a:latin typeface="Verdana"/>
                <a:cs typeface="Verdana"/>
              </a:rPr>
              <a:t>if </a:t>
            </a:r>
            <a:r>
              <a:rPr sz="2600" spc="70" dirty="0">
                <a:solidFill>
                  <a:srgbClr val="0C9DBF"/>
                </a:solidFill>
                <a:latin typeface="Verdana"/>
                <a:cs typeface="Verdana"/>
              </a:rPr>
              <a:t>edge</a:t>
            </a:r>
            <a:r>
              <a:rPr sz="2600" spc="-5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0C9DBF"/>
                </a:solidFill>
                <a:latin typeface="Verdana"/>
                <a:cs typeface="Verdana"/>
              </a:rPr>
              <a:t>is</a:t>
            </a:r>
            <a:r>
              <a:rPr sz="2600" spc="-14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C9DBF"/>
                </a:solidFill>
                <a:latin typeface="Verdana"/>
                <a:cs typeface="Verdana"/>
              </a:rPr>
              <a:t>present </a:t>
            </a:r>
            <a:r>
              <a:rPr sz="2600" spc="-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0C9DBF"/>
                </a:solidFill>
                <a:latin typeface="Verdana"/>
                <a:cs typeface="Verdana"/>
              </a:rPr>
              <a:t>Iterating </a:t>
            </a:r>
            <a:r>
              <a:rPr sz="2600" spc="-10" dirty="0">
                <a:solidFill>
                  <a:srgbClr val="0C9DBF"/>
                </a:solidFill>
                <a:latin typeface="Verdana"/>
                <a:cs typeface="Verdana"/>
              </a:rPr>
              <a:t>over</a:t>
            </a:r>
            <a:r>
              <a:rPr sz="2600" spc="-3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0C9DBF"/>
                </a:solidFill>
                <a:latin typeface="Verdana"/>
                <a:cs typeface="Verdana"/>
              </a:rPr>
              <a:t>edges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8688" y="2279027"/>
            <a:ext cx="3556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0600" y="2273300"/>
            <a:ext cx="3014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29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List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67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0" y="647700"/>
            <a:ext cx="10424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Comparing </a:t>
            </a:r>
            <a:r>
              <a:rPr spc="-55" dirty="0"/>
              <a:t>Graph</a:t>
            </a:r>
            <a:r>
              <a:rPr spc="-515" dirty="0"/>
              <a:t> </a:t>
            </a:r>
            <a:r>
              <a:rPr spc="-45" dirty="0"/>
              <a:t>Representations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40665" y="3837736"/>
            <a:ext cx="103060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Verdana"/>
                <a:cs typeface="Verdana"/>
              </a:rPr>
              <a:t>O(V</a:t>
            </a:r>
            <a:r>
              <a:rPr sz="2550" spc="67" baseline="22875" dirty="0">
                <a:latin typeface="Verdana"/>
                <a:cs typeface="Verdana"/>
              </a:rPr>
              <a:t>2</a:t>
            </a:r>
            <a:r>
              <a:rPr sz="2600" spc="4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289560">
              <a:lnSpc>
                <a:spcPct val="100000"/>
              </a:lnSpc>
              <a:spcBef>
                <a:spcPts val="2380"/>
              </a:spcBef>
            </a:pPr>
            <a:r>
              <a:rPr sz="2600" spc="-135" dirty="0">
                <a:latin typeface="Verdana"/>
                <a:cs typeface="Verdana"/>
              </a:rPr>
              <a:t>O(1)</a:t>
            </a:r>
            <a:endParaRPr sz="2600">
              <a:latin typeface="Verdana"/>
              <a:cs typeface="Verdana"/>
            </a:endParaRPr>
          </a:p>
          <a:p>
            <a:pPr marL="172720">
              <a:lnSpc>
                <a:spcPct val="100000"/>
              </a:lnSpc>
              <a:spcBef>
                <a:spcPts val="2380"/>
              </a:spcBef>
            </a:pPr>
            <a:r>
              <a:rPr sz="2600" spc="65" dirty="0">
                <a:latin typeface="Verdana"/>
                <a:cs typeface="Verdana"/>
              </a:rPr>
              <a:t>O(V)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3835400"/>
            <a:ext cx="2694940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Verdana"/>
                <a:cs typeface="Verdana"/>
              </a:rPr>
              <a:t>O(E+V)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76300"/>
              </a:lnSpc>
            </a:pPr>
            <a:r>
              <a:rPr sz="2600" spc="20" dirty="0">
                <a:solidFill>
                  <a:srgbClr val="F05A28"/>
                </a:solidFill>
                <a:latin typeface="Verdana"/>
                <a:cs typeface="Verdana"/>
              </a:rPr>
              <a:t>O(ln(degree</a:t>
            </a:r>
            <a:r>
              <a:rPr sz="2600" spc="-2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F05A28"/>
                </a:solidFill>
                <a:latin typeface="Verdana"/>
                <a:cs typeface="Verdana"/>
              </a:rPr>
              <a:t>V))  </a:t>
            </a:r>
            <a:r>
              <a:rPr sz="2600" spc="30" dirty="0">
                <a:latin typeface="Verdana"/>
                <a:cs typeface="Verdana"/>
              </a:rPr>
              <a:t>O(degree</a:t>
            </a:r>
            <a:r>
              <a:rPr sz="2600" spc="-145" dirty="0">
                <a:latin typeface="Verdana"/>
                <a:cs typeface="Verdana"/>
              </a:rPr>
              <a:t> </a:t>
            </a:r>
            <a:r>
              <a:rPr sz="2600" spc="65" dirty="0">
                <a:latin typeface="Verdana"/>
                <a:cs typeface="Verdana"/>
              </a:rPr>
              <a:t>V)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60" y="3837736"/>
            <a:ext cx="454596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solidFill>
                  <a:srgbClr val="0C9DBF"/>
                </a:solidFill>
                <a:latin typeface="Verdana"/>
                <a:cs typeface="Verdana"/>
              </a:rPr>
              <a:t>Space</a:t>
            </a:r>
            <a:r>
              <a:rPr sz="2600" spc="-19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0C9DBF"/>
                </a:solidFill>
                <a:latin typeface="Verdana"/>
                <a:cs typeface="Verdana"/>
              </a:rPr>
              <a:t>required</a:t>
            </a:r>
            <a:endParaRPr sz="2600">
              <a:latin typeface="Verdana"/>
              <a:cs typeface="Verdana"/>
            </a:endParaRPr>
          </a:p>
          <a:p>
            <a:pPr marL="1188085" marR="5080" indent="-1176020" algn="r">
              <a:lnSpc>
                <a:spcPct val="176300"/>
              </a:lnSpc>
            </a:pPr>
            <a:r>
              <a:rPr sz="2600" spc="35" dirty="0">
                <a:solidFill>
                  <a:srgbClr val="0C9DBF"/>
                </a:solidFill>
                <a:latin typeface="Verdana"/>
                <a:cs typeface="Verdana"/>
              </a:rPr>
              <a:t>Checking </a:t>
            </a:r>
            <a:r>
              <a:rPr sz="2600" spc="45" dirty="0">
                <a:solidFill>
                  <a:srgbClr val="0C9DBF"/>
                </a:solidFill>
                <a:latin typeface="Verdana"/>
                <a:cs typeface="Verdana"/>
              </a:rPr>
              <a:t>if </a:t>
            </a:r>
            <a:r>
              <a:rPr sz="2600" spc="70" dirty="0">
                <a:solidFill>
                  <a:srgbClr val="0C9DBF"/>
                </a:solidFill>
                <a:latin typeface="Verdana"/>
                <a:cs typeface="Verdana"/>
              </a:rPr>
              <a:t>edge</a:t>
            </a:r>
            <a:r>
              <a:rPr sz="2600" spc="-5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0C9DBF"/>
                </a:solidFill>
                <a:latin typeface="Verdana"/>
                <a:cs typeface="Verdana"/>
              </a:rPr>
              <a:t>is</a:t>
            </a:r>
            <a:r>
              <a:rPr sz="2600" spc="-14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C9DBF"/>
                </a:solidFill>
                <a:latin typeface="Verdana"/>
                <a:cs typeface="Verdana"/>
              </a:rPr>
              <a:t>present </a:t>
            </a:r>
            <a:r>
              <a:rPr sz="2600" spc="-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0C9DBF"/>
                </a:solidFill>
                <a:latin typeface="Verdana"/>
                <a:cs typeface="Verdana"/>
              </a:rPr>
              <a:t>Iterating </a:t>
            </a:r>
            <a:r>
              <a:rPr sz="2600" spc="-10" dirty="0">
                <a:solidFill>
                  <a:srgbClr val="0C9DBF"/>
                </a:solidFill>
                <a:latin typeface="Verdana"/>
                <a:cs typeface="Verdana"/>
              </a:rPr>
              <a:t>over</a:t>
            </a:r>
            <a:r>
              <a:rPr sz="2600" spc="-30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0C9DBF"/>
                </a:solidFill>
                <a:latin typeface="Verdana"/>
                <a:cs typeface="Verdana"/>
              </a:rPr>
              <a:t>edges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8688" y="2279027"/>
            <a:ext cx="3556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Matrix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0600" y="2273300"/>
            <a:ext cx="2953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/>
                <a:cs typeface="Verdana"/>
              </a:rPr>
              <a:t>Adjacency</a:t>
            </a:r>
            <a:r>
              <a:rPr sz="3200" spc="-2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05A28"/>
                </a:solidFill>
                <a:latin typeface="Verdana"/>
                <a:cs typeface="Verdana"/>
              </a:rPr>
              <a:t>Set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535" y="3668610"/>
            <a:ext cx="13535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02020"/>
                </a:solidFill>
              </a:rPr>
              <a:t>Depth-first </a:t>
            </a:r>
            <a:r>
              <a:rPr dirty="0">
                <a:solidFill>
                  <a:srgbClr val="202020"/>
                </a:solidFill>
              </a:rPr>
              <a:t>and </a:t>
            </a:r>
            <a:r>
              <a:rPr spc="-35" dirty="0">
                <a:solidFill>
                  <a:srgbClr val="202020"/>
                </a:solidFill>
              </a:rPr>
              <a:t>Breadth-first Graph</a:t>
            </a:r>
            <a:r>
              <a:rPr spc="-950" dirty="0">
                <a:solidFill>
                  <a:srgbClr val="202020"/>
                </a:solidFill>
              </a:rPr>
              <a:t> </a:t>
            </a:r>
            <a:r>
              <a:rPr spc="-145" dirty="0">
                <a:solidFill>
                  <a:srgbClr val="202020"/>
                </a:solidFill>
              </a:rPr>
              <a:t>Traversal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3675"/>
              </a:spcBef>
            </a:pPr>
            <a:r>
              <a:rPr sz="3600" dirty="0">
                <a:solidFill>
                  <a:srgbClr val="0C9DBF"/>
                </a:solidFill>
                <a:latin typeface="Verdana"/>
                <a:cs typeface="Verdana"/>
              </a:rPr>
              <a:t>Breadth-first</a:t>
            </a:r>
            <a:endParaRPr sz="3600">
              <a:latin typeface="Verdana"/>
              <a:cs typeface="Verdana"/>
            </a:endParaRPr>
          </a:p>
          <a:p>
            <a:pPr marL="628650" marR="616585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at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same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distance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647700"/>
            <a:ext cx="942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-65" dirty="0">
                <a:solidFill>
                  <a:srgbClr val="4D4D4D"/>
                </a:solidFill>
              </a:rPr>
              <a:t>Ways </a:t>
            </a:r>
            <a:r>
              <a:rPr spc="100" dirty="0">
                <a:solidFill>
                  <a:srgbClr val="4D4D4D"/>
                </a:solidFill>
              </a:rPr>
              <a:t>of </a:t>
            </a:r>
            <a:r>
              <a:rPr spc="-135" dirty="0">
                <a:solidFill>
                  <a:srgbClr val="4D4D4D"/>
                </a:solidFill>
              </a:rPr>
              <a:t>Traversing</a:t>
            </a:r>
            <a:r>
              <a:rPr spc="-1050" dirty="0">
                <a:solidFill>
                  <a:srgbClr val="4D4D4D"/>
                </a:solidFill>
              </a:rPr>
              <a:t> </a:t>
            </a:r>
            <a:r>
              <a:rPr spc="-65" dirty="0">
                <a:solidFill>
                  <a:srgbClr val="4D4D4D"/>
                </a:solidFill>
              </a:rPr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3675"/>
              </a:spcBef>
            </a:pPr>
            <a:r>
              <a:rPr sz="3600" spc="5" dirty="0">
                <a:solidFill>
                  <a:srgbClr val="0C9DBF"/>
                </a:solidFill>
                <a:latin typeface="Verdana"/>
                <a:cs typeface="Verdana"/>
              </a:rPr>
              <a:t>Depth-first</a:t>
            </a:r>
            <a:endParaRPr sz="3600">
              <a:latin typeface="Verdana"/>
              <a:cs typeface="Verdana"/>
            </a:endParaRPr>
          </a:p>
          <a:p>
            <a:pPr marL="461009" marR="445134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certain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direction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2700" y="7543800"/>
            <a:ext cx="1113917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162300" marR="5080" indent="-3149600">
              <a:lnSpc>
                <a:spcPts val="4300"/>
              </a:lnSpc>
              <a:spcBef>
                <a:spcPts val="259"/>
              </a:spcBef>
            </a:pPr>
            <a:r>
              <a:rPr sz="3600" spc="-55" dirty="0">
                <a:latin typeface="Verdana"/>
                <a:cs typeface="Verdana"/>
              </a:rPr>
              <a:t>Tree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traversal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easier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understand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than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graph  </a:t>
            </a:r>
            <a:r>
              <a:rPr sz="3600" spc="-50" dirty="0">
                <a:latin typeface="Verdana"/>
                <a:cs typeface="Verdana"/>
              </a:rPr>
              <a:t>traversal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-20" dirty="0">
                <a:latin typeface="Verdana"/>
                <a:cs typeface="Verdana"/>
              </a:rPr>
              <a:t>start</a:t>
            </a:r>
            <a:r>
              <a:rPr sz="3600" spc="-36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there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0" y="647700"/>
            <a:ext cx="5028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Interconnections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4500" y="5740400"/>
            <a:ext cx="625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05A28"/>
                </a:solidFill>
                <a:latin typeface="Arial"/>
                <a:cs typeface="Arial"/>
              </a:rPr>
              <a:t>Jim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2100" y="5892800"/>
            <a:ext cx="602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65" dirty="0">
                <a:solidFill>
                  <a:srgbClr val="F05A28"/>
                </a:solidFill>
                <a:latin typeface="Arial"/>
                <a:cs typeface="Arial"/>
              </a:rPr>
              <a:t>Car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7100" y="2717800"/>
            <a:ext cx="21844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26900" y="2908300"/>
            <a:ext cx="25400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2900" y="2628900"/>
            <a:ext cx="23622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600" y="5892800"/>
            <a:ext cx="1078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95" dirty="0">
                <a:solidFill>
                  <a:srgbClr val="4D4D4D"/>
                </a:solidFill>
                <a:latin typeface="Arial"/>
                <a:cs typeface="Arial"/>
              </a:rPr>
              <a:t>Dri</a:t>
            </a:r>
            <a:r>
              <a:rPr sz="2600" b="1" spc="35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4D4D4D"/>
                </a:solidFill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5352" y="3775214"/>
            <a:ext cx="1830070" cy="76200"/>
            <a:chOff x="4625352" y="3775214"/>
            <a:chExt cx="1830070" cy="76200"/>
          </a:xfrm>
        </p:grpSpPr>
        <p:sp>
          <p:nvSpPr>
            <p:cNvPr id="10" name="object 10"/>
            <p:cNvSpPr/>
            <p:nvPr/>
          </p:nvSpPr>
          <p:spPr>
            <a:xfrm>
              <a:off x="4625352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9197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628720" y="3775214"/>
            <a:ext cx="1830070" cy="76200"/>
            <a:chOff x="9628720" y="3775214"/>
            <a:chExt cx="1830070" cy="76200"/>
          </a:xfrm>
        </p:grpSpPr>
        <p:sp>
          <p:nvSpPr>
            <p:cNvPr id="13" name="object 13"/>
            <p:cNvSpPr/>
            <p:nvPr/>
          </p:nvSpPr>
          <p:spPr>
            <a:xfrm>
              <a:off x="9628720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565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43400" y="7264400"/>
            <a:ext cx="706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Relationships </a:t>
            </a:r>
            <a:r>
              <a:rPr sz="3600" spc="45" dirty="0">
                <a:latin typeface="Verdana"/>
                <a:cs typeface="Verdana"/>
              </a:rPr>
              <a:t>between</a:t>
            </a:r>
            <a:r>
              <a:rPr sz="3600" spc="-42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entities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3675"/>
              </a:spcBef>
            </a:pPr>
            <a:r>
              <a:rPr sz="3600" dirty="0">
                <a:solidFill>
                  <a:srgbClr val="0C9DBF"/>
                </a:solidFill>
                <a:latin typeface="Verdana"/>
                <a:cs typeface="Verdana"/>
              </a:rPr>
              <a:t>Breadth-first</a:t>
            </a:r>
            <a:endParaRPr sz="3600">
              <a:latin typeface="Verdana"/>
              <a:cs typeface="Verdana"/>
            </a:endParaRPr>
          </a:p>
          <a:p>
            <a:pPr marL="628650" marR="616585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at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same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distance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647700"/>
            <a:ext cx="942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-65" dirty="0">
                <a:solidFill>
                  <a:srgbClr val="4D4D4D"/>
                </a:solidFill>
              </a:rPr>
              <a:t>Ways </a:t>
            </a:r>
            <a:r>
              <a:rPr spc="100" dirty="0">
                <a:solidFill>
                  <a:srgbClr val="4D4D4D"/>
                </a:solidFill>
              </a:rPr>
              <a:t>of </a:t>
            </a:r>
            <a:r>
              <a:rPr spc="-135" dirty="0">
                <a:solidFill>
                  <a:srgbClr val="4D4D4D"/>
                </a:solidFill>
              </a:rPr>
              <a:t>Traversing</a:t>
            </a:r>
            <a:r>
              <a:rPr spc="-1050" dirty="0">
                <a:solidFill>
                  <a:srgbClr val="4D4D4D"/>
                </a:solidFill>
              </a:rPr>
              <a:t> </a:t>
            </a:r>
            <a:r>
              <a:rPr spc="-65" dirty="0">
                <a:solidFill>
                  <a:srgbClr val="4D4D4D"/>
                </a:solidFill>
              </a:rPr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>
              <a:alpha val="981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3675"/>
              </a:spcBef>
            </a:pPr>
            <a:r>
              <a:rPr sz="3600" spc="5" dirty="0">
                <a:solidFill>
                  <a:srgbClr val="0C9DBF"/>
                </a:solidFill>
                <a:latin typeface="Verdana"/>
                <a:cs typeface="Verdana"/>
              </a:rPr>
              <a:t>Depth-first</a:t>
            </a:r>
            <a:endParaRPr sz="3600">
              <a:latin typeface="Verdana"/>
              <a:cs typeface="Verdana"/>
            </a:endParaRPr>
          </a:p>
          <a:p>
            <a:pPr marL="461009" marR="445134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certain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direction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9300" y="7848600"/>
            <a:ext cx="721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Verdana"/>
                <a:cs typeface="Verdana"/>
              </a:rPr>
              <a:t>Nodes </a:t>
            </a:r>
            <a:r>
              <a:rPr sz="3600" spc="-45" dirty="0">
                <a:latin typeface="Verdana"/>
                <a:cs typeface="Verdana"/>
              </a:rPr>
              <a:t>are </a:t>
            </a:r>
            <a:r>
              <a:rPr sz="3600" spc="30" dirty="0">
                <a:latin typeface="Verdana"/>
                <a:cs typeface="Verdana"/>
              </a:rPr>
              <a:t>visited</a:t>
            </a:r>
            <a:r>
              <a:rPr sz="3600" spc="-665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level-by-level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4700" y="7848600"/>
            <a:ext cx="209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93000" y="1418805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4607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2725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7461250" y="1399758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8300" y="7848600"/>
            <a:ext cx="288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72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3402545"/>
            <a:ext cx="3975735" cy="1476375"/>
            <a:chOff x="5821171" y="3402545"/>
            <a:chExt cx="3975735" cy="147637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94400" y="3085490"/>
            <a:ext cx="3606800" cy="1758314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L="546100" algn="ctr">
              <a:lnSpc>
                <a:spcPct val="100000"/>
              </a:lnSpc>
              <a:spcBef>
                <a:spcPts val="2205"/>
              </a:spcBef>
              <a:tabLst>
                <a:tab pos="33140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29" name="object 29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2" name="object 32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39" name="object 39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6010046" y="3066442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7300" y="7848600"/>
            <a:ext cx="3648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75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290" dirty="0">
                <a:latin typeface="Verdana"/>
                <a:cs typeface="Verdana"/>
              </a:rPr>
              <a:t>F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1806575"/>
            <a:ext cx="3442335" cy="2111375"/>
            <a:chOff x="6354571" y="1806575"/>
            <a:chExt cx="3442335" cy="211137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40500" y="1752600"/>
            <a:ext cx="356933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835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806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89777" y="2047450"/>
            <a:ext cx="3248025" cy="2354580"/>
            <a:chOff x="6089777" y="2047450"/>
            <a:chExt cx="3248025" cy="2354580"/>
          </a:xfrm>
        </p:grpSpPr>
        <p:sp>
          <p:nvSpPr>
            <p:cNvPr id="29" name="object 29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534992" y="4206659"/>
            <a:ext cx="684530" cy="494665"/>
            <a:chOff x="10534992" y="4206659"/>
            <a:chExt cx="684530" cy="494665"/>
          </a:xfrm>
        </p:grpSpPr>
        <p:sp>
          <p:nvSpPr>
            <p:cNvPr id="36" name="object 36"/>
            <p:cNvSpPr/>
            <p:nvPr/>
          </p:nvSpPr>
          <p:spPr>
            <a:xfrm>
              <a:off x="10541342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41342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76953" y="4740528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0"/>
                </a:moveTo>
                <a:lnTo>
                  <a:pt x="0" y="736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8768054" y="3045589"/>
            <a:ext cx="1724025" cy="1358900"/>
            <a:chOff x="8768054" y="3045589"/>
            <a:chExt cx="1724025" cy="1358900"/>
          </a:xfrm>
        </p:grpSpPr>
        <p:sp>
          <p:nvSpPr>
            <p:cNvPr id="41" name="object 41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68054" y="3045589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0900" y="7848600"/>
            <a:ext cx="447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08396" y="404656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65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3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5476646" y="4027515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8500" y="7848600"/>
            <a:ext cx="5290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89777" y="2047450"/>
            <a:ext cx="3248025" cy="2354580"/>
            <a:chOff x="6089777" y="2047450"/>
            <a:chExt cx="3248025" cy="2354580"/>
          </a:xfrm>
        </p:grpSpPr>
        <p:sp>
          <p:nvSpPr>
            <p:cNvPr id="33" name="object 33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7" name="object 37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534992" y="4206659"/>
            <a:ext cx="684530" cy="494665"/>
            <a:chOff x="10534992" y="4206659"/>
            <a:chExt cx="684530" cy="494665"/>
          </a:xfrm>
        </p:grpSpPr>
        <p:sp>
          <p:nvSpPr>
            <p:cNvPr id="40" name="object 40"/>
            <p:cNvSpPr/>
            <p:nvPr/>
          </p:nvSpPr>
          <p:spPr>
            <a:xfrm>
              <a:off x="10541342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41342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805461" y="3707873"/>
            <a:ext cx="1758314" cy="1769745"/>
            <a:chOff x="9805461" y="3707873"/>
            <a:chExt cx="1758314" cy="1769745"/>
          </a:xfrm>
        </p:grpSpPr>
        <p:sp>
          <p:nvSpPr>
            <p:cNvPr id="44" name="object 44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90454" y="38497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22204" y="386876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97" y="0"/>
                  </a:lnTo>
                  <a:lnTo>
                    <a:pt x="1309497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222204" y="386876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00" y="7759700"/>
            <a:ext cx="605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811811" y="3714223"/>
            <a:ext cx="673735" cy="683895"/>
          </a:xfrm>
          <a:custGeom>
            <a:avLst/>
            <a:gdLst/>
            <a:ahLst/>
            <a:cxnLst/>
            <a:rect l="l" t="t" r="r" b="b"/>
            <a:pathLst>
              <a:path w="673734" h="683895">
                <a:moveTo>
                  <a:pt x="673625" y="683456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0190454" y="4740528"/>
            <a:ext cx="1373505" cy="1666875"/>
            <a:chOff x="10190454" y="4740528"/>
            <a:chExt cx="1373505" cy="1666875"/>
          </a:xfrm>
        </p:grpSpPr>
        <p:sp>
          <p:nvSpPr>
            <p:cNvPr id="44" name="object 44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190454" y="51735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22204" y="51925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97" y="0"/>
                  </a:lnTo>
                  <a:lnTo>
                    <a:pt x="1309497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22204" y="51925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100" y="7848600"/>
            <a:ext cx="685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091904" y="60029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5941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83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9060154" y="5983912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“Breadth-first” </a:t>
            </a:r>
            <a:r>
              <a:rPr spc="-175" dirty="0"/>
              <a:t>Tree</a:t>
            </a:r>
            <a:r>
              <a:rPr spc="-409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700" y="7848600"/>
            <a:ext cx="7673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388496" y="6064808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845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3" name="object 33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6" name="object 36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11356746" y="6045761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0" y="647700"/>
            <a:ext cx="5028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Interconnections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4500" y="5740400"/>
            <a:ext cx="625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05A28"/>
                </a:solidFill>
                <a:latin typeface="Arial"/>
                <a:cs typeface="Arial"/>
              </a:rPr>
              <a:t>Jim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2100" y="5892800"/>
            <a:ext cx="602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65" dirty="0">
                <a:solidFill>
                  <a:srgbClr val="F05A28"/>
                </a:solidFill>
                <a:latin typeface="Arial"/>
                <a:cs typeface="Arial"/>
              </a:rPr>
              <a:t>Car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7100" y="2717800"/>
            <a:ext cx="21844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26900" y="2908300"/>
            <a:ext cx="25400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2900" y="2628900"/>
            <a:ext cx="23622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600" y="5892800"/>
            <a:ext cx="1078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95" dirty="0">
                <a:solidFill>
                  <a:srgbClr val="4D4D4D"/>
                </a:solidFill>
                <a:latin typeface="Arial"/>
                <a:cs typeface="Arial"/>
              </a:rPr>
              <a:t>Dri</a:t>
            </a:r>
            <a:r>
              <a:rPr sz="2600" b="1" spc="35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4D4D4D"/>
                </a:solidFill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5352" y="3775214"/>
            <a:ext cx="1830070" cy="76200"/>
            <a:chOff x="4625352" y="3775214"/>
            <a:chExt cx="1830070" cy="76200"/>
          </a:xfrm>
        </p:grpSpPr>
        <p:sp>
          <p:nvSpPr>
            <p:cNvPr id="10" name="object 10"/>
            <p:cNvSpPr/>
            <p:nvPr/>
          </p:nvSpPr>
          <p:spPr>
            <a:xfrm>
              <a:off x="4625352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9197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9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628720" y="3775214"/>
            <a:ext cx="1830070" cy="76200"/>
            <a:chOff x="9628720" y="3775214"/>
            <a:chExt cx="1830070" cy="76200"/>
          </a:xfrm>
        </p:grpSpPr>
        <p:sp>
          <p:nvSpPr>
            <p:cNvPr id="13" name="object 13"/>
            <p:cNvSpPr/>
            <p:nvPr/>
          </p:nvSpPr>
          <p:spPr>
            <a:xfrm>
              <a:off x="9628720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565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29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43400" y="7264400"/>
            <a:ext cx="706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DDDDDD"/>
                </a:solidFill>
                <a:latin typeface="Verdana"/>
                <a:cs typeface="Verdana"/>
              </a:rPr>
              <a:t>Relationships </a:t>
            </a:r>
            <a:r>
              <a:rPr sz="3600" spc="45" dirty="0">
                <a:solidFill>
                  <a:srgbClr val="DDDDDD"/>
                </a:solidFill>
                <a:latin typeface="Verdana"/>
                <a:cs typeface="Verdana"/>
              </a:rPr>
              <a:t>between</a:t>
            </a:r>
            <a:r>
              <a:rPr sz="3600" spc="-420" dirty="0">
                <a:solidFill>
                  <a:srgbClr val="DDDDDD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05A28"/>
                </a:solidFill>
                <a:latin typeface="Verdana"/>
                <a:cs typeface="Verdana"/>
              </a:rPr>
              <a:t>entities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80560" y="6182626"/>
            <a:ext cx="9192260" cy="1856105"/>
            <a:chOff x="3980560" y="6182626"/>
            <a:chExt cx="9192260" cy="1856105"/>
          </a:xfrm>
        </p:grpSpPr>
        <p:sp>
          <p:nvSpPr>
            <p:cNvPr id="17" name="object 17"/>
            <p:cNvSpPr/>
            <p:nvPr/>
          </p:nvSpPr>
          <p:spPr>
            <a:xfrm>
              <a:off x="4122638" y="6257198"/>
              <a:ext cx="6269990" cy="1000125"/>
            </a:xfrm>
            <a:custGeom>
              <a:avLst/>
              <a:gdLst/>
              <a:ahLst/>
              <a:cxnLst/>
              <a:rect l="l" t="t" r="r" b="b"/>
              <a:pathLst>
                <a:path w="6269990" h="1000125">
                  <a:moveTo>
                    <a:pt x="6269403" y="999598"/>
                  </a:moveTo>
                  <a:lnTo>
                    <a:pt x="6218991" y="998641"/>
                  </a:lnTo>
                  <a:lnTo>
                    <a:pt x="6168586" y="997572"/>
                  </a:lnTo>
                  <a:lnTo>
                    <a:pt x="6118187" y="996390"/>
                  </a:lnTo>
                  <a:lnTo>
                    <a:pt x="6067795" y="995095"/>
                  </a:lnTo>
                  <a:lnTo>
                    <a:pt x="6017410" y="993687"/>
                  </a:lnTo>
                  <a:lnTo>
                    <a:pt x="5967030" y="992167"/>
                  </a:lnTo>
                  <a:lnTo>
                    <a:pt x="5916658" y="990534"/>
                  </a:lnTo>
                  <a:lnTo>
                    <a:pt x="5866291" y="988787"/>
                  </a:lnTo>
                  <a:lnTo>
                    <a:pt x="5815932" y="986928"/>
                  </a:lnTo>
                  <a:lnTo>
                    <a:pt x="5765578" y="984956"/>
                  </a:lnTo>
                  <a:lnTo>
                    <a:pt x="5715232" y="982872"/>
                  </a:lnTo>
                  <a:lnTo>
                    <a:pt x="5664891" y="980674"/>
                  </a:lnTo>
                  <a:lnTo>
                    <a:pt x="5614558" y="978364"/>
                  </a:lnTo>
                  <a:lnTo>
                    <a:pt x="5564230" y="975940"/>
                  </a:lnTo>
                  <a:lnTo>
                    <a:pt x="5513909" y="973404"/>
                  </a:lnTo>
                  <a:lnTo>
                    <a:pt x="5463595" y="970755"/>
                  </a:lnTo>
                  <a:lnTo>
                    <a:pt x="5413287" y="967994"/>
                  </a:lnTo>
                  <a:lnTo>
                    <a:pt x="5362986" y="965119"/>
                  </a:lnTo>
                  <a:lnTo>
                    <a:pt x="5312691" y="962132"/>
                  </a:lnTo>
                  <a:lnTo>
                    <a:pt x="5262402" y="959031"/>
                  </a:lnTo>
                  <a:lnTo>
                    <a:pt x="5212120" y="955818"/>
                  </a:lnTo>
                  <a:lnTo>
                    <a:pt x="5161845" y="952492"/>
                  </a:lnTo>
                  <a:lnTo>
                    <a:pt x="5111576" y="949054"/>
                  </a:lnTo>
                  <a:lnTo>
                    <a:pt x="5061313" y="945502"/>
                  </a:lnTo>
                  <a:lnTo>
                    <a:pt x="5011057" y="941838"/>
                  </a:lnTo>
                  <a:lnTo>
                    <a:pt x="4960808" y="938060"/>
                  </a:lnTo>
                  <a:lnTo>
                    <a:pt x="4910565" y="934170"/>
                  </a:lnTo>
                  <a:lnTo>
                    <a:pt x="4860328" y="930167"/>
                  </a:lnTo>
                  <a:lnTo>
                    <a:pt x="4810098" y="926052"/>
                  </a:lnTo>
                  <a:lnTo>
                    <a:pt x="4759875" y="921823"/>
                  </a:lnTo>
                  <a:lnTo>
                    <a:pt x="4709657" y="917482"/>
                  </a:lnTo>
                  <a:lnTo>
                    <a:pt x="4659447" y="913027"/>
                  </a:lnTo>
                  <a:lnTo>
                    <a:pt x="4609243" y="908460"/>
                  </a:lnTo>
                  <a:lnTo>
                    <a:pt x="4559045" y="903780"/>
                  </a:lnTo>
                  <a:lnTo>
                    <a:pt x="4508854" y="898987"/>
                  </a:lnTo>
                  <a:lnTo>
                    <a:pt x="4458669" y="894082"/>
                  </a:lnTo>
                  <a:lnTo>
                    <a:pt x="4408491" y="889063"/>
                  </a:lnTo>
                  <a:lnTo>
                    <a:pt x="4358319" y="883932"/>
                  </a:lnTo>
                  <a:lnTo>
                    <a:pt x="4308154" y="878688"/>
                  </a:lnTo>
                  <a:lnTo>
                    <a:pt x="4257995" y="873331"/>
                  </a:lnTo>
                  <a:lnTo>
                    <a:pt x="4207843" y="867861"/>
                  </a:lnTo>
                  <a:lnTo>
                    <a:pt x="4157697" y="862278"/>
                  </a:lnTo>
                  <a:lnTo>
                    <a:pt x="4107558" y="856583"/>
                  </a:lnTo>
                  <a:lnTo>
                    <a:pt x="4057425" y="850775"/>
                  </a:lnTo>
                  <a:lnTo>
                    <a:pt x="4007299" y="844854"/>
                  </a:lnTo>
                  <a:lnTo>
                    <a:pt x="3957179" y="838820"/>
                  </a:lnTo>
                  <a:lnTo>
                    <a:pt x="3907065" y="832673"/>
                  </a:lnTo>
                  <a:lnTo>
                    <a:pt x="3856958" y="826413"/>
                  </a:lnTo>
                  <a:lnTo>
                    <a:pt x="3806858" y="820041"/>
                  </a:lnTo>
                  <a:lnTo>
                    <a:pt x="3756764" y="813555"/>
                  </a:lnTo>
                  <a:lnTo>
                    <a:pt x="3706677" y="806957"/>
                  </a:lnTo>
                  <a:lnTo>
                    <a:pt x="3656596" y="800246"/>
                  </a:lnTo>
                  <a:lnTo>
                    <a:pt x="3606521" y="793422"/>
                  </a:lnTo>
                  <a:lnTo>
                    <a:pt x="3556453" y="786486"/>
                  </a:lnTo>
                  <a:lnTo>
                    <a:pt x="3506392" y="779436"/>
                  </a:lnTo>
                  <a:lnTo>
                    <a:pt x="3456337" y="772274"/>
                  </a:lnTo>
                  <a:lnTo>
                    <a:pt x="3406288" y="764999"/>
                  </a:lnTo>
                  <a:lnTo>
                    <a:pt x="3356246" y="757611"/>
                  </a:lnTo>
                  <a:lnTo>
                    <a:pt x="3306210" y="750110"/>
                  </a:lnTo>
                  <a:lnTo>
                    <a:pt x="3256181" y="742496"/>
                  </a:lnTo>
                  <a:lnTo>
                    <a:pt x="3206159" y="734769"/>
                  </a:lnTo>
                  <a:lnTo>
                    <a:pt x="3156143" y="726930"/>
                  </a:lnTo>
                  <a:lnTo>
                    <a:pt x="3106133" y="718978"/>
                  </a:lnTo>
                  <a:lnTo>
                    <a:pt x="3056130" y="710913"/>
                  </a:lnTo>
                  <a:lnTo>
                    <a:pt x="3006133" y="702735"/>
                  </a:lnTo>
                  <a:lnTo>
                    <a:pt x="2956143" y="694444"/>
                  </a:lnTo>
                  <a:lnTo>
                    <a:pt x="2906159" y="686041"/>
                  </a:lnTo>
                  <a:lnTo>
                    <a:pt x="2856182" y="677524"/>
                  </a:lnTo>
                  <a:lnTo>
                    <a:pt x="2806211" y="668895"/>
                  </a:lnTo>
                  <a:lnTo>
                    <a:pt x="2756247" y="660153"/>
                  </a:lnTo>
                  <a:lnTo>
                    <a:pt x="2706290" y="651298"/>
                  </a:lnTo>
                  <a:lnTo>
                    <a:pt x="2656338" y="642331"/>
                  </a:lnTo>
                  <a:lnTo>
                    <a:pt x="2606393" y="633250"/>
                  </a:lnTo>
                  <a:lnTo>
                    <a:pt x="2556455" y="624057"/>
                  </a:lnTo>
                  <a:lnTo>
                    <a:pt x="2506523" y="614751"/>
                  </a:lnTo>
                  <a:lnTo>
                    <a:pt x="2456598" y="605331"/>
                  </a:lnTo>
                  <a:lnTo>
                    <a:pt x="2406679" y="595800"/>
                  </a:lnTo>
                  <a:lnTo>
                    <a:pt x="2356767" y="586155"/>
                  </a:lnTo>
                  <a:lnTo>
                    <a:pt x="2306861" y="576397"/>
                  </a:lnTo>
                  <a:lnTo>
                    <a:pt x="2256962" y="566527"/>
                  </a:lnTo>
                  <a:lnTo>
                    <a:pt x="2207069" y="556544"/>
                  </a:lnTo>
                  <a:lnTo>
                    <a:pt x="2157182" y="546448"/>
                  </a:lnTo>
                  <a:lnTo>
                    <a:pt x="2107303" y="536239"/>
                  </a:lnTo>
                  <a:lnTo>
                    <a:pt x="2057429" y="525917"/>
                  </a:lnTo>
                  <a:lnTo>
                    <a:pt x="2007562" y="515482"/>
                  </a:lnTo>
                  <a:lnTo>
                    <a:pt x="1957702" y="504935"/>
                  </a:lnTo>
                  <a:lnTo>
                    <a:pt x="1907848" y="494275"/>
                  </a:lnTo>
                  <a:lnTo>
                    <a:pt x="1858000" y="483502"/>
                  </a:lnTo>
                  <a:lnTo>
                    <a:pt x="1808159" y="472616"/>
                  </a:lnTo>
                  <a:lnTo>
                    <a:pt x="1758325" y="461617"/>
                  </a:lnTo>
                  <a:lnTo>
                    <a:pt x="1708497" y="450505"/>
                  </a:lnTo>
                  <a:lnTo>
                    <a:pt x="1658675" y="439281"/>
                  </a:lnTo>
                  <a:lnTo>
                    <a:pt x="1608860" y="427944"/>
                  </a:lnTo>
                  <a:lnTo>
                    <a:pt x="1559052" y="416494"/>
                  </a:lnTo>
                  <a:lnTo>
                    <a:pt x="1509250" y="404931"/>
                  </a:lnTo>
                  <a:lnTo>
                    <a:pt x="1459454" y="393255"/>
                  </a:lnTo>
                  <a:lnTo>
                    <a:pt x="1409665" y="381466"/>
                  </a:lnTo>
                  <a:lnTo>
                    <a:pt x="1359882" y="369565"/>
                  </a:lnTo>
                  <a:lnTo>
                    <a:pt x="1310106" y="357551"/>
                  </a:lnTo>
                  <a:lnTo>
                    <a:pt x="1260337" y="345424"/>
                  </a:lnTo>
                  <a:lnTo>
                    <a:pt x="1210574" y="333184"/>
                  </a:lnTo>
                  <a:lnTo>
                    <a:pt x="1160817" y="320831"/>
                  </a:lnTo>
                  <a:lnTo>
                    <a:pt x="1111067" y="308365"/>
                  </a:lnTo>
                  <a:lnTo>
                    <a:pt x="1061323" y="295787"/>
                  </a:lnTo>
                  <a:lnTo>
                    <a:pt x="1011586" y="283096"/>
                  </a:lnTo>
                  <a:lnTo>
                    <a:pt x="961855" y="270291"/>
                  </a:lnTo>
                  <a:lnTo>
                    <a:pt x="912131" y="257374"/>
                  </a:lnTo>
                  <a:lnTo>
                    <a:pt x="862413" y="244345"/>
                  </a:lnTo>
                  <a:lnTo>
                    <a:pt x="812702" y="231202"/>
                  </a:lnTo>
                  <a:lnTo>
                    <a:pt x="762997" y="217947"/>
                  </a:lnTo>
                  <a:lnTo>
                    <a:pt x="713299" y="204578"/>
                  </a:lnTo>
                  <a:lnTo>
                    <a:pt x="663607" y="191097"/>
                  </a:lnTo>
                  <a:lnTo>
                    <a:pt x="613922" y="177503"/>
                  </a:lnTo>
                  <a:lnTo>
                    <a:pt x="564243" y="163796"/>
                  </a:lnTo>
                  <a:lnTo>
                    <a:pt x="514571" y="149977"/>
                  </a:lnTo>
                  <a:lnTo>
                    <a:pt x="464905" y="136044"/>
                  </a:lnTo>
                  <a:lnTo>
                    <a:pt x="415246" y="121999"/>
                  </a:lnTo>
                  <a:lnTo>
                    <a:pt x="365593" y="107841"/>
                  </a:lnTo>
                  <a:lnTo>
                    <a:pt x="315947" y="93570"/>
                  </a:lnTo>
                  <a:lnTo>
                    <a:pt x="266307" y="79186"/>
                  </a:lnTo>
                  <a:lnTo>
                    <a:pt x="216673" y="64689"/>
                  </a:lnTo>
                  <a:lnTo>
                    <a:pt x="167047" y="50080"/>
                  </a:lnTo>
                  <a:lnTo>
                    <a:pt x="117426" y="35358"/>
                  </a:lnTo>
                  <a:lnTo>
                    <a:pt x="67812" y="20523"/>
                  </a:lnTo>
                  <a:lnTo>
                    <a:pt x="18205" y="557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0560" y="6182626"/>
              <a:ext cx="185420" cy="160655"/>
            </a:xfrm>
            <a:custGeom>
              <a:avLst/>
              <a:gdLst/>
              <a:ahLst/>
              <a:cxnLst/>
              <a:rect l="l" t="t" r="r" b="b"/>
              <a:pathLst>
                <a:path w="185420" h="160654">
                  <a:moveTo>
                    <a:pt x="184835" y="0"/>
                  </a:moveTo>
                  <a:lnTo>
                    <a:pt x="0" y="31064"/>
                  </a:lnTo>
                  <a:lnTo>
                    <a:pt x="135750" y="160286"/>
                  </a:lnTo>
                  <a:lnTo>
                    <a:pt x="184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4352" y="6485434"/>
              <a:ext cx="2190115" cy="794385"/>
            </a:xfrm>
            <a:custGeom>
              <a:avLst/>
              <a:gdLst/>
              <a:ahLst/>
              <a:cxnLst/>
              <a:rect l="l" t="t" r="r" b="b"/>
              <a:pathLst>
                <a:path w="2190115" h="794384">
                  <a:moveTo>
                    <a:pt x="0" y="794182"/>
                  </a:moveTo>
                  <a:lnTo>
                    <a:pt x="64401" y="792872"/>
                  </a:lnTo>
                  <a:lnTo>
                    <a:pt x="127994" y="790928"/>
                  </a:lnTo>
                  <a:lnTo>
                    <a:pt x="190778" y="788349"/>
                  </a:lnTo>
                  <a:lnTo>
                    <a:pt x="252752" y="785135"/>
                  </a:lnTo>
                  <a:lnTo>
                    <a:pt x="313917" y="781286"/>
                  </a:lnTo>
                  <a:lnTo>
                    <a:pt x="374273" y="776803"/>
                  </a:lnTo>
                  <a:lnTo>
                    <a:pt x="433820" y="771684"/>
                  </a:lnTo>
                  <a:lnTo>
                    <a:pt x="492557" y="765931"/>
                  </a:lnTo>
                  <a:lnTo>
                    <a:pt x="550486" y="759544"/>
                  </a:lnTo>
                  <a:lnTo>
                    <a:pt x="607605" y="752521"/>
                  </a:lnTo>
                  <a:lnTo>
                    <a:pt x="663915" y="744864"/>
                  </a:lnTo>
                  <a:lnTo>
                    <a:pt x="719416" y="736572"/>
                  </a:lnTo>
                  <a:lnTo>
                    <a:pt x="774107" y="727645"/>
                  </a:lnTo>
                  <a:lnTo>
                    <a:pt x="827990" y="718084"/>
                  </a:lnTo>
                  <a:lnTo>
                    <a:pt x="881063" y="707888"/>
                  </a:lnTo>
                  <a:lnTo>
                    <a:pt x="933327" y="697057"/>
                  </a:lnTo>
                  <a:lnTo>
                    <a:pt x="984782" y="685591"/>
                  </a:lnTo>
                  <a:lnTo>
                    <a:pt x="1035428" y="673491"/>
                  </a:lnTo>
                  <a:lnTo>
                    <a:pt x="1085264" y="660755"/>
                  </a:lnTo>
                  <a:lnTo>
                    <a:pt x="1134292" y="647385"/>
                  </a:lnTo>
                  <a:lnTo>
                    <a:pt x="1182510" y="633381"/>
                  </a:lnTo>
                  <a:lnTo>
                    <a:pt x="1229919" y="618741"/>
                  </a:lnTo>
                  <a:lnTo>
                    <a:pt x="1276519" y="603467"/>
                  </a:lnTo>
                  <a:lnTo>
                    <a:pt x="1322309" y="587558"/>
                  </a:lnTo>
                  <a:lnTo>
                    <a:pt x="1367291" y="571014"/>
                  </a:lnTo>
                  <a:lnTo>
                    <a:pt x="1411463" y="553836"/>
                  </a:lnTo>
                  <a:lnTo>
                    <a:pt x="1454826" y="536023"/>
                  </a:lnTo>
                  <a:lnTo>
                    <a:pt x="1497380" y="517575"/>
                  </a:lnTo>
                  <a:lnTo>
                    <a:pt x="1539125" y="498492"/>
                  </a:lnTo>
                  <a:lnTo>
                    <a:pt x="1580060" y="478775"/>
                  </a:lnTo>
                  <a:lnTo>
                    <a:pt x="1620187" y="458422"/>
                  </a:lnTo>
                  <a:lnTo>
                    <a:pt x="1659504" y="437435"/>
                  </a:lnTo>
                  <a:lnTo>
                    <a:pt x="1698012" y="415814"/>
                  </a:lnTo>
                  <a:lnTo>
                    <a:pt x="1735711" y="393557"/>
                  </a:lnTo>
                  <a:lnTo>
                    <a:pt x="1772600" y="370666"/>
                  </a:lnTo>
                  <a:lnTo>
                    <a:pt x="1808681" y="347140"/>
                  </a:lnTo>
                  <a:lnTo>
                    <a:pt x="1843952" y="322979"/>
                  </a:lnTo>
                  <a:lnTo>
                    <a:pt x="1878414" y="298184"/>
                  </a:lnTo>
                  <a:lnTo>
                    <a:pt x="1912067" y="272754"/>
                  </a:lnTo>
                  <a:lnTo>
                    <a:pt x="1944911" y="246689"/>
                  </a:lnTo>
                  <a:lnTo>
                    <a:pt x="1976946" y="219989"/>
                  </a:lnTo>
                  <a:lnTo>
                    <a:pt x="2008171" y="192654"/>
                  </a:lnTo>
                  <a:lnTo>
                    <a:pt x="2038588" y="164685"/>
                  </a:lnTo>
                  <a:lnTo>
                    <a:pt x="2068195" y="136081"/>
                  </a:lnTo>
                  <a:lnTo>
                    <a:pt x="2096993" y="106843"/>
                  </a:lnTo>
                  <a:lnTo>
                    <a:pt x="2124982" y="76969"/>
                  </a:lnTo>
                  <a:lnTo>
                    <a:pt x="2152162" y="46461"/>
                  </a:lnTo>
                  <a:lnTo>
                    <a:pt x="2178532" y="15318"/>
                  </a:lnTo>
                  <a:lnTo>
                    <a:pt x="21898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005561" y="6366091"/>
              <a:ext cx="167640" cy="184785"/>
            </a:xfrm>
            <a:custGeom>
              <a:avLst/>
              <a:gdLst/>
              <a:ahLst/>
              <a:cxnLst/>
              <a:rect l="l" t="t" r="r" b="b"/>
              <a:pathLst>
                <a:path w="167640" h="184784">
                  <a:moveTo>
                    <a:pt x="167259" y="0"/>
                  </a:moveTo>
                  <a:lnTo>
                    <a:pt x="0" y="84709"/>
                  </a:lnTo>
                  <a:lnTo>
                    <a:pt x="134620" y="184581"/>
                  </a:lnTo>
                  <a:lnTo>
                    <a:pt x="167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31350" y="7250823"/>
              <a:ext cx="2024786" cy="787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75800" y="7282573"/>
              <a:ext cx="1936114" cy="698500"/>
            </a:xfrm>
            <a:custGeom>
              <a:avLst/>
              <a:gdLst/>
              <a:ahLst/>
              <a:cxnLst/>
              <a:rect l="l" t="t" r="r" b="b"/>
              <a:pathLst>
                <a:path w="1936115" h="698500">
                  <a:moveTo>
                    <a:pt x="1652371" y="102292"/>
                  </a:moveTo>
                  <a:lnTo>
                    <a:pt x="1706238" y="123365"/>
                  </a:lnTo>
                  <a:lnTo>
                    <a:pt x="1754435" y="145582"/>
                  </a:lnTo>
                  <a:lnTo>
                    <a:pt x="1796962" y="168816"/>
                  </a:lnTo>
                  <a:lnTo>
                    <a:pt x="1833819" y="192940"/>
                  </a:lnTo>
                  <a:lnTo>
                    <a:pt x="1865005" y="217826"/>
                  </a:lnTo>
                  <a:lnTo>
                    <a:pt x="1910367" y="269379"/>
                  </a:lnTo>
                  <a:lnTo>
                    <a:pt x="1933048" y="322456"/>
                  </a:lnTo>
                  <a:lnTo>
                    <a:pt x="1935883" y="349249"/>
                  </a:lnTo>
                  <a:lnTo>
                    <a:pt x="1933048" y="376042"/>
                  </a:lnTo>
                  <a:lnTo>
                    <a:pt x="1910367" y="429120"/>
                  </a:lnTo>
                  <a:lnTo>
                    <a:pt x="1865005" y="480672"/>
                  </a:lnTo>
                  <a:lnTo>
                    <a:pt x="1833819" y="505559"/>
                  </a:lnTo>
                  <a:lnTo>
                    <a:pt x="1796962" y="529682"/>
                  </a:lnTo>
                  <a:lnTo>
                    <a:pt x="1754435" y="552916"/>
                  </a:lnTo>
                  <a:lnTo>
                    <a:pt x="1706238" y="575133"/>
                  </a:lnTo>
                  <a:lnTo>
                    <a:pt x="1652371" y="596206"/>
                  </a:lnTo>
                  <a:lnTo>
                    <a:pt x="1610994" y="610297"/>
                  </a:lnTo>
                  <a:lnTo>
                    <a:pt x="1567947" y="623345"/>
                  </a:lnTo>
                  <a:lnTo>
                    <a:pt x="1523360" y="635349"/>
                  </a:lnTo>
                  <a:lnTo>
                    <a:pt x="1477360" y="646309"/>
                  </a:lnTo>
                  <a:lnTo>
                    <a:pt x="1430077" y="656225"/>
                  </a:lnTo>
                  <a:lnTo>
                    <a:pt x="1381638" y="665097"/>
                  </a:lnTo>
                  <a:lnTo>
                    <a:pt x="1332172" y="672926"/>
                  </a:lnTo>
                  <a:lnTo>
                    <a:pt x="1281808" y="679710"/>
                  </a:lnTo>
                  <a:lnTo>
                    <a:pt x="1230673" y="685451"/>
                  </a:lnTo>
                  <a:lnTo>
                    <a:pt x="1178896" y="690148"/>
                  </a:lnTo>
                  <a:lnTo>
                    <a:pt x="1126606" y="693802"/>
                  </a:lnTo>
                  <a:lnTo>
                    <a:pt x="1073930" y="696411"/>
                  </a:lnTo>
                  <a:lnTo>
                    <a:pt x="1020998" y="697977"/>
                  </a:lnTo>
                  <a:lnTo>
                    <a:pt x="967937" y="698499"/>
                  </a:lnTo>
                  <a:lnTo>
                    <a:pt x="914877" y="697977"/>
                  </a:lnTo>
                  <a:lnTo>
                    <a:pt x="861945" y="696411"/>
                  </a:lnTo>
                  <a:lnTo>
                    <a:pt x="809269" y="693802"/>
                  </a:lnTo>
                  <a:lnTo>
                    <a:pt x="756979" y="690148"/>
                  </a:lnTo>
                  <a:lnTo>
                    <a:pt x="705202" y="685451"/>
                  </a:lnTo>
                  <a:lnTo>
                    <a:pt x="654067" y="679710"/>
                  </a:lnTo>
                  <a:lnTo>
                    <a:pt x="603702" y="672926"/>
                  </a:lnTo>
                  <a:lnTo>
                    <a:pt x="554236" y="665097"/>
                  </a:lnTo>
                  <a:lnTo>
                    <a:pt x="505798" y="656225"/>
                  </a:lnTo>
                  <a:lnTo>
                    <a:pt x="458514" y="646309"/>
                  </a:lnTo>
                  <a:lnTo>
                    <a:pt x="412515" y="635349"/>
                  </a:lnTo>
                  <a:lnTo>
                    <a:pt x="367927" y="623345"/>
                  </a:lnTo>
                  <a:lnTo>
                    <a:pt x="324881" y="610297"/>
                  </a:lnTo>
                  <a:lnTo>
                    <a:pt x="283503" y="596206"/>
                  </a:lnTo>
                  <a:lnTo>
                    <a:pt x="229637" y="575133"/>
                  </a:lnTo>
                  <a:lnTo>
                    <a:pt x="181442" y="552916"/>
                  </a:lnTo>
                  <a:lnTo>
                    <a:pt x="138916" y="529682"/>
                  </a:lnTo>
                  <a:lnTo>
                    <a:pt x="102061" y="505559"/>
                  </a:lnTo>
                  <a:lnTo>
                    <a:pt x="70875" y="480672"/>
                  </a:lnTo>
                  <a:lnTo>
                    <a:pt x="25515" y="429120"/>
                  </a:lnTo>
                  <a:lnTo>
                    <a:pt x="2835" y="376042"/>
                  </a:lnTo>
                  <a:lnTo>
                    <a:pt x="0" y="349249"/>
                  </a:lnTo>
                  <a:lnTo>
                    <a:pt x="2835" y="322456"/>
                  </a:lnTo>
                  <a:lnTo>
                    <a:pt x="25515" y="269379"/>
                  </a:lnTo>
                  <a:lnTo>
                    <a:pt x="70875" y="217826"/>
                  </a:lnTo>
                  <a:lnTo>
                    <a:pt x="102061" y="192940"/>
                  </a:lnTo>
                  <a:lnTo>
                    <a:pt x="138916" y="168816"/>
                  </a:lnTo>
                  <a:lnTo>
                    <a:pt x="181442" y="145582"/>
                  </a:lnTo>
                  <a:lnTo>
                    <a:pt x="229637" y="123365"/>
                  </a:lnTo>
                  <a:lnTo>
                    <a:pt x="283503" y="102292"/>
                  </a:lnTo>
                  <a:lnTo>
                    <a:pt x="324881" y="88201"/>
                  </a:lnTo>
                  <a:lnTo>
                    <a:pt x="367927" y="75153"/>
                  </a:lnTo>
                  <a:lnTo>
                    <a:pt x="412515" y="63150"/>
                  </a:lnTo>
                  <a:lnTo>
                    <a:pt x="458514" y="52190"/>
                  </a:lnTo>
                  <a:lnTo>
                    <a:pt x="505798" y="42274"/>
                  </a:lnTo>
                  <a:lnTo>
                    <a:pt x="554236" y="33401"/>
                  </a:lnTo>
                  <a:lnTo>
                    <a:pt x="603702" y="25573"/>
                  </a:lnTo>
                  <a:lnTo>
                    <a:pt x="654067" y="18788"/>
                  </a:lnTo>
                  <a:lnTo>
                    <a:pt x="705202" y="13047"/>
                  </a:lnTo>
                  <a:lnTo>
                    <a:pt x="756979" y="8350"/>
                  </a:lnTo>
                  <a:lnTo>
                    <a:pt x="809269" y="4697"/>
                  </a:lnTo>
                  <a:lnTo>
                    <a:pt x="861945" y="2087"/>
                  </a:lnTo>
                  <a:lnTo>
                    <a:pt x="914877" y="521"/>
                  </a:lnTo>
                  <a:lnTo>
                    <a:pt x="967937" y="0"/>
                  </a:lnTo>
                  <a:lnTo>
                    <a:pt x="1020998" y="521"/>
                  </a:lnTo>
                  <a:lnTo>
                    <a:pt x="1073930" y="2087"/>
                  </a:lnTo>
                  <a:lnTo>
                    <a:pt x="1126606" y="4697"/>
                  </a:lnTo>
                  <a:lnTo>
                    <a:pt x="1178896" y="8350"/>
                  </a:lnTo>
                  <a:lnTo>
                    <a:pt x="1230673" y="13047"/>
                  </a:lnTo>
                  <a:lnTo>
                    <a:pt x="1281808" y="18788"/>
                  </a:lnTo>
                  <a:lnTo>
                    <a:pt x="1332172" y="25573"/>
                  </a:lnTo>
                  <a:lnTo>
                    <a:pt x="1381638" y="33401"/>
                  </a:lnTo>
                  <a:lnTo>
                    <a:pt x="1430077" y="42274"/>
                  </a:lnTo>
                  <a:lnTo>
                    <a:pt x="1477360" y="52190"/>
                  </a:lnTo>
                  <a:lnTo>
                    <a:pt x="1523360" y="63150"/>
                  </a:lnTo>
                  <a:lnTo>
                    <a:pt x="1567947" y="75153"/>
                  </a:lnTo>
                  <a:lnTo>
                    <a:pt x="1610994" y="88201"/>
                  </a:lnTo>
                  <a:lnTo>
                    <a:pt x="1652371" y="102292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>
              <a:alpha val="962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3675"/>
              </a:spcBef>
            </a:pPr>
            <a:r>
              <a:rPr sz="3600" dirty="0">
                <a:solidFill>
                  <a:srgbClr val="0C9DBF"/>
                </a:solidFill>
                <a:latin typeface="Verdana"/>
                <a:cs typeface="Verdana"/>
              </a:rPr>
              <a:t>Breadth-first</a:t>
            </a:r>
            <a:endParaRPr sz="3600">
              <a:latin typeface="Verdana"/>
              <a:cs typeface="Verdana"/>
            </a:endParaRPr>
          </a:p>
          <a:p>
            <a:pPr marL="628650" marR="616585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at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same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distance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647700"/>
            <a:ext cx="942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-65" dirty="0">
                <a:solidFill>
                  <a:srgbClr val="4D4D4D"/>
                </a:solidFill>
              </a:rPr>
              <a:t>Ways </a:t>
            </a:r>
            <a:r>
              <a:rPr spc="100" dirty="0">
                <a:solidFill>
                  <a:srgbClr val="4D4D4D"/>
                </a:solidFill>
              </a:rPr>
              <a:t>of </a:t>
            </a:r>
            <a:r>
              <a:rPr spc="-135" dirty="0">
                <a:solidFill>
                  <a:srgbClr val="4D4D4D"/>
                </a:solidFill>
              </a:rPr>
              <a:t>Traversing</a:t>
            </a:r>
            <a:r>
              <a:rPr spc="-1050" dirty="0">
                <a:solidFill>
                  <a:srgbClr val="4D4D4D"/>
                </a:solidFill>
              </a:rPr>
              <a:t> </a:t>
            </a:r>
            <a:r>
              <a:rPr spc="-65" dirty="0">
                <a:solidFill>
                  <a:srgbClr val="4D4D4D"/>
                </a:solidFill>
              </a:rPr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3675"/>
              </a:spcBef>
            </a:pPr>
            <a:r>
              <a:rPr sz="3600" spc="5" dirty="0">
                <a:solidFill>
                  <a:srgbClr val="0C9DBF"/>
                </a:solidFill>
                <a:latin typeface="Verdana"/>
                <a:cs typeface="Verdana"/>
              </a:rPr>
              <a:t>Depth-first</a:t>
            </a:r>
            <a:endParaRPr sz="3600">
              <a:latin typeface="Verdana"/>
              <a:cs typeface="Verdana"/>
            </a:endParaRPr>
          </a:p>
          <a:p>
            <a:pPr marL="461009" marR="445134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certain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direction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4700" y="7848600"/>
            <a:ext cx="209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93000" y="1418805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4607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2725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461250" y="1399758"/>
            <a:ext cx="3422650" cy="4077970"/>
            <a:chOff x="7461250" y="1399758"/>
            <a:chExt cx="3422650" cy="4077970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61250" y="1399758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8300" y="7848600"/>
            <a:ext cx="288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72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3402545"/>
            <a:ext cx="3975735" cy="1476375"/>
            <a:chOff x="5821171" y="3402545"/>
            <a:chExt cx="3975735" cy="147637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94400" y="3085490"/>
            <a:ext cx="3606800" cy="1758314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L="546100" algn="ctr">
              <a:lnSpc>
                <a:spcPct val="100000"/>
              </a:lnSpc>
              <a:spcBef>
                <a:spcPts val="2205"/>
              </a:spcBef>
              <a:tabLst>
                <a:tab pos="33140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28" name="object 2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1" name="object 31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010046" y="3066442"/>
            <a:ext cx="4873625" cy="2411095"/>
            <a:chOff x="6010046" y="3066442"/>
            <a:chExt cx="4873625" cy="2411095"/>
          </a:xfrm>
        </p:grpSpPr>
        <p:sp>
          <p:nvSpPr>
            <p:cNvPr id="38" name="object 38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10046" y="306644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1900" y="7848600"/>
            <a:ext cx="3710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75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08396" y="404656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65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3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76646" y="3707873"/>
            <a:ext cx="5407025" cy="1769745"/>
            <a:chOff x="5476646" y="3707873"/>
            <a:chExt cx="5407025" cy="1769745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76646" y="40275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1900" y="7848600"/>
            <a:ext cx="3710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75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08396" y="404656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65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3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1806575"/>
            <a:ext cx="3442335" cy="2111375"/>
            <a:chOff x="6354571" y="1806575"/>
            <a:chExt cx="3442335" cy="211137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40500" y="1752600"/>
            <a:ext cx="356933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835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806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28" name="object 2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1" name="object 31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76646" y="3707873"/>
            <a:ext cx="5407025" cy="1769745"/>
            <a:chOff x="5476646" y="3707873"/>
            <a:chExt cx="5407025" cy="1769745"/>
          </a:xfrm>
        </p:grpSpPr>
        <p:sp>
          <p:nvSpPr>
            <p:cNvPr id="38" name="object 38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6646" y="40275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600200" y="5473700"/>
            <a:ext cx="5214620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14300">
              <a:lnSpc>
                <a:spcPts val="4300"/>
              </a:lnSpc>
              <a:spcBef>
                <a:spcPts val="260"/>
              </a:spcBef>
            </a:pPr>
            <a:r>
              <a:rPr sz="3600" spc="-305" dirty="0">
                <a:latin typeface="Verdana"/>
                <a:cs typeface="Verdana"/>
              </a:rPr>
              <a:t>In </a:t>
            </a:r>
            <a:r>
              <a:rPr sz="3600" spc="-75" dirty="0">
                <a:latin typeface="Verdana"/>
                <a:cs typeface="Verdana"/>
              </a:rPr>
              <a:t>breadth-first, </a:t>
            </a:r>
            <a:r>
              <a:rPr sz="3600" spc="30" dirty="0">
                <a:latin typeface="Verdana"/>
                <a:cs typeface="Verdana"/>
              </a:rPr>
              <a:t>would  </a:t>
            </a:r>
            <a:r>
              <a:rPr sz="3600" spc="-110" dirty="0">
                <a:latin typeface="Verdana"/>
                <a:cs typeface="Verdana"/>
              </a:rPr>
              <a:t>have </a:t>
            </a:r>
            <a:r>
              <a:rPr sz="3600" spc="-40" dirty="0">
                <a:latin typeface="Verdana"/>
                <a:cs typeface="Verdana"/>
              </a:rPr>
              <a:t>visited </a:t>
            </a:r>
            <a:r>
              <a:rPr sz="3600" spc="290" dirty="0">
                <a:latin typeface="Verdana"/>
                <a:cs typeface="Verdana"/>
              </a:rPr>
              <a:t>F </a:t>
            </a:r>
            <a:r>
              <a:rPr sz="3600" spc="-5" dirty="0">
                <a:latin typeface="Verdana"/>
                <a:cs typeface="Verdana"/>
              </a:rPr>
              <a:t>before</a:t>
            </a:r>
            <a:r>
              <a:rPr sz="3600" spc="-944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68054" y="3045589"/>
            <a:ext cx="1372984" cy="12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1900" y="7848600"/>
            <a:ext cx="3710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 </a:t>
            </a:r>
            <a:r>
              <a:rPr sz="3600" spc="30" dirty="0">
                <a:latin typeface="Verdana"/>
                <a:cs typeface="Verdana"/>
              </a:rPr>
              <a:t>H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75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38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08396" y="4046563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9654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335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76646" y="3707873"/>
            <a:ext cx="5407025" cy="1769745"/>
            <a:chOff x="5476646" y="3707873"/>
            <a:chExt cx="5407025" cy="1769745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76646" y="40275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0900" y="7848600"/>
            <a:ext cx="447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1806575"/>
            <a:ext cx="3442335" cy="2111375"/>
            <a:chOff x="6354571" y="1806575"/>
            <a:chExt cx="3442335" cy="211137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40500" y="1752600"/>
            <a:ext cx="356933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835" algn="ctr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80665" algn="l"/>
              </a:tabLst>
            </a:pPr>
            <a:r>
              <a:rPr sz="3200" spc="114" dirty="0">
                <a:latin typeface="Verdana"/>
                <a:cs typeface="Verdana"/>
              </a:rPr>
              <a:t>B	</a:t>
            </a:r>
            <a:r>
              <a:rPr sz="4800" spc="390" baseline="-1736" dirty="0">
                <a:latin typeface="Verdana"/>
                <a:cs typeface="Verdana"/>
              </a:rPr>
              <a:t>F</a:t>
            </a:r>
            <a:endParaRPr sz="4800" baseline="-1736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28" name="object 2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1" name="object 31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768054" y="3066442"/>
            <a:ext cx="2115820" cy="2411095"/>
            <a:chOff x="8768054" y="3066442"/>
            <a:chExt cx="2115820" cy="2411095"/>
          </a:xfrm>
        </p:grpSpPr>
        <p:sp>
          <p:nvSpPr>
            <p:cNvPr id="38" name="object 38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68054" y="306644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0" y="7848600"/>
            <a:ext cx="5290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20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65461" y="5772966"/>
            <a:ext cx="1744345" cy="603885"/>
            <a:chOff x="9965461" y="5772966"/>
            <a:chExt cx="1744345" cy="603885"/>
          </a:xfrm>
        </p:grpSpPr>
        <p:sp>
          <p:nvSpPr>
            <p:cNvPr id="32" name="object 32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5" name="object 35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805461" y="3707873"/>
            <a:ext cx="1758314" cy="1769745"/>
            <a:chOff x="9805461" y="3707873"/>
            <a:chExt cx="1758314" cy="1769745"/>
          </a:xfrm>
        </p:grpSpPr>
        <p:sp>
          <p:nvSpPr>
            <p:cNvPr id="42" name="object 42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190454" y="384971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22204" y="386876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97" y="0"/>
                  </a:lnTo>
                  <a:lnTo>
                    <a:pt x="1309497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22204" y="386876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0800" y="7759700"/>
            <a:ext cx="605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89777" y="2047450"/>
            <a:ext cx="5619750" cy="4329430"/>
            <a:chOff x="6089777" y="2047450"/>
            <a:chExt cx="5619750" cy="4329430"/>
          </a:xfrm>
        </p:grpSpPr>
        <p:sp>
          <p:nvSpPr>
            <p:cNvPr id="32" name="object 32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805461" y="3707873"/>
            <a:ext cx="1758314" cy="2700020"/>
            <a:chOff x="9805461" y="3707873"/>
            <a:chExt cx="1758314" cy="2700020"/>
          </a:xfrm>
        </p:grpSpPr>
        <p:sp>
          <p:nvSpPr>
            <p:cNvPr id="41" name="object 41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190454" y="5173525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22204" y="51925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97" y="0"/>
                  </a:lnTo>
                  <a:lnTo>
                    <a:pt x="1309497" y="1170254"/>
                  </a:lnTo>
                  <a:lnTo>
                    <a:pt x="0" y="1170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>
                <a:alpha val="143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22204" y="5192572"/>
              <a:ext cx="1310005" cy="1170305"/>
            </a:xfrm>
            <a:custGeom>
              <a:avLst/>
              <a:gdLst/>
              <a:ahLst/>
              <a:cxnLst/>
              <a:rect l="l" t="t" r="r" b="b"/>
              <a:pathLst>
                <a:path w="1310004" h="1170304">
                  <a:moveTo>
                    <a:pt x="0" y="0"/>
                  </a:moveTo>
                  <a:lnTo>
                    <a:pt x="1309484" y="0"/>
                  </a:lnTo>
                  <a:lnTo>
                    <a:pt x="1309484" y="1170251"/>
                  </a:lnTo>
                  <a:lnTo>
                    <a:pt x="0" y="1170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400" y="647700"/>
            <a:ext cx="5028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Interconnections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4500" y="5740400"/>
            <a:ext cx="625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05A28"/>
                </a:solidFill>
                <a:latin typeface="Arial"/>
                <a:cs typeface="Arial"/>
              </a:rPr>
              <a:t>Jim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92100" y="5892800"/>
            <a:ext cx="602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65" dirty="0">
                <a:solidFill>
                  <a:srgbClr val="F05A28"/>
                </a:solidFill>
                <a:latin typeface="Arial"/>
                <a:cs typeface="Arial"/>
              </a:rPr>
              <a:t>Car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7100" y="2717800"/>
            <a:ext cx="21844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26900" y="2908300"/>
            <a:ext cx="25400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2900" y="2628900"/>
            <a:ext cx="23622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0600" y="5892800"/>
            <a:ext cx="1078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95" dirty="0">
                <a:solidFill>
                  <a:srgbClr val="4D4D4D"/>
                </a:solidFill>
                <a:latin typeface="Arial"/>
                <a:cs typeface="Arial"/>
              </a:rPr>
              <a:t>Dri</a:t>
            </a:r>
            <a:r>
              <a:rPr sz="2600" b="1" spc="35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4D4D4D"/>
                </a:solidFill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5352" y="3775214"/>
            <a:ext cx="1830070" cy="76200"/>
            <a:chOff x="4625352" y="3775214"/>
            <a:chExt cx="1830070" cy="76200"/>
          </a:xfrm>
        </p:grpSpPr>
        <p:sp>
          <p:nvSpPr>
            <p:cNvPr id="10" name="object 10"/>
            <p:cNvSpPr/>
            <p:nvPr/>
          </p:nvSpPr>
          <p:spPr>
            <a:xfrm>
              <a:off x="4625352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9197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628720" y="3775214"/>
            <a:ext cx="1830070" cy="76200"/>
            <a:chOff x="9628720" y="3775214"/>
            <a:chExt cx="1830070" cy="76200"/>
          </a:xfrm>
        </p:grpSpPr>
        <p:sp>
          <p:nvSpPr>
            <p:cNvPr id="13" name="object 13"/>
            <p:cNvSpPr/>
            <p:nvPr/>
          </p:nvSpPr>
          <p:spPr>
            <a:xfrm>
              <a:off x="9628720" y="381331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565" y="377521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43400" y="7264400"/>
            <a:ext cx="706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05A28"/>
                </a:solidFill>
                <a:latin typeface="Verdana"/>
                <a:cs typeface="Verdana"/>
              </a:rPr>
              <a:t>Relationships </a:t>
            </a:r>
            <a:r>
              <a:rPr sz="3600" spc="45" dirty="0">
                <a:solidFill>
                  <a:srgbClr val="DDDDDD"/>
                </a:solidFill>
                <a:latin typeface="Verdana"/>
                <a:cs typeface="Verdana"/>
              </a:rPr>
              <a:t>between</a:t>
            </a:r>
            <a:r>
              <a:rPr sz="3600" spc="-420" dirty="0">
                <a:solidFill>
                  <a:srgbClr val="DDDDDD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DDDDDD"/>
                </a:solidFill>
                <a:latin typeface="Verdana"/>
                <a:cs typeface="Verdana"/>
              </a:rPr>
              <a:t>entities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26420" y="6366090"/>
            <a:ext cx="3862704" cy="1644014"/>
            <a:chOff x="3926420" y="6366090"/>
            <a:chExt cx="3862704" cy="1644014"/>
          </a:xfrm>
        </p:grpSpPr>
        <p:sp>
          <p:nvSpPr>
            <p:cNvPr id="17" name="object 17"/>
            <p:cNvSpPr/>
            <p:nvPr/>
          </p:nvSpPr>
          <p:spPr>
            <a:xfrm>
              <a:off x="3926420" y="7222491"/>
              <a:ext cx="3671811" cy="787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0870" y="7254240"/>
              <a:ext cx="3583304" cy="698500"/>
            </a:xfrm>
            <a:custGeom>
              <a:avLst/>
              <a:gdLst/>
              <a:ahLst/>
              <a:cxnLst/>
              <a:rect l="l" t="t" r="r" b="b"/>
              <a:pathLst>
                <a:path w="3583304" h="698500">
                  <a:moveTo>
                    <a:pt x="3058210" y="102292"/>
                  </a:moveTo>
                  <a:lnTo>
                    <a:pt x="3121749" y="115322"/>
                  </a:lnTo>
                  <a:lnTo>
                    <a:pt x="3181188" y="128817"/>
                  </a:lnTo>
                  <a:lnTo>
                    <a:pt x="3236528" y="142747"/>
                  </a:lnTo>
                  <a:lnTo>
                    <a:pt x="3287768" y="157080"/>
                  </a:lnTo>
                  <a:lnTo>
                    <a:pt x="3334910" y="171786"/>
                  </a:lnTo>
                  <a:lnTo>
                    <a:pt x="3377952" y="186833"/>
                  </a:lnTo>
                  <a:lnTo>
                    <a:pt x="3416894" y="202190"/>
                  </a:lnTo>
                  <a:lnTo>
                    <a:pt x="3451738" y="217826"/>
                  </a:lnTo>
                  <a:lnTo>
                    <a:pt x="3509128" y="249813"/>
                  </a:lnTo>
                  <a:lnTo>
                    <a:pt x="3550120" y="282545"/>
                  </a:lnTo>
                  <a:lnTo>
                    <a:pt x="3574715" y="315773"/>
                  </a:lnTo>
                  <a:lnTo>
                    <a:pt x="3582914" y="349249"/>
                  </a:lnTo>
                  <a:lnTo>
                    <a:pt x="3580864" y="366003"/>
                  </a:lnTo>
                  <a:lnTo>
                    <a:pt x="3550120" y="415954"/>
                  </a:lnTo>
                  <a:lnTo>
                    <a:pt x="3509128" y="448686"/>
                  </a:lnTo>
                  <a:lnTo>
                    <a:pt x="3451738" y="480672"/>
                  </a:lnTo>
                  <a:lnTo>
                    <a:pt x="3416894" y="496309"/>
                  </a:lnTo>
                  <a:lnTo>
                    <a:pt x="3377952" y="511666"/>
                  </a:lnTo>
                  <a:lnTo>
                    <a:pt x="3334910" y="526713"/>
                  </a:lnTo>
                  <a:lnTo>
                    <a:pt x="3287768" y="541418"/>
                  </a:lnTo>
                  <a:lnTo>
                    <a:pt x="3236528" y="555752"/>
                  </a:lnTo>
                  <a:lnTo>
                    <a:pt x="3181188" y="569681"/>
                  </a:lnTo>
                  <a:lnTo>
                    <a:pt x="3121749" y="583176"/>
                  </a:lnTo>
                  <a:lnTo>
                    <a:pt x="3058210" y="596206"/>
                  </a:lnTo>
                  <a:lnTo>
                    <a:pt x="3015719" y="604226"/>
                  </a:lnTo>
                  <a:lnTo>
                    <a:pt x="2972225" y="611918"/>
                  </a:lnTo>
                  <a:lnTo>
                    <a:pt x="2927773" y="619283"/>
                  </a:lnTo>
                  <a:lnTo>
                    <a:pt x="2882402" y="626321"/>
                  </a:lnTo>
                  <a:lnTo>
                    <a:pt x="2836154" y="633031"/>
                  </a:lnTo>
                  <a:lnTo>
                    <a:pt x="2789073" y="639415"/>
                  </a:lnTo>
                  <a:lnTo>
                    <a:pt x="2741198" y="645470"/>
                  </a:lnTo>
                  <a:lnTo>
                    <a:pt x="2692573" y="651199"/>
                  </a:lnTo>
                  <a:lnTo>
                    <a:pt x="2643238" y="656600"/>
                  </a:lnTo>
                  <a:lnTo>
                    <a:pt x="2593235" y="661673"/>
                  </a:lnTo>
                  <a:lnTo>
                    <a:pt x="2542606" y="666420"/>
                  </a:lnTo>
                  <a:lnTo>
                    <a:pt x="2491394" y="670839"/>
                  </a:lnTo>
                  <a:lnTo>
                    <a:pt x="2439638" y="674931"/>
                  </a:lnTo>
                  <a:lnTo>
                    <a:pt x="2387383" y="678695"/>
                  </a:lnTo>
                  <a:lnTo>
                    <a:pt x="2334668" y="682132"/>
                  </a:lnTo>
                  <a:lnTo>
                    <a:pt x="2281535" y="685242"/>
                  </a:lnTo>
                  <a:lnTo>
                    <a:pt x="2228028" y="688024"/>
                  </a:lnTo>
                  <a:lnTo>
                    <a:pt x="2174186" y="690479"/>
                  </a:lnTo>
                  <a:lnTo>
                    <a:pt x="2120053" y="692607"/>
                  </a:lnTo>
                  <a:lnTo>
                    <a:pt x="2065669" y="694407"/>
                  </a:lnTo>
                  <a:lnTo>
                    <a:pt x="2011076" y="695880"/>
                  </a:lnTo>
                  <a:lnTo>
                    <a:pt x="1956317" y="697026"/>
                  </a:lnTo>
                  <a:lnTo>
                    <a:pt x="1901432" y="697844"/>
                  </a:lnTo>
                  <a:lnTo>
                    <a:pt x="1846464" y="698335"/>
                  </a:lnTo>
                  <a:lnTo>
                    <a:pt x="1791454" y="698499"/>
                  </a:lnTo>
                  <a:lnTo>
                    <a:pt x="1736444" y="698335"/>
                  </a:lnTo>
                  <a:lnTo>
                    <a:pt x="1681476" y="697844"/>
                  </a:lnTo>
                  <a:lnTo>
                    <a:pt x="1626591" y="697026"/>
                  </a:lnTo>
                  <a:lnTo>
                    <a:pt x="1571832" y="695880"/>
                  </a:lnTo>
                  <a:lnTo>
                    <a:pt x="1517239" y="694407"/>
                  </a:lnTo>
                  <a:lnTo>
                    <a:pt x="1462856" y="692607"/>
                  </a:lnTo>
                  <a:lnTo>
                    <a:pt x="1408722" y="690479"/>
                  </a:lnTo>
                  <a:lnTo>
                    <a:pt x="1354881" y="688024"/>
                  </a:lnTo>
                  <a:lnTo>
                    <a:pt x="1301373" y="685242"/>
                  </a:lnTo>
                  <a:lnTo>
                    <a:pt x="1248241" y="682132"/>
                  </a:lnTo>
                  <a:lnTo>
                    <a:pt x="1195527" y="678695"/>
                  </a:lnTo>
                  <a:lnTo>
                    <a:pt x="1143271" y="674931"/>
                  </a:lnTo>
                  <a:lnTo>
                    <a:pt x="1091516" y="670839"/>
                  </a:lnTo>
                  <a:lnTo>
                    <a:pt x="1040304" y="666420"/>
                  </a:lnTo>
                  <a:lnTo>
                    <a:pt x="989676" y="661673"/>
                  </a:lnTo>
                  <a:lnTo>
                    <a:pt x="939673" y="656600"/>
                  </a:lnTo>
                  <a:lnTo>
                    <a:pt x="890339" y="651199"/>
                  </a:lnTo>
                  <a:lnTo>
                    <a:pt x="841714" y="645470"/>
                  </a:lnTo>
                  <a:lnTo>
                    <a:pt x="793839" y="639415"/>
                  </a:lnTo>
                  <a:lnTo>
                    <a:pt x="746758" y="633031"/>
                  </a:lnTo>
                  <a:lnTo>
                    <a:pt x="700511" y="626321"/>
                  </a:lnTo>
                  <a:lnTo>
                    <a:pt x="655141" y="619283"/>
                  </a:lnTo>
                  <a:lnTo>
                    <a:pt x="610689" y="611918"/>
                  </a:lnTo>
                  <a:lnTo>
                    <a:pt x="567196" y="604226"/>
                  </a:lnTo>
                  <a:lnTo>
                    <a:pt x="524705" y="596206"/>
                  </a:lnTo>
                  <a:lnTo>
                    <a:pt x="461167" y="583176"/>
                  </a:lnTo>
                  <a:lnTo>
                    <a:pt x="401727" y="569681"/>
                  </a:lnTo>
                  <a:lnTo>
                    <a:pt x="346387" y="555752"/>
                  </a:lnTo>
                  <a:lnTo>
                    <a:pt x="295146" y="541418"/>
                  </a:lnTo>
                  <a:lnTo>
                    <a:pt x="248005" y="526713"/>
                  </a:lnTo>
                  <a:lnTo>
                    <a:pt x="204963" y="511666"/>
                  </a:lnTo>
                  <a:lnTo>
                    <a:pt x="166020" y="496309"/>
                  </a:lnTo>
                  <a:lnTo>
                    <a:pt x="131176" y="480672"/>
                  </a:lnTo>
                  <a:lnTo>
                    <a:pt x="73786" y="448686"/>
                  </a:lnTo>
                  <a:lnTo>
                    <a:pt x="32794" y="415954"/>
                  </a:lnTo>
                  <a:lnTo>
                    <a:pt x="8198" y="382726"/>
                  </a:lnTo>
                  <a:lnTo>
                    <a:pt x="0" y="349249"/>
                  </a:lnTo>
                  <a:lnTo>
                    <a:pt x="2049" y="332496"/>
                  </a:lnTo>
                  <a:lnTo>
                    <a:pt x="32794" y="282545"/>
                  </a:lnTo>
                  <a:lnTo>
                    <a:pt x="73786" y="249813"/>
                  </a:lnTo>
                  <a:lnTo>
                    <a:pt x="131176" y="217826"/>
                  </a:lnTo>
                  <a:lnTo>
                    <a:pt x="166020" y="202190"/>
                  </a:lnTo>
                  <a:lnTo>
                    <a:pt x="204963" y="186833"/>
                  </a:lnTo>
                  <a:lnTo>
                    <a:pt x="248005" y="171786"/>
                  </a:lnTo>
                  <a:lnTo>
                    <a:pt x="295146" y="157080"/>
                  </a:lnTo>
                  <a:lnTo>
                    <a:pt x="346387" y="142747"/>
                  </a:lnTo>
                  <a:lnTo>
                    <a:pt x="401727" y="128817"/>
                  </a:lnTo>
                  <a:lnTo>
                    <a:pt x="461167" y="115322"/>
                  </a:lnTo>
                  <a:lnTo>
                    <a:pt x="524705" y="102292"/>
                  </a:lnTo>
                  <a:lnTo>
                    <a:pt x="567196" y="94273"/>
                  </a:lnTo>
                  <a:lnTo>
                    <a:pt x="610689" y="86580"/>
                  </a:lnTo>
                  <a:lnTo>
                    <a:pt x="655141" y="79215"/>
                  </a:lnTo>
                  <a:lnTo>
                    <a:pt x="700511" y="72177"/>
                  </a:lnTo>
                  <a:lnTo>
                    <a:pt x="746758" y="65467"/>
                  </a:lnTo>
                  <a:lnTo>
                    <a:pt x="793839" y="59084"/>
                  </a:lnTo>
                  <a:lnTo>
                    <a:pt x="841714" y="53028"/>
                  </a:lnTo>
                  <a:lnTo>
                    <a:pt x="890339" y="47300"/>
                  </a:lnTo>
                  <a:lnTo>
                    <a:pt x="939673" y="41899"/>
                  </a:lnTo>
                  <a:lnTo>
                    <a:pt x="989676" y="36825"/>
                  </a:lnTo>
                  <a:lnTo>
                    <a:pt x="1040304" y="32079"/>
                  </a:lnTo>
                  <a:lnTo>
                    <a:pt x="1091516" y="27660"/>
                  </a:lnTo>
                  <a:lnTo>
                    <a:pt x="1143271" y="23568"/>
                  </a:lnTo>
                  <a:lnTo>
                    <a:pt x="1195527" y="19803"/>
                  </a:lnTo>
                  <a:lnTo>
                    <a:pt x="1248241" y="16366"/>
                  </a:lnTo>
                  <a:lnTo>
                    <a:pt x="1301373" y="13257"/>
                  </a:lnTo>
                  <a:lnTo>
                    <a:pt x="1354881" y="10474"/>
                  </a:lnTo>
                  <a:lnTo>
                    <a:pt x="1408722" y="8019"/>
                  </a:lnTo>
                  <a:lnTo>
                    <a:pt x="1462856" y="5892"/>
                  </a:lnTo>
                  <a:lnTo>
                    <a:pt x="1517239" y="4091"/>
                  </a:lnTo>
                  <a:lnTo>
                    <a:pt x="1571832" y="2618"/>
                  </a:lnTo>
                  <a:lnTo>
                    <a:pt x="1626591" y="1473"/>
                  </a:lnTo>
                  <a:lnTo>
                    <a:pt x="1681476" y="654"/>
                  </a:lnTo>
                  <a:lnTo>
                    <a:pt x="1736444" y="163"/>
                  </a:lnTo>
                  <a:lnTo>
                    <a:pt x="1791454" y="0"/>
                  </a:lnTo>
                  <a:lnTo>
                    <a:pt x="1846464" y="163"/>
                  </a:lnTo>
                  <a:lnTo>
                    <a:pt x="1901432" y="654"/>
                  </a:lnTo>
                  <a:lnTo>
                    <a:pt x="1956317" y="1473"/>
                  </a:lnTo>
                  <a:lnTo>
                    <a:pt x="2011076" y="2618"/>
                  </a:lnTo>
                  <a:lnTo>
                    <a:pt x="2065669" y="4091"/>
                  </a:lnTo>
                  <a:lnTo>
                    <a:pt x="2120053" y="5892"/>
                  </a:lnTo>
                  <a:lnTo>
                    <a:pt x="2174186" y="8019"/>
                  </a:lnTo>
                  <a:lnTo>
                    <a:pt x="2228028" y="10474"/>
                  </a:lnTo>
                  <a:lnTo>
                    <a:pt x="2281535" y="13257"/>
                  </a:lnTo>
                  <a:lnTo>
                    <a:pt x="2334668" y="16366"/>
                  </a:lnTo>
                  <a:lnTo>
                    <a:pt x="2387383" y="19803"/>
                  </a:lnTo>
                  <a:lnTo>
                    <a:pt x="2439638" y="23568"/>
                  </a:lnTo>
                  <a:lnTo>
                    <a:pt x="2491394" y="27660"/>
                  </a:lnTo>
                  <a:lnTo>
                    <a:pt x="2542606" y="32079"/>
                  </a:lnTo>
                  <a:lnTo>
                    <a:pt x="2593235" y="36825"/>
                  </a:lnTo>
                  <a:lnTo>
                    <a:pt x="2643238" y="41899"/>
                  </a:lnTo>
                  <a:lnTo>
                    <a:pt x="2692573" y="47300"/>
                  </a:lnTo>
                  <a:lnTo>
                    <a:pt x="2741198" y="53028"/>
                  </a:lnTo>
                  <a:lnTo>
                    <a:pt x="2789073" y="59084"/>
                  </a:lnTo>
                  <a:lnTo>
                    <a:pt x="2836154" y="65467"/>
                  </a:lnTo>
                  <a:lnTo>
                    <a:pt x="2882402" y="72177"/>
                  </a:lnTo>
                  <a:lnTo>
                    <a:pt x="2927773" y="79215"/>
                  </a:lnTo>
                  <a:lnTo>
                    <a:pt x="2972225" y="86580"/>
                  </a:lnTo>
                  <a:lnTo>
                    <a:pt x="3015719" y="94273"/>
                  </a:lnTo>
                  <a:lnTo>
                    <a:pt x="3058210" y="102292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5224" y="6464097"/>
              <a:ext cx="1494790" cy="751840"/>
            </a:xfrm>
            <a:custGeom>
              <a:avLst/>
              <a:gdLst/>
              <a:ahLst/>
              <a:cxnLst/>
              <a:rect l="l" t="t" r="r" b="b"/>
              <a:pathLst>
                <a:path w="1494790" h="751840">
                  <a:moveTo>
                    <a:pt x="0" y="746331"/>
                  </a:moveTo>
                  <a:lnTo>
                    <a:pt x="56853" y="749257"/>
                  </a:lnTo>
                  <a:lnTo>
                    <a:pt x="112784" y="750917"/>
                  </a:lnTo>
                  <a:lnTo>
                    <a:pt x="167792" y="751311"/>
                  </a:lnTo>
                  <a:lnTo>
                    <a:pt x="221878" y="750440"/>
                  </a:lnTo>
                  <a:lnTo>
                    <a:pt x="275041" y="748302"/>
                  </a:lnTo>
                  <a:lnTo>
                    <a:pt x="327281" y="744898"/>
                  </a:lnTo>
                  <a:lnTo>
                    <a:pt x="378599" y="740228"/>
                  </a:lnTo>
                  <a:lnTo>
                    <a:pt x="428993" y="734292"/>
                  </a:lnTo>
                  <a:lnTo>
                    <a:pt x="478466" y="727089"/>
                  </a:lnTo>
                  <a:lnTo>
                    <a:pt x="527015" y="718621"/>
                  </a:lnTo>
                  <a:lnTo>
                    <a:pt x="574642" y="708887"/>
                  </a:lnTo>
                  <a:lnTo>
                    <a:pt x="621346" y="697887"/>
                  </a:lnTo>
                  <a:lnTo>
                    <a:pt x="667128" y="685621"/>
                  </a:lnTo>
                  <a:lnTo>
                    <a:pt x="711986" y="672089"/>
                  </a:lnTo>
                  <a:lnTo>
                    <a:pt x="755922" y="657290"/>
                  </a:lnTo>
                  <a:lnTo>
                    <a:pt x="798936" y="641226"/>
                  </a:lnTo>
                  <a:lnTo>
                    <a:pt x="841026" y="623896"/>
                  </a:lnTo>
                  <a:lnTo>
                    <a:pt x="882194" y="605300"/>
                  </a:lnTo>
                  <a:lnTo>
                    <a:pt x="922440" y="585437"/>
                  </a:lnTo>
                  <a:lnTo>
                    <a:pt x="961762" y="564309"/>
                  </a:lnTo>
                  <a:lnTo>
                    <a:pt x="1000162" y="541915"/>
                  </a:lnTo>
                  <a:lnTo>
                    <a:pt x="1037640" y="518254"/>
                  </a:lnTo>
                  <a:lnTo>
                    <a:pt x="1074194" y="493328"/>
                  </a:lnTo>
                  <a:lnTo>
                    <a:pt x="1109826" y="467135"/>
                  </a:lnTo>
                  <a:lnTo>
                    <a:pt x="1144535" y="439677"/>
                  </a:lnTo>
                  <a:lnTo>
                    <a:pt x="1178322" y="410952"/>
                  </a:lnTo>
                  <a:lnTo>
                    <a:pt x="1211185" y="380962"/>
                  </a:lnTo>
                  <a:lnTo>
                    <a:pt x="1243126" y="349705"/>
                  </a:lnTo>
                  <a:lnTo>
                    <a:pt x="1274145" y="317183"/>
                  </a:lnTo>
                  <a:lnTo>
                    <a:pt x="1304240" y="283394"/>
                  </a:lnTo>
                  <a:lnTo>
                    <a:pt x="1333413" y="248340"/>
                  </a:lnTo>
                  <a:lnTo>
                    <a:pt x="1361664" y="212019"/>
                  </a:lnTo>
                  <a:lnTo>
                    <a:pt x="1388991" y="174432"/>
                  </a:lnTo>
                  <a:lnTo>
                    <a:pt x="1415396" y="135580"/>
                  </a:lnTo>
                  <a:lnTo>
                    <a:pt x="1440878" y="95461"/>
                  </a:lnTo>
                  <a:lnTo>
                    <a:pt x="1465438" y="54076"/>
                  </a:lnTo>
                  <a:lnTo>
                    <a:pt x="1489075" y="11425"/>
                  </a:lnTo>
                  <a:lnTo>
                    <a:pt x="14947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79613" y="6366090"/>
              <a:ext cx="109855" cy="136525"/>
            </a:xfrm>
            <a:custGeom>
              <a:avLst/>
              <a:gdLst/>
              <a:ahLst/>
              <a:cxnLst/>
              <a:rect l="l" t="t" r="r" b="b"/>
              <a:pathLst>
                <a:path w="109854" h="136525">
                  <a:moveTo>
                    <a:pt x="108521" y="0"/>
                  </a:moveTo>
                  <a:lnTo>
                    <a:pt x="0" y="82499"/>
                  </a:lnTo>
                  <a:lnTo>
                    <a:pt x="109410" y="136309"/>
                  </a:lnTo>
                  <a:lnTo>
                    <a:pt x="108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100" y="7848600"/>
            <a:ext cx="685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874500" y="6286500"/>
            <a:ext cx="343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091904" y="6002959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35941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83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2" name="object 32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060154" y="5772966"/>
            <a:ext cx="2649220" cy="1445260"/>
            <a:chOff x="9060154" y="5772966"/>
            <a:chExt cx="2649220" cy="1445260"/>
          </a:xfrm>
        </p:grpSpPr>
        <p:sp>
          <p:nvSpPr>
            <p:cNvPr id="38" name="object 3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60154" y="5983912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7100" y="7848600"/>
            <a:ext cx="685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latin typeface="Verdana"/>
                <a:cs typeface="Verdana"/>
              </a:rPr>
              <a:t>Visited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H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0" dirty="0">
                <a:latin typeface="Verdana"/>
                <a:cs typeface="Verdana"/>
              </a:rPr>
              <a:t>B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80" dirty="0">
                <a:latin typeface="Verdana"/>
                <a:cs typeface="Verdana"/>
              </a:rPr>
              <a:t>A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290" dirty="0">
                <a:latin typeface="Verdana"/>
                <a:cs typeface="Verdana"/>
              </a:rPr>
              <a:t>F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30" dirty="0">
                <a:latin typeface="Verdana"/>
                <a:cs typeface="Verdana"/>
              </a:rPr>
              <a:t>G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195" dirty="0">
                <a:latin typeface="Verdana"/>
                <a:cs typeface="Verdana"/>
              </a:rPr>
              <a:t> </a:t>
            </a:r>
            <a:r>
              <a:rPr sz="3600" spc="-170" dirty="0">
                <a:latin typeface="Verdana"/>
                <a:cs typeface="Verdana"/>
              </a:rPr>
              <a:t>-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C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21171" y="4384459"/>
            <a:ext cx="684530" cy="494665"/>
            <a:chOff x="5821171" y="4384459"/>
            <a:chExt cx="684530" cy="494665"/>
          </a:xfrm>
        </p:grpSpPr>
        <p:sp>
          <p:nvSpPr>
            <p:cNvPr id="4" name="object 4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7521" y="43908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94400" y="4330700"/>
            <a:ext cx="34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4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4571" y="3402545"/>
            <a:ext cx="684530" cy="494665"/>
            <a:chOff x="6354571" y="3402545"/>
            <a:chExt cx="684530" cy="494665"/>
          </a:xfrm>
        </p:grpSpPr>
        <p:sp>
          <p:nvSpPr>
            <p:cNvPr id="8" name="object 8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0921" y="340889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0500" y="3352800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12592" y="3423386"/>
            <a:ext cx="684530" cy="494665"/>
            <a:chOff x="9112592" y="3423386"/>
            <a:chExt cx="684530" cy="494665"/>
          </a:xfrm>
        </p:grpSpPr>
        <p:sp>
          <p:nvSpPr>
            <p:cNvPr id="12" name="object 12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8942" y="3429736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09100" y="3365500"/>
            <a:ext cx="29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latin typeface="Verdana"/>
                <a:cs typeface="Verdana"/>
              </a:rPr>
              <a:t>F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15071" y="1806575"/>
            <a:ext cx="684530" cy="494665"/>
            <a:chOff x="7815071" y="1806575"/>
            <a:chExt cx="684530" cy="494665"/>
          </a:xfrm>
        </p:grpSpPr>
        <p:sp>
          <p:nvSpPr>
            <p:cNvPr id="16" name="object 16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1421" y="181292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8300" y="1752600"/>
            <a:ext cx="334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H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01271" y="6340855"/>
            <a:ext cx="684530" cy="494665"/>
            <a:chOff x="11701271" y="6340855"/>
            <a:chExt cx="684530" cy="494665"/>
          </a:xfrm>
        </p:grpSpPr>
        <p:sp>
          <p:nvSpPr>
            <p:cNvPr id="20" name="object 20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7621" y="6347205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388496" y="6064808"/>
            <a:ext cx="1310005" cy="1170305"/>
          </a:xfrm>
          <a:prstGeom prst="rect">
            <a:avLst/>
          </a:prstGeom>
          <a:solidFill>
            <a:srgbClr val="F15B2A">
              <a:alpha val="14369"/>
            </a:srgbClr>
          </a:solidFill>
          <a:ln w="12700">
            <a:solidFill>
              <a:srgbClr val="F05A28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845"/>
              </a:spcBef>
            </a:pPr>
            <a:r>
              <a:rPr sz="3200" spc="35" dirty="0">
                <a:latin typeface="Verdana"/>
                <a:cs typeface="Verdana"/>
              </a:rPr>
              <a:t>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34992" y="5530469"/>
            <a:ext cx="684530" cy="494665"/>
            <a:chOff x="10534992" y="5530469"/>
            <a:chExt cx="684530" cy="494665"/>
          </a:xfrm>
        </p:grpSpPr>
        <p:sp>
          <p:nvSpPr>
            <p:cNvPr id="24" name="object 24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1342" y="553681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731500" y="5473700"/>
            <a:ext cx="297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4692" y="6402704"/>
            <a:ext cx="684530" cy="494665"/>
            <a:chOff x="9404692" y="6402704"/>
            <a:chExt cx="684530" cy="494665"/>
          </a:xfrm>
        </p:grpSpPr>
        <p:sp>
          <p:nvSpPr>
            <p:cNvPr id="28" name="object 28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3" y="0"/>
                  </a:lnTo>
                  <a:lnTo>
                    <a:pt x="671233" y="481749"/>
                  </a:lnTo>
                  <a:lnTo>
                    <a:pt x="0" y="481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042" y="6409054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5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588500" y="6350000"/>
            <a:ext cx="325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latin typeface="Verdana"/>
                <a:cs typeface="Verdana"/>
              </a:rPr>
              <a:t>C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89777" y="2047450"/>
            <a:ext cx="5129530" cy="2653665"/>
            <a:chOff x="6089777" y="2047450"/>
            <a:chExt cx="5129530" cy="2653665"/>
          </a:xfrm>
        </p:grpSpPr>
        <p:sp>
          <p:nvSpPr>
            <p:cNvPr id="32" name="object 32"/>
            <p:cNvSpPr/>
            <p:nvPr/>
          </p:nvSpPr>
          <p:spPr>
            <a:xfrm>
              <a:off x="6096127" y="3884805"/>
              <a:ext cx="511175" cy="511175"/>
            </a:xfrm>
            <a:custGeom>
              <a:avLst/>
              <a:gdLst/>
              <a:ahLst/>
              <a:cxnLst/>
              <a:rect l="l" t="t" r="r" b="b"/>
              <a:pathLst>
                <a:path w="511175" h="511175">
                  <a:moveTo>
                    <a:pt x="0" y="510778"/>
                  </a:moveTo>
                  <a:lnTo>
                    <a:pt x="510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73481" y="2053800"/>
              <a:ext cx="852805" cy="1433830"/>
            </a:xfrm>
            <a:custGeom>
              <a:avLst/>
              <a:gdLst/>
              <a:ahLst/>
              <a:cxnLst/>
              <a:rect l="l" t="t" r="r" b="b"/>
              <a:pathLst>
                <a:path w="852804" h="1433829">
                  <a:moveTo>
                    <a:pt x="0" y="1433467"/>
                  </a:moveTo>
                  <a:lnTo>
                    <a:pt x="85276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7032" y="2302128"/>
              <a:ext cx="1174115" cy="1174115"/>
            </a:xfrm>
            <a:custGeom>
              <a:avLst/>
              <a:gdLst/>
              <a:ahLst/>
              <a:cxnLst/>
              <a:rect l="l" t="t" r="r" b="b"/>
              <a:pathLst>
                <a:path w="1174115" h="1174114">
                  <a:moveTo>
                    <a:pt x="0" y="0"/>
                  </a:moveTo>
                  <a:lnTo>
                    <a:pt x="1173971" y="11739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3" y="0"/>
                  </a:lnTo>
                  <a:lnTo>
                    <a:pt x="671233" y="481761"/>
                  </a:lnTo>
                  <a:lnTo>
                    <a:pt x="0" y="481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41343" y="4213009"/>
              <a:ext cx="671830" cy="481965"/>
            </a:xfrm>
            <a:custGeom>
              <a:avLst/>
              <a:gdLst/>
              <a:ahLst/>
              <a:cxnLst/>
              <a:rect l="l" t="t" r="r" b="b"/>
              <a:pathLst>
                <a:path w="671829" h="481964">
                  <a:moveTo>
                    <a:pt x="0" y="0"/>
                  </a:moveTo>
                  <a:lnTo>
                    <a:pt x="671231" y="0"/>
                  </a:lnTo>
                  <a:lnTo>
                    <a:pt x="671231" y="481752"/>
                  </a:lnTo>
                  <a:lnTo>
                    <a:pt x="0" y="48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965461" y="5772966"/>
            <a:ext cx="2764790" cy="1506855"/>
            <a:chOff x="9965461" y="5772966"/>
            <a:chExt cx="2764790" cy="1506855"/>
          </a:xfrm>
        </p:grpSpPr>
        <p:sp>
          <p:nvSpPr>
            <p:cNvPr id="38" name="object 38"/>
            <p:cNvSpPr/>
            <p:nvPr/>
          </p:nvSpPr>
          <p:spPr>
            <a:xfrm>
              <a:off x="9971811" y="5779316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0" y="590698"/>
                  </a:moveTo>
                  <a:lnTo>
                    <a:pt x="5906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17389" y="5831928"/>
              <a:ext cx="485775" cy="485775"/>
            </a:xfrm>
            <a:custGeom>
              <a:avLst/>
              <a:gdLst/>
              <a:ahLst/>
              <a:cxnLst/>
              <a:rect l="l" t="t" r="r" b="b"/>
              <a:pathLst>
                <a:path w="485775" h="485775">
                  <a:moveTo>
                    <a:pt x="0" y="0"/>
                  </a:moveTo>
                  <a:lnTo>
                    <a:pt x="485472" y="4854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56746" y="6045761"/>
              <a:ext cx="1372984" cy="12337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06100" y="4152900"/>
            <a:ext cx="344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05461" y="3707873"/>
            <a:ext cx="1078230" cy="1769745"/>
            <a:chOff x="9805461" y="3707873"/>
            <a:chExt cx="1078230" cy="1769745"/>
          </a:xfrm>
        </p:grpSpPr>
        <p:sp>
          <p:nvSpPr>
            <p:cNvPr id="43" name="object 43"/>
            <p:cNvSpPr/>
            <p:nvPr/>
          </p:nvSpPr>
          <p:spPr>
            <a:xfrm>
              <a:off x="10876953" y="4740528"/>
              <a:ext cx="0" cy="736600"/>
            </a:xfrm>
            <a:custGeom>
              <a:avLst/>
              <a:gdLst/>
              <a:ahLst/>
              <a:cxnLst/>
              <a:rect l="l" t="t" r="r" b="b"/>
              <a:pathLst>
                <a:path h="736600">
                  <a:moveTo>
                    <a:pt x="0" y="0"/>
                  </a:moveTo>
                  <a:lnTo>
                    <a:pt x="0" y="736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11811" y="3714223"/>
              <a:ext cx="673735" cy="683895"/>
            </a:xfrm>
            <a:custGeom>
              <a:avLst/>
              <a:gdLst/>
              <a:ahLst/>
              <a:cxnLst/>
              <a:rect l="l" t="t" r="r" b="b"/>
              <a:pathLst>
                <a:path w="673734" h="683895">
                  <a:moveTo>
                    <a:pt x="673625" y="683456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9400" y="64770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“Depth-first” </a:t>
            </a:r>
            <a:r>
              <a:rPr spc="-175" dirty="0"/>
              <a:t>Tree</a:t>
            </a:r>
            <a:r>
              <a:rPr spc="-455" dirty="0"/>
              <a:t> </a:t>
            </a:r>
            <a:r>
              <a:rPr spc="-175" dirty="0"/>
              <a:t>Traversal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63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3675"/>
              </a:spcBef>
            </a:pPr>
            <a:r>
              <a:rPr sz="3600" dirty="0">
                <a:solidFill>
                  <a:srgbClr val="0C9DBF"/>
                </a:solidFill>
                <a:latin typeface="Verdana"/>
                <a:cs typeface="Verdana"/>
              </a:rPr>
              <a:t>Breadth-first</a:t>
            </a:r>
            <a:endParaRPr sz="3600">
              <a:latin typeface="Verdana"/>
              <a:cs typeface="Verdana"/>
            </a:endParaRPr>
          </a:p>
          <a:p>
            <a:pPr marL="628650" marR="616585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at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535353"/>
                </a:solidFill>
                <a:latin typeface="Verdana"/>
                <a:cs typeface="Verdana"/>
              </a:rPr>
              <a:t>same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535353"/>
                </a:solidFill>
                <a:latin typeface="Verdana"/>
                <a:cs typeface="Verdana"/>
              </a:rPr>
              <a:t>distance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6300" y="647700"/>
            <a:ext cx="9420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4D4D"/>
                </a:solidFill>
              </a:rPr>
              <a:t>Two </a:t>
            </a:r>
            <a:r>
              <a:rPr spc="-65" dirty="0">
                <a:solidFill>
                  <a:srgbClr val="4D4D4D"/>
                </a:solidFill>
              </a:rPr>
              <a:t>Ways </a:t>
            </a:r>
            <a:r>
              <a:rPr spc="100" dirty="0">
                <a:solidFill>
                  <a:srgbClr val="4D4D4D"/>
                </a:solidFill>
              </a:rPr>
              <a:t>of </a:t>
            </a:r>
            <a:r>
              <a:rPr spc="-135" dirty="0">
                <a:solidFill>
                  <a:srgbClr val="4D4D4D"/>
                </a:solidFill>
              </a:rPr>
              <a:t>Traversing</a:t>
            </a:r>
            <a:r>
              <a:rPr spc="-1050" dirty="0">
                <a:solidFill>
                  <a:srgbClr val="4D4D4D"/>
                </a:solidFill>
              </a:rPr>
              <a:t> </a:t>
            </a:r>
            <a:r>
              <a:rPr spc="-65" dirty="0">
                <a:solidFill>
                  <a:srgbClr val="4D4D4D"/>
                </a:solidFill>
              </a:rPr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3407" y="2912529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R="3810" algn="ctr">
              <a:lnSpc>
                <a:spcPct val="100000"/>
              </a:lnSpc>
              <a:spcBef>
                <a:spcPts val="3675"/>
              </a:spcBef>
            </a:pPr>
            <a:r>
              <a:rPr sz="3600" spc="5" dirty="0">
                <a:solidFill>
                  <a:srgbClr val="0C9DBF"/>
                </a:solidFill>
                <a:latin typeface="Verdana"/>
                <a:cs typeface="Verdana"/>
              </a:rPr>
              <a:t>Depth-first</a:t>
            </a:r>
            <a:endParaRPr sz="3600">
              <a:latin typeface="Verdana"/>
              <a:cs typeface="Verdana"/>
            </a:endParaRPr>
          </a:p>
          <a:p>
            <a:pPr marL="461009" marR="445134" algn="ctr">
              <a:lnSpc>
                <a:spcPts val="3100"/>
              </a:lnSpc>
              <a:spcBef>
                <a:spcPts val="2700"/>
              </a:spcBef>
            </a:pPr>
            <a:r>
              <a:rPr sz="2600" spc="110" dirty="0">
                <a:solidFill>
                  <a:srgbClr val="535353"/>
                </a:solidFill>
                <a:latin typeface="Verdana"/>
                <a:cs typeface="Verdana"/>
              </a:rPr>
              <a:t>All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535353"/>
                </a:solidFill>
                <a:latin typeface="Verdana"/>
                <a:cs typeface="Verdana"/>
              </a:rPr>
              <a:t>nodes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535353"/>
                </a:solidFill>
                <a:latin typeface="Verdana"/>
                <a:cs typeface="Verdana"/>
              </a:rPr>
              <a:t>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certain</a:t>
            </a:r>
            <a:r>
              <a:rPr sz="2600" spc="-14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direction</a:t>
            </a:r>
            <a:r>
              <a:rPr sz="2600" spc="-145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535353"/>
                </a:solidFill>
                <a:latin typeface="Verdana"/>
                <a:cs typeface="Verdana"/>
              </a:rPr>
              <a:t>from  </a:t>
            </a:r>
            <a:r>
              <a:rPr sz="2600" spc="40" dirty="0">
                <a:solidFill>
                  <a:srgbClr val="535353"/>
                </a:solidFill>
                <a:latin typeface="Verdana"/>
                <a:cs typeface="Verdana"/>
              </a:rPr>
              <a:t>origin </a:t>
            </a:r>
            <a:r>
              <a:rPr sz="2600" spc="20" dirty="0">
                <a:solidFill>
                  <a:srgbClr val="535353"/>
                </a:solidFill>
                <a:latin typeface="Verdana"/>
                <a:cs typeface="Verdana"/>
              </a:rPr>
              <a:t>visited</a:t>
            </a:r>
            <a:r>
              <a:rPr sz="2600" spc="-32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535353"/>
                </a:solidFill>
                <a:latin typeface="Verdana"/>
                <a:cs typeface="Verdana"/>
              </a:rPr>
              <a:t>together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2700" y="7543800"/>
            <a:ext cx="11139170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162300" marR="5080" indent="-3149600">
              <a:lnSpc>
                <a:spcPts val="4300"/>
              </a:lnSpc>
              <a:spcBef>
                <a:spcPts val="259"/>
              </a:spcBef>
            </a:pPr>
            <a:r>
              <a:rPr sz="3600" spc="-55" dirty="0">
                <a:latin typeface="Verdana"/>
                <a:cs typeface="Verdana"/>
              </a:rPr>
              <a:t>Tree</a:t>
            </a:r>
            <a:r>
              <a:rPr sz="3600" spc="-190" dirty="0">
                <a:latin typeface="Verdana"/>
                <a:cs typeface="Verdana"/>
              </a:rPr>
              <a:t> </a:t>
            </a:r>
            <a:r>
              <a:rPr sz="3600" spc="-50" dirty="0">
                <a:latin typeface="Verdana"/>
                <a:cs typeface="Verdana"/>
              </a:rPr>
              <a:t>traversal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is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15" dirty="0">
                <a:latin typeface="Verdana"/>
                <a:cs typeface="Verdana"/>
              </a:rPr>
              <a:t>easier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90" dirty="0">
                <a:latin typeface="Verdana"/>
                <a:cs typeface="Verdana"/>
              </a:rPr>
              <a:t>to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understand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than</a:t>
            </a:r>
            <a:r>
              <a:rPr sz="3600" spc="-185" dirty="0">
                <a:latin typeface="Verdana"/>
                <a:cs typeface="Verdana"/>
              </a:rPr>
              <a:t> </a:t>
            </a:r>
            <a:r>
              <a:rPr sz="3600" spc="20" dirty="0">
                <a:latin typeface="Verdana"/>
                <a:cs typeface="Verdana"/>
              </a:rPr>
              <a:t>graph  </a:t>
            </a:r>
            <a:r>
              <a:rPr sz="3600" spc="-50" dirty="0">
                <a:latin typeface="Verdana"/>
                <a:cs typeface="Verdana"/>
              </a:rPr>
              <a:t>traversal </a:t>
            </a:r>
            <a:r>
              <a:rPr sz="3600" spc="-170" dirty="0">
                <a:latin typeface="Verdana"/>
                <a:cs typeface="Verdana"/>
              </a:rPr>
              <a:t>- </a:t>
            </a:r>
            <a:r>
              <a:rPr sz="3600" spc="-20" dirty="0">
                <a:latin typeface="Verdana"/>
                <a:cs typeface="Verdana"/>
              </a:rPr>
              <a:t>start</a:t>
            </a:r>
            <a:r>
              <a:rPr sz="3600" spc="-36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there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72200" cy="914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5000" y="1168400"/>
            <a:ext cx="8070215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spc="-20" dirty="0">
                <a:solidFill>
                  <a:srgbClr val="000000"/>
                </a:solidFill>
              </a:rPr>
              <a:t>Graphs </a:t>
            </a:r>
            <a:r>
              <a:rPr sz="3200" spc="-45" dirty="0">
                <a:solidFill>
                  <a:srgbClr val="000000"/>
                </a:solidFill>
              </a:rPr>
              <a:t>are </a:t>
            </a:r>
            <a:r>
              <a:rPr sz="3200" dirty="0">
                <a:solidFill>
                  <a:srgbClr val="000000"/>
                </a:solidFill>
              </a:rPr>
              <a:t>excellent </a:t>
            </a:r>
            <a:r>
              <a:rPr sz="3200" spc="55" dirty="0">
                <a:solidFill>
                  <a:srgbClr val="000000"/>
                </a:solidFill>
              </a:rPr>
              <a:t>tools </a:t>
            </a:r>
            <a:r>
              <a:rPr sz="3200" spc="50" dirty="0">
                <a:solidFill>
                  <a:srgbClr val="000000"/>
                </a:solidFill>
              </a:rPr>
              <a:t>for</a:t>
            </a:r>
            <a:r>
              <a:rPr sz="3200" spc="-82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modeling  </a:t>
            </a:r>
            <a:r>
              <a:rPr sz="3200" spc="35" dirty="0">
                <a:solidFill>
                  <a:srgbClr val="000000"/>
                </a:solidFill>
              </a:rPr>
              <a:t>complex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relationships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934710" marR="536575">
              <a:lnSpc>
                <a:spcPts val="3800"/>
              </a:lnSpc>
              <a:spcBef>
                <a:spcPts val="260"/>
              </a:spcBef>
            </a:pPr>
            <a:r>
              <a:rPr spc="145" dirty="0"/>
              <a:t>An </a:t>
            </a:r>
            <a:r>
              <a:rPr spc="10" dirty="0"/>
              <a:t>adjacency </a:t>
            </a:r>
            <a:r>
              <a:rPr spc="-25" dirty="0"/>
              <a:t>matrix </a:t>
            </a:r>
            <a:r>
              <a:rPr spc="-20" dirty="0"/>
              <a:t>is </a:t>
            </a:r>
            <a:r>
              <a:rPr spc="10" dirty="0"/>
              <a:t>the </a:t>
            </a:r>
            <a:r>
              <a:rPr spc="5" dirty="0"/>
              <a:t>most  </a:t>
            </a:r>
            <a:r>
              <a:rPr spc="40" dirty="0"/>
              <a:t>common </a:t>
            </a:r>
            <a:r>
              <a:rPr spc="-10" dirty="0"/>
              <a:t>way </a:t>
            </a:r>
            <a:r>
              <a:rPr spc="114" dirty="0"/>
              <a:t>of</a:t>
            </a:r>
            <a:r>
              <a:rPr spc="-830" dirty="0"/>
              <a:t> </a:t>
            </a:r>
            <a:r>
              <a:rPr spc="5" dirty="0"/>
              <a:t>representing </a:t>
            </a:r>
            <a:r>
              <a:rPr spc="-45" dirty="0"/>
              <a:t>a </a:t>
            </a:r>
            <a:r>
              <a:rPr spc="15" dirty="0"/>
              <a:t>graph</a:t>
            </a:r>
          </a:p>
          <a:p>
            <a:pPr marL="5934710" marR="355600">
              <a:lnSpc>
                <a:spcPts val="3800"/>
              </a:lnSpc>
              <a:spcBef>
                <a:spcPts val="2400"/>
              </a:spcBef>
            </a:pPr>
            <a:r>
              <a:rPr spc="45" dirty="0"/>
              <a:t>Adjacency</a:t>
            </a:r>
            <a:r>
              <a:rPr spc="-170" dirty="0"/>
              <a:t> </a:t>
            </a:r>
            <a:r>
              <a:rPr spc="-10" dirty="0"/>
              <a:t>lists</a:t>
            </a:r>
            <a:r>
              <a:rPr spc="-165" dirty="0"/>
              <a:t> </a:t>
            </a:r>
            <a:r>
              <a:rPr spc="20" dirty="0"/>
              <a:t>and</a:t>
            </a:r>
            <a:r>
              <a:rPr spc="-170" dirty="0"/>
              <a:t> </a:t>
            </a:r>
            <a:r>
              <a:rPr spc="10" dirty="0"/>
              <a:t>adjacency</a:t>
            </a:r>
            <a:r>
              <a:rPr spc="-165" dirty="0"/>
              <a:t> </a:t>
            </a:r>
            <a:r>
              <a:rPr spc="-15" dirty="0"/>
              <a:t>sets</a:t>
            </a:r>
            <a:r>
              <a:rPr spc="-170" dirty="0"/>
              <a:t> </a:t>
            </a:r>
            <a:r>
              <a:rPr spc="-45" dirty="0"/>
              <a:t>are  </a:t>
            </a:r>
            <a:r>
              <a:rPr spc="-10" dirty="0"/>
              <a:t>alternative </a:t>
            </a:r>
            <a:r>
              <a:rPr spc="20" dirty="0"/>
              <a:t>data</a:t>
            </a:r>
            <a:r>
              <a:rPr spc="-330" dirty="0"/>
              <a:t> </a:t>
            </a:r>
            <a:r>
              <a:rPr dirty="0"/>
              <a:t>representations</a:t>
            </a:r>
          </a:p>
          <a:p>
            <a:pPr marL="5934710" marR="5080">
              <a:lnSpc>
                <a:spcPts val="3800"/>
              </a:lnSpc>
              <a:spcBef>
                <a:spcPts val="2400"/>
              </a:spcBef>
            </a:pPr>
            <a:r>
              <a:rPr spc="15" dirty="0"/>
              <a:t>The</a:t>
            </a:r>
            <a:r>
              <a:rPr spc="-170" dirty="0"/>
              <a:t> </a:t>
            </a:r>
            <a:r>
              <a:rPr spc="85" dirty="0"/>
              <a:t>two</a:t>
            </a:r>
            <a:r>
              <a:rPr spc="-170" dirty="0"/>
              <a:t> </a:t>
            </a:r>
            <a:r>
              <a:rPr spc="5" dirty="0"/>
              <a:t>fundamental</a:t>
            </a:r>
            <a:r>
              <a:rPr spc="-170" dirty="0"/>
              <a:t> </a:t>
            </a:r>
            <a:r>
              <a:rPr spc="-40" dirty="0"/>
              <a:t>ways</a:t>
            </a:r>
            <a:r>
              <a:rPr spc="-170" dirty="0"/>
              <a:t> </a:t>
            </a:r>
            <a:r>
              <a:rPr spc="114" dirty="0"/>
              <a:t>of</a:t>
            </a:r>
            <a:r>
              <a:rPr spc="-170" dirty="0"/>
              <a:t> </a:t>
            </a:r>
            <a:r>
              <a:rPr spc="-25" dirty="0"/>
              <a:t>traversing  </a:t>
            </a:r>
            <a:r>
              <a:rPr spc="-45" dirty="0"/>
              <a:t>a </a:t>
            </a:r>
            <a:r>
              <a:rPr spc="15" dirty="0"/>
              <a:t>graph</a:t>
            </a:r>
            <a:r>
              <a:rPr spc="-290" dirty="0"/>
              <a:t> </a:t>
            </a:r>
            <a:r>
              <a:rPr spc="-45" dirty="0"/>
              <a:t>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4428" y="6248400"/>
            <a:ext cx="301752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100"/>
              </a:spcBef>
              <a:buSzPct val="75000"/>
              <a:buChar char="-"/>
              <a:tabLst>
                <a:tab pos="406400" algn="l"/>
                <a:tab pos="407034" algn="l"/>
              </a:tabLst>
            </a:pPr>
            <a:r>
              <a:rPr sz="3200" spc="5" dirty="0">
                <a:latin typeface="Verdana"/>
                <a:cs typeface="Verdana"/>
              </a:rPr>
              <a:t>Depth-first</a:t>
            </a:r>
            <a:endParaRPr sz="3200">
              <a:latin typeface="Verdana"/>
              <a:cs typeface="Verdana"/>
            </a:endParaRPr>
          </a:p>
          <a:p>
            <a:pPr marL="406400" indent="-394335">
              <a:lnSpc>
                <a:spcPct val="100000"/>
              </a:lnSpc>
              <a:spcBef>
                <a:spcPts val="2360"/>
              </a:spcBef>
              <a:buSzPct val="75000"/>
              <a:buChar char="-"/>
              <a:tabLst>
                <a:tab pos="406400" algn="l"/>
                <a:tab pos="407034" algn="l"/>
              </a:tabLst>
            </a:pPr>
            <a:r>
              <a:rPr sz="3200" dirty="0">
                <a:latin typeface="Verdana"/>
                <a:cs typeface="Verdana"/>
              </a:rPr>
              <a:t>Breadth-first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0" y="647700"/>
            <a:ext cx="2160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G</a:t>
            </a:r>
            <a:r>
              <a:rPr spc="-250" dirty="0"/>
              <a:t>r</a:t>
            </a:r>
            <a:r>
              <a:rPr spc="-45" dirty="0"/>
              <a:t>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7900" y="5549900"/>
            <a:ext cx="625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05A28"/>
                </a:solidFill>
                <a:latin typeface="Arial"/>
                <a:cs typeface="Arial"/>
              </a:rPr>
              <a:t>Jim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200" y="5638800"/>
            <a:ext cx="602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65" dirty="0">
                <a:solidFill>
                  <a:srgbClr val="F05A28"/>
                </a:solidFill>
                <a:latin typeface="Arial"/>
                <a:cs typeface="Arial"/>
              </a:rPr>
              <a:t>Car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0200" y="2755900"/>
            <a:ext cx="21971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3000" y="3035300"/>
            <a:ext cx="2527300" cy="181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6500" y="2209800"/>
            <a:ext cx="10668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6500" y="3263900"/>
            <a:ext cx="1078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95" dirty="0">
                <a:solidFill>
                  <a:srgbClr val="4D4D4D"/>
                </a:solidFill>
                <a:latin typeface="Arial"/>
                <a:cs typeface="Arial"/>
              </a:rPr>
              <a:t>Dri</a:t>
            </a:r>
            <a:r>
              <a:rPr sz="2600" b="1" spc="35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4D4D4D"/>
                </a:solidFill>
                <a:latin typeface="Arial"/>
                <a:cs typeface="Arial"/>
              </a:rPr>
              <a:t>es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00810" y="3743604"/>
            <a:ext cx="1830070" cy="76200"/>
            <a:chOff x="7300810" y="3743604"/>
            <a:chExt cx="1830070" cy="76200"/>
          </a:xfrm>
        </p:grpSpPr>
        <p:sp>
          <p:nvSpPr>
            <p:cNvPr id="10" name="object 10"/>
            <p:cNvSpPr/>
            <p:nvPr/>
          </p:nvSpPr>
          <p:spPr>
            <a:xfrm>
              <a:off x="7300810" y="3781704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54668" y="374360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16200" y="7264400"/>
            <a:ext cx="1101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Verdana"/>
                <a:cs typeface="Verdana"/>
              </a:rPr>
              <a:t>Graphs </a:t>
            </a:r>
            <a:r>
              <a:rPr sz="3600" spc="-5" dirty="0">
                <a:latin typeface="Verdana"/>
                <a:cs typeface="Verdana"/>
              </a:rPr>
              <a:t>represent </a:t>
            </a:r>
            <a:r>
              <a:rPr sz="3600" spc="10" dirty="0">
                <a:latin typeface="Verdana"/>
                <a:cs typeface="Verdana"/>
              </a:rPr>
              <a:t>relationships </a:t>
            </a:r>
            <a:r>
              <a:rPr sz="3600" spc="45" dirty="0">
                <a:latin typeface="Verdana"/>
                <a:cs typeface="Verdana"/>
              </a:rPr>
              <a:t>between</a:t>
            </a:r>
            <a:r>
              <a:rPr sz="3600" spc="-78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entities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479800"/>
            <a:ext cx="4828540" cy="209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/>
                <a:cs typeface="Verdana"/>
              </a:rPr>
              <a:t>Graphs </a:t>
            </a:r>
            <a:r>
              <a:rPr sz="3200" spc="20" dirty="0">
                <a:latin typeface="Verdana"/>
                <a:cs typeface="Verdana"/>
              </a:rPr>
              <a:t>consist</a:t>
            </a:r>
            <a:r>
              <a:rPr sz="3200" spc="-320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of</a:t>
            </a:r>
            <a:endParaRPr sz="320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400"/>
              </a:spcBef>
              <a:buChar char="-"/>
              <a:tabLst>
                <a:tab pos="546100" algn="l"/>
              </a:tabLst>
            </a:pPr>
            <a:r>
              <a:rPr sz="3200" spc="-10" dirty="0">
                <a:latin typeface="Verdana"/>
                <a:cs typeface="Verdana"/>
              </a:rPr>
              <a:t>Vertices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(entities)</a:t>
            </a:r>
            <a:endParaRPr sz="3200">
              <a:latin typeface="Verdana"/>
              <a:cs typeface="Verdana"/>
            </a:endParaRPr>
          </a:p>
          <a:p>
            <a:pPr marL="546100" indent="-307340">
              <a:lnSpc>
                <a:spcPct val="100000"/>
              </a:lnSpc>
              <a:spcBef>
                <a:spcPts val="2360"/>
              </a:spcBef>
              <a:buChar char="-"/>
              <a:tabLst>
                <a:tab pos="546100" algn="l"/>
              </a:tabLst>
            </a:pPr>
            <a:r>
              <a:rPr sz="3200" spc="50" dirty="0">
                <a:latin typeface="Verdana"/>
                <a:cs typeface="Verdana"/>
              </a:rPr>
              <a:t>Edges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(relationships)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4140200"/>
            <a:ext cx="13081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5900" y="4267200"/>
            <a:ext cx="14732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4100" y="3619500"/>
            <a:ext cx="10668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840979" y="4762487"/>
            <a:ext cx="1830070" cy="76200"/>
            <a:chOff x="1840979" y="4762487"/>
            <a:chExt cx="1830070" cy="76200"/>
          </a:xfrm>
        </p:grpSpPr>
        <p:sp>
          <p:nvSpPr>
            <p:cNvPr id="7" name="object 7"/>
            <p:cNvSpPr/>
            <p:nvPr/>
          </p:nvSpPr>
          <p:spPr>
            <a:xfrm>
              <a:off x="1840979" y="4800587"/>
              <a:ext cx="1760220" cy="0"/>
            </a:xfrm>
            <a:custGeom>
              <a:avLst/>
              <a:gdLst/>
              <a:ahLst/>
              <a:cxnLst/>
              <a:rect l="l" t="t" r="r" b="b"/>
              <a:pathLst>
                <a:path w="1760220">
                  <a:moveTo>
                    <a:pt x="0" y="0"/>
                  </a:moveTo>
                  <a:lnTo>
                    <a:pt x="1753844" y="0"/>
                  </a:lnTo>
                  <a:lnTo>
                    <a:pt x="17601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4823" y="47624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8031</TotalTime>
  <Words>1643</Words>
  <Application>Microsoft Macintosh PowerPoint</Application>
  <PresentationFormat>Custom</PresentationFormat>
  <Paragraphs>590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Times New Roman</vt:lpstr>
      <vt:lpstr>Verdana</vt:lpstr>
      <vt:lpstr>Office Theme</vt:lpstr>
      <vt:lpstr>Working with Graph Algorithms in  Python</vt:lpstr>
      <vt:lpstr>Graphs are excellent tools for modeling  complex relationships</vt:lpstr>
      <vt:lpstr>Graphs for Modeling Relationships</vt:lpstr>
      <vt:lpstr>Two Big Trends</vt:lpstr>
      <vt:lpstr>Interconnections</vt:lpstr>
      <vt:lpstr>Interconnections</vt:lpstr>
      <vt:lpstr>Interconnections</vt:lpstr>
      <vt:lpstr>Graphs</vt:lpstr>
      <vt:lpstr>PowerPoint Presentation</vt:lpstr>
      <vt:lpstr>“Deep Learning” Binary Classifier</vt:lpstr>
      <vt:lpstr>Neural Network Computation Graph</vt:lpstr>
      <vt:lpstr>Neural Network Computation Graph</vt:lpstr>
      <vt:lpstr>Neural Network Computation Graph</vt:lpstr>
      <vt:lpstr>Structure of a Graph</vt:lpstr>
      <vt:lpstr>Graph (V,E) A set of vertices (V) and edges (E)</vt:lpstr>
      <vt:lpstr>Directed and Undirected Graphs</vt:lpstr>
      <vt:lpstr>Directed and Undirected Graphs</vt:lpstr>
      <vt:lpstr>Directed and Undirected Graphs</vt:lpstr>
      <vt:lpstr>Directed and Undirected Graphs</vt:lpstr>
      <vt:lpstr>Directed and Undirected Graphs</vt:lpstr>
      <vt:lpstr>Directed and Undirected Graphs</vt:lpstr>
      <vt:lpstr>Undirected Graphs</vt:lpstr>
      <vt:lpstr>An Undirected Graph</vt:lpstr>
      <vt:lpstr>Adjacent Nodes</vt:lpstr>
      <vt:lpstr>Paths in a Graph</vt:lpstr>
      <vt:lpstr>Undirected Cyclic Graph</vt:lpstr>
      <vt:lpstr>Undirected Acyclic Graphs</vt:lpstr>
      <vt:lpstr>Disconnected Graph</vt:lpstr>
      <vt:lpstr>Forest: Set of Disjoint Trees</vt:lpstr>
      <vt:lpstr>Forest: Set of Disjoint Trees</vt:lpstr>
      <vt:lpstr>Adjacency Matrices</vt:lpstr>
      <vt:lpstr>Graph (V,E) A set of vertices (V) and edges (E)</vt:lpstr>
      <vt:lpstr>PowerPoint Presentation</vt:lpstr>
      <vt:lpstr>The adjacency matrix of a graph  with N nodes is an N x N matrix</vt:lpstr>
      <vt:lpstr>Adjacency Matrix for a Directed Graph</vt:lpstr>
      <vt:lpstr>Adjacency Matrix for an Undirected Graph</vt:lpstr>
      <vt:lpstr>PowerPoint Presentation</vt:lpstr>
      <vt:lpstr>Adjacency Lists and Adjacency Sets</vt:lpstr>
      <vt:lpstr>Adjacency List Representation Each node maintains a linked list of its adjacent nodes</vt:lpstr>
      <vt:lpstr>Adjacency List for a Directed Graph</vt:lpstr>
      <vt:lpstr>Adjacency List for an Undirected Graph</vt:lpstr>
      <vt:lpstr>Adjacency List Flaws</vt:lpstr>
      <vt:lpstr>Adjacency Set for a Undirected Graph</vt:lpstr>
      <vt:lpstr>Comparing Graph Representations</vt:lpstr>
      <vt:lpstr>Comparing Graph Representations</vt:lpstr>
      <vt:lpstr>Comparing Graph Representations</vt:lpstr>
      <vt:lpstr>Comparing Graph Representations</vt:lpstr>
      <vt:lpstr>Depth-first and Breadth-first Graph Traversal</vt:lpstr>
      <vt:lpstr>Two Ways of Traversing Graphs</vt:lpstr>
      <vt:lpstr>Two Ways of Traversing Graphs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“Breadth-first” Tree Traversal</vt:lpstr>
      <vt:lpstr>Two Ways of Traversing Graphs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“Depth-first” Tree Traversal</vt:lpstr>
      <vt:lpstr>Two Ways of Traversing Graphs</vt:lpstr>
      <vt:lpstr>Graphs are excellent tools for modeling  complex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Graph Algorithms in  Python</dc:title>
  <cp:lastModifiedBy>Mihaylov, Iliyan</cp:lastModifiedBy>
  <cp:revision>2</cp:revision>
  <dcterms:created xsi:type="dcterms:W3CDTF">2020-01-07T18:30:02Z</dcterms:created>
  <dcterms:modified xsi:type="dcterms:W3CDTF">2021-11-09T06:50:18Z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2020-01-07T00:00:00Z</vt:filetime>
  </property>
</Properties>
</file>