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70"/>
  </p:normalViewPr>
  <p:slideViewPr>
    <p:cSldViewPr snapToGrid="0" snapToObjects="1">
      <p:cViewPr varScale="1">
        <p:scale>
          <a:sx n="138" d="100"/>
          <a:sy n="138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FBCB-3309-1D49-A252-BC0C53FE0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C388E-CE04-394C-B67A-C6DB47D28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CB70D-126C-2A4D-B679-2D0F52C9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EB52-CCC9-1448-BB24-C18B831BADDE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603A6-BC74-8D4B-86BA-03FFCF0D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77926-EE35-574A-86F3-8C6CEEF2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71C6-A4CF-C64E-887F-A2F92277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4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F84E-84D7-BB4F-AF7D-57864687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A2A6D-51D1-0745-96B0-2C53F6DA8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283B-1568-2446-B7C7-AC6C98D8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EB52-CCC9-1448-BB24-C18B831BADDE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8549C-BCA2-8E43-9FEE-D7E0D339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143CA-DACB-454D-BE62-B8F6F3FB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71C6-A4CF-C64E-887F-A2F92277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2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B1BA3-C314-974F-92FB-8974F1016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C8D44-804E-394C-B2DF-8E2850C14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A8564-3A34-944C-9BEB-97AB95EB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EB52-CCC9-1448-BB24-C18B831BADDE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4B3FC-57A5-024B-817D-6A6F48E9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24B56-EE31-7B4E-BBE9-20D4E08D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71C6-A4CF-C64E-887F-A2F92277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8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7597-58DE-1048-A5F2-D27A1AB4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8CA9-204C-3A45-A45C-14692E75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4B165-F8FE-5D4B-9678-FA0F9DDF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EB52-CCC9-1448-BB24-C18B831BADDE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066F-EC56-0746-8443-A50380A7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73A42-B092-3A40-8C6E-EC3C52FB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71C6-A4CF-C64E-887F-A2F92277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7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899E-B23B-3F40-823E-E9E9DA1D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7D5E6-D688-C54E-A04F-DED5170E1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27B7-FB44-B240-8546-6DB4F7F3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EB52-CCC9-1448-BB24-C18B831BADDE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C6B70-4735-004B-AF2D-5FEA5FB5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0922E-3715-7A4A-BA0A-03B209F0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71C6-A4CF-C64E-887F-A2F92277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4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B80C-65CA-164B-A70F-4B6328FF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F341D-5B25-714B-AB8E-F3EFE8A14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D30F8-F83D-DF41-8EA5-226A7960D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6FA93-5CDE-9D43-B940-1E0BA579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EB52-CCC9-1448-BB24-C18B831BADDE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92629-9103-3C4D-8160-2D1A307D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1CB17-5CDA-C244-8E93-5268C910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71C6-A4CF-C64E-887F-A2F92277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8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E159-2607-B743-9187-B979AA32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949B2-5ED1-0E42-996E-83087595E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CA661-F2BB-564F-84CC-64C2C0611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7EB3B-5CB3-F64C-BED8-AE39223E7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5DC26-DEC7-9743-B422-3D8FF9871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8FDC6-DE2F-3D43-AFCF-D8D339BC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EB52-CCC9-1448-BB24-C18B831BADDE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A2716-0DB4-704B-AA65-753FD29D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89E55-30B6-024C-81D9-9FE82919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71C6-A4CF-C64E-887F-A2F92277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3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A424-FD65-A74F-9538-D43A7700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295C1-4EEE-DA40-99CC-1755EDF7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EB52-CCC9-1448-BB24-C18B831BADDE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2A22B-C26E-AA4A-A01A-9A4FE47F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B81BB-C167-DD4A-B6D0-C91AF299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71C6-A4CF-C64E-887F-A2F92277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122F2-BA1D-4740-8561-34207736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EB52-CCC9-1448-BB24-C18B831BADDE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1332C-4072-A14C-8C0E-B5B278F9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575BE-2D80-2045-A784-383FEC03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71C6-A4CF-C64E-887F-A2F92277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233C-34A7-CF4F-9807-78EC5AEF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74F8-5C57-0245-A016-D937791DF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92E11-FD55-AC47-AB31-F9FCF27D7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9C533-956B-1547-AEBF-B35C7273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EB52-CCC9-1448-BB24-C18B831BADDE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C3652-D992-5348-8924-7C8FAA6F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D2465-427D-294B-A0C3-0EB3D16C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71C6-A4CF-C64E-887F-A2F92277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3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584D-D2EC-3848-BE65-04F34DFD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4E732-5034-A149-A52B-78B3C29B0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71B1-7845-C14B-A72C-617CD81D9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D3336-C038-F549-8B60-4C6C32C9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EB52-CCC9-1448-BB24-C18B831BADDE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EC565-9358-824D-B5E4-202C0B59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ACFD8-94DA-D44D-AD8B-61D153F0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71C6-A4CF-C64E-887F-A2F92277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8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A8073-7118-384D-9142-BC337CDA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10214-2305-424A-98A8-DB5A92524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59D52-DDDC-8B46-A67C-D77DF4742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EB52-CCC9-1448-BB24-C18B831BADDE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361E7-601B-544C-A5C8-7F62C8A26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EBFA6-C964-C149-B831-A87740136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371C6-A4CF-C64E-887F-A2F92277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4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6D4F-B0EC-9E41-A70F-8430792E7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8BB84-C8C4-DC4B-9FC6-56C9F4ECC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7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517295-3DB3-3A45-8159-30128C76E5CD}"/>
              </a:ext>
            </a:extLst>
          </p:cNvPr>
          <p:cNvSpPr/>
          <p:nvPr/>
        </p:nvSpPr>
        <p:spPr bwMode="gray">
          <a:xfrm>
            <a:off x="7272930" y="4086360"/>
            <a:ext cx="3683479" cy="177704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vert="vert270" lIns="90000" tIns="72000" rIns="90000" bIns="72000" rtlCol="0" anchor="t" anchorCtr="0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68522-8692-C043-8C9E-AB32021C5589}"/>
              </a:ext>
            </a:extLst>
          </p:cNvPr>
          <p:cNvSpPr/>
          <p:nvPr/>
        </p:nvSpPr>
        <p:spPr bwMode="gray">
          <a:xfrm>
            <a:off x="7368580" y="4189876"/>
            <a:ext cx="3484311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Host 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59CD4C-8922-B14E-91F1-1B20D07E0147}"/>
              </a:ext>
            </a:extLst>
          </p:cNvPr>
          <p:cNvSpPr/>
          <p:nvPr/>
        </p:nvSpPr>
        <p:spPr bwMode="gray">
          <a:xfrm>
            <a:off x="7368580" y="4741967"/>
            <a:ext cx="3484311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Hypervisor</a:t>
            </a:r>
          </a:p>
        </p:txBody>
      </p:sp>
      <p:sp>
        <p:nvSpPr>
          <p:cNvPr id="7" name="Arrow: Up-Down 67">
            <a:extLst>
              <a:ext uri="{FF2B5EF4-FFF2-40B4-BE49-F238E27FC236}">
                <a16:creationId xmlns:a16="http://schemas.microsoft.com/office/drawing/2014/main" id="{F770812E-8E00-6C48-9E81-429A8FA5F9C3}"/>
              </a:ext>
            </a:extLst>
          </p:cNvPr>
          <p:cNvSpPr/>
          <p:nvPr/>
        </p:nvSpPr>
        <p:spPr bwMode="gray">
          <a:xfrm>
            <a:off x="7483505" y="4310645"/>
            <a:ext cx="508959" cy="767751"/>
          </a:xfrm>
          <a:prstGeom prst="upDownArrow">
            <a:avLst/>
          </a:prstGeom>
          <a:solidFill>
            <a:schemeClr val="tx2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Arrow: Up-Down 68">
            <a:extLst>
              <a:ext uri="{FF2B5EF4-FFF2-40B4-BE49-F238E27FC236}">
                <a16:creationId xmlns:a16="http://schemas.microsoft.com/office/drawing/2014/main" id="{D4F34A93-DC77-364A-A4D4-334237D0DF35}"/>
              </a:ext>
            </a:extLst>
          </p:cNvPr>
          <p:cNvSpPr/>
          <p:nvPr/>
        </p:nvSpPr>
        <p:spPr bwMode="gray">
          <a:xfrm>
            <a:off x="10249043" y="4310645"/>
            <a:ext cx="508959" cy="767751"/>
          </a:xfrm>
          <a:prstGeom prst="upDownArrow">
            <a:avLst/>
          </a:prstGeom>
          <a:solidFill>
            <a:schemeClr val="tx2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4DA66A-970A-BF4B-A830-5A20892800F0}"/>
              </a:ext>
            </a:extLst>
          </p:cNvPr>
          <p:cNvGrpSpPr/>
          <p:nvPr/>
        </p:nvGrpSpPr>
        <p:grpSpPr>
          <a:xfrm>
            <a:off x="916099" y="4483240"/>
            <a:ext cx="4922631" cy="1380162"/>
            <a:chOff x="916099" y="4483240"/>
            <a:chExt cx="4922631" cy="138016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F63705-8093-6449-8880-2F78814C2EFA}"/>
                </a:ext>
              </a:extLst>
            </p:cNvPr>
            <p:cNvSpPr/>
            <p:nvPr/>
          </p:nvSpPr>
          <p:spPr bwMode="gray">
            <a:xfrm>
              <a:off x="916099" y="4647076"/>
              <a:ext cx="4922631" cy="1216326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C31231-4913-E345-B7A8-6C68774E2804}"/>
                </a:ext>
              </a:extLst>
            </p:cNvPr>
            <p:cNvSpPr/>
            <p:nvPr/>
          </p:nvSpPr>
          <p:spPr bwMode="gray">
            <a:xfrm>
              <a:off x="994618" y="4741967"/>
              <a:ext cx="474406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Host</a:t>
              </a:r>
              <a:r>
                <a:rPr kumimoji="0" lang="en-US" sz="1800" b="0" i="0" u="none" strike="noStrike" kern="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 OS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2" name="Arrow: Down 72">
              <a:extLst>
                <a:ext uri="{FF2B5EF4-FFF2-40B4-BE49-F238E27FC236}">
                  <a16:creationId xmlns:a16="http://schemas.microsoft.com/office/drawing/2014/main" id="{7021F414-7B02-5F42-B0E1-0093A01A9A6B}"/>
                </a:ext>
              </a:extLst>
            </p:cNvPr>
            <p:cNvSpPr/>
            <p:nvPr/>
          </p:nvSpPr>
          <p:spPr bwMode="gray">
            <a:xfrm>
              <a:off x="1199649" y="4483240"/>
              <a:ext cx="712104" cy="554913"/>
            </a:xfrm>
            <a:prstGeom prst="downArrow">
              <a:avLst>
                <a:gd name="adj1" fmla="val 50000"/>
                <a:gd name="adj2" fmla="val 38537"/>
              </a:avLst>
            </a:prstGeom>
            <a:solidFill>
              <a:schemeClr val="tx2">
                <a:lumMod val="50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" name="Arrow: Down 73">
              <a:extLst>
                <a:ext uri="{FF2B5EF4-FFF2-40B4-BE49-F238E27FC236}">
                  <a16:creationId xmlns:a16="http://schemas.microsoft.com/office/drawing/2014/main" id="{0600098C-F146-4E4D-ADCD-0F909D7D9CC1}"/>
                </a:ext>
              </a:extLst>
            </p:cNvPr>
            <p:cNvSpPr/>
            <p:nvPr/>
          </p:nvSpPr>
          <p:spPr bwMode="gray">
            <a:xfrm>
              <a:off x="4822333" y="4483240"/>
              <a:ext cx="712104" cy="554913"/>
            </a:xfrm>
            <a:prstGeom prst="downArrow">
              <a:avLst>
                <a:gd name="adj1" fmla="val 50000"/>
                <a:gd name="adj2" fmla="val 38537"/>
              </a:avLst>
            </a:prstGeom>
            <a:solidFill>
              <a:schemeClr val="tx2">
                <a:lumMod val="50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7E9F5F-8775-194E-85F6-EB9E57F560D5}"/>
              </a:ext>
            </a:extLst>
          </p:cNvPr>
          <p:cNvGrpSpPr/>
          <p:nvPr/>
        </p:nvGrpSpPr>
        <p:grpSpPr>
          <a:xfrm>
            <a:off x="916099" y="2056108"/>
            <a:ext cx="4920343" cy="2496077"/>
            <a:chOff x="916099" y="2056108"/>
            <a:chExt cx="4920343" cy="24960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F27BAC0-DDF5-D94E-9160-5A399F13D21C}"/>
                </a:ext>
              </a:extLst>
            </p:cNvPr>
            <p:cNvSpPr/>
            <p:nvPr/>
          </p:nvSpPr>
          <p:spPr bwMode="gray">
            <a:xfrm>
              <a:off x="916099" y="2056108"/>
              <a:ext cx="4920343" cy="24960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t" anchorCtr="0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Docker Runtime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98414F-C66E-254A-92CA-0FBF90C274A3}"/>
                </a:ext>
              </a:extLst>
            </p:cNvPr>
            <p:cNvSpPr/>
            <p:nvPr/>
          </p:nvSpPr>
          <p:spPr bwMode="gray">
            <a:xfrm>
              <a:off x="994619" y="2421820"/>
              <a:ext cx="661655" cy="206142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dockerd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5F21BA-4973-2D4C-AB9C-A1D5885973B4}"/>
              </a:ext>
            </a:extLst>
          </p:cNvPr>
          <p:cNvGrpSpPr/>
          <p:nvPr/>
        </p:nvGrpSpPr>
        <p:grpSpPr>
          <a:xfrm>
            <a:off x="3355841" y="2421820"/>
            <a:ext cx="750515" cy="2061420"/>
            <a:chOff x="7792984" y="2582983"/>
            <a:chExt cx="750515" cy="206142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612EEE-F54A-FC42-A2D6-3B0C80068E6A}"/>
                </a:ext>
              </a:extLst>
            </p:cNvPr>
            <p:cNvSpPr/>
            <p:nvPr/>
          </p:nvSpPr>
          <p:spPr bwMode="gray">
            <a:xfrm>
              <a:off x="7792984" y="2582983"/>
              <a:ext cx="750515" cy="206142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D44BFB-CA21-3E44-A709-5C5197B5925D}"/>
                </a:ext>
              </a:extLst>
            </p:cNvPr>
            <p:cNvSpPr/>
            <p:nvPr/>
          </p:nvSpPr>
          <p:spPr bwMode="gray">
            <a:xfrm>
              <a:off x="7846115" y="3923408"/>
              <a:ext cx="640177" cy="675777"/>
            </a:xfrm>
            <a:prstGeom prst="rect">
              <a:avLst/>
            </a:prstGeom>
            <a:solidFill>
              <a:srgbClr val="4A59A6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Libs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6BDF90-1036-BE46-A143-75DC3E4081E3}"/>
                </a:ext>
              </a:extLst>
            </p:cNvPr>
            <p:cNvSpPr/>
            <p:nvPr/>
          </p:nvSpPr>
          <p:spPr bwMode="gray">
            <a:xfrm>
              <a:off x="7846115" y="2624510"/>
              <a:ext cx="640177" cy="125367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400" kern="0" dirty="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nginx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207679-CD02-A74A-A86A-69F783CCCA08}"/>
              </a:ext>
            </a:extLst>
          </p:cNvPr>
          <p:cNvGrpSpPr/>
          <p:nvPr/>
        </p:nvGrpSpPr>
        <p:grpSpPr>
          <a:xfrm>
            <a:off x="4177863" y="2420399"/>
            <a:ext cx="750515" cy="2061420"/>
            <a:chOff x="7792984" y="2582983"/>
            <a:chExt cx="750515" cy="206142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14F71D6-89A1-7B47-8191-98D1239F55D2}"/>
                </a:ext>
              </a:extLst>
            </p:cNvPr>
            <p:cNvSpPr/>
            <p:nvPr/>
          </p:nvSpPr>
          <p:spPr bwMode="gray">
            <a:xfrm>
              <a:off x="7792984" y="2582983"/>
              <a:ext cx="750515" cy="206142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B0DE7C0-BD61-EE4E-9DB9-95B350FE01D1}"/>
                </a:ext>
              </a:extLst>
            </p:cNvPr>
            <p:cNvSpPr/>
            <p:nvPr/>
          </p:nvSpPr>
          <p:spPr bwMode="gray">
            <a:xfrm>
              <a:off x="7846115" y="4247523"/>
              <a:ext cx="640177" cy="351662"/>
            </a:xfrm>
            <a:prstGeom prst="rect">
              <a:avLst/>
            </a:prstGeom>
            <a:solidFill>
              <a:srgbClr val="4A59A6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Libs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3FB0088-EB81-8D4F-A40C-53A198AC9BFD}"/>
                </a:ext>
              </a:extLst>
            </p:cNvPr>
            <p:cNvSpPr/>
            <p:nvPr/>
          </p:nvSpPr>
          <p:spPr bwMode="gray">
            <a:xfrm>
              <a:off x="7846115" y="2624510"/>
              <a:ext cx="640177" cy="116429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MTA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2CE620-3393-FC43-9BAA-48A83A64A592}"/>
                </a:ext>
              </a:extLst>
            </p:cNvPr>
            <p:cNvSpPr/>
            <p:nvPr/>
          </p:nvSpPr>
          <p:spPr bwMode="gray">
            <a:xfrm>
              <a:off x="7846115" y="3842334"/>
              <a:ext cx="640177" cy="35166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Tools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1B8E62E-2DCA-5346-A6FA-1A568719887E}"/>
              </a:ext>
            </a:extLst>
          </p:cNvPr>
          <p:cNvSpPr/>
          <p:nvPr/>
        </p:nvSpPr>
        <p:spPr bwMode="gray">
          <a:xfrm>
            <a:off x="7368580" y="5294058"/>
            <a:ext cx="3484311" cy="4572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Hardware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E86F1D-B642-9E47-A507-EF20F5CDA60D}"/>
              </a:ext>
            </a:extLst>
          </p:cNvPr>
          <p:cNvCxnSpPr/>
          <p:nvPr/>
        </p:nvCxnSpPr>
        <p:spPr>
          <a:xfrm>
            <a:off x="6534150" y="1173015"/>
            <a:ext cx="0" cy="46903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05FED7-4FE7-CB4B-81A5-7E684F361C10}"/>
              </a:ext>
            </a:extLst>
          </p:cNvPr>
          <p:cNvGrpSpPr/>
          <p:nvPr/>
        </p:nvGrpSpPr>
        <p:grpSpPr>
          <a:xfrm>
            <a:off x="4982969" y="2421820"/>
            <a:ext cx="750515" cy="2061420"/>
            <a:chOff x="7792984" y="2582983"/>
            <a:chExt cx="750515" cy="20614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0CF0CFE-D34C-664A-BEE8-3BDBED9D38C0}"/>
                </a:ext>
              </a:extLst>
            </p:cNvPr>
            <p:cNvSpPr/>
            <p:nvPr/>
          </p:nvSpPr>
          <p:spPr bwMode="gray">
            <a:xfrm>
              <a:off x="7792984" y="2582983"/>
              <a:ext cx="750515" cy="206142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4C475C-DDE6-5A4C-BAE2-ED75A126CA15}"/>
                </a:ext>
              </a:extLst>
            </p:cNvPr>
            <p:cNvSpPr/>
            <p:nvPr/>
          </p:nvSpPr>
          <p:spPr bwMode="gray">
            <a:xfrm>
              <a:off x="7846115" y="4247523"/>
              <a:ext cx="640177" cy="351662"/>
            </a:xfrm>
            <a:prstGeom prst="rect">
              <a:avLst/>
            </a:prstGeom>
            <a:solidFill>
              <a:srgbClr val="4A59A6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Libs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344790-049F-D844-838E-3B604096D34D}"/>
                </a:ext>
              </a:extLst>
            </p:cNvPr>
            <p:cNvSpPr/>
            <p:nvPr/>
          </p:nvSpPr>
          <p:spPr bwMode="gray">
            <a:xfrm>
              <a:off x="7846115" y="2624510"/>
              <a:ext cx="640177" cy="116429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MTA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A1C89F-1869-574E-82D5-3AD23181EB27}"/>
                </a:ext>
              </a:extLst>
            </p:cNvPr>
            <p:cNvSpPr/>
            <p:nvPr/>
          </p:nvSpPr>
          <p:spPr bwMode="gray">
            <a:xfrm>
              <a:off x="7846115" y="3842334"/>
              <a:ext cx="640177" cy="35166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Tools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CD26182-2171-BF45-95CD-AAB01B46ACE3}"/>
              </a:ext>
            </a:extLst>
          </p:cNvPr>
          <p:cNvSpPr/>
          <p:nvPr/>
        </p:nvSpPr>
        <p:spPr bwMode="gray">
          <a:xfrm>
            <a:off x="994619" y="5294058"/>
            <a:ext cx="4744059" cy="4572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Hardware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4F79B6-184A-0E49-BA92-AA496A531808}"/>
              </a:ext>
            </a:extLst>
          </p:cNvPr>
          <p:cNvSpPr/>
          <p:nvPr/>
        </p:nvSpPr>
        <p:spPr bwMode="gray">
          <a:xfrm>
            <a:off x="7272931" y="1173015"/>
            <a:ext cx="1168644" cy="28184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t" anchorCtr="0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600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VM</a:t>
            </a: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E11641-4C0E-6B4C-9CAF-3A8E581B2838}"/>
              </a:ext>
            </a:extLst>
          </p:cNvPr>
          <p:cNvSpPr/>
          <p:nvPr/>
        </p:nvSpPr>
        <p:spPr bwMode="gray">
          <a:xfrm>
            <a:off x="7330806" y="2524826"/>
            <a:ext cx="1052893" cy="92957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OS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FFB423-1843-694B-A3CF-E34B368133ED}"/>
              </a:ext>
            </a:extLst>
          </p:cNvPr>
          <p:cNvSpPr/>
          <p:nvPr/>
        </p:nvSpPr>
        <p:spPr bwMode="gray">
          <a:xfrm>
            <a:off x="7330806" y="2117587"/>
            <a:ext cx="1052893" cy="345760"/>
          </a:xfrm>
          <a:prstGeom prst="rect">
            <a:avLst/>
          </a:prstGeom>
          <a:solidFill>
            <a:srgbClr val="4A59A6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Libraries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341BC7-998D-014A-9F41-4C5009E86B8E}"/>
              </a:ext>
            </a:extLst>
          </p:cNvPr>
          <p:cNvSpPr/>
          <p:nvPr/>
        </p:nvSpPr>
        <p:spPr bwMode="gray">
          <a:xfrm>
            <a:off x="7330806" y="1536417"/>
            <a:ext cx="1052893" cy="51969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nginx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C97E25-080D-1C4E-BAC4-EA49ADDE10A1}"/>
              </a:ext>
            </a:extLst>
          </p:cNvPr>
          <p:cNvSpPr/>
          <p:nvPr/>
        </p:nvSpPr>
        <p:spPr bwMode="gray">
          <a:xfrm>
            <a:off x="7333129" y="3515878"/>
            <a:ext cx="1051859" cy="4250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de-DE" sz="1200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v</a:t>
            </a: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irtual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HW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95C957A-B2E8-ED48-93A1-0A7CE064F2F6}"/>
              </a:ext>
            </a:extLst>
          </p:cNvPr>
          <p:cNvGrpSpPr/>
          <p:nvPr/>
        </p:nvGrpSpPr>
        <p:grpSpPr>
          <a:xfrm>
            <a:off x="8526413" y="1173015"/>
            <a:ext cx="1168644" cy="2818454"/>
            <a:chOff x="7272931" y="1173015"/>
            <a:chExt cx="1168644" cy="281845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DBBDD74-E177-FD4B-A5BF-28D5F496A2B0}"/>
                </a:ext>
              </a:extLst>
            </p:cNvPr>
            <p:cNvSpPr/>
            <p:nvPr/>
          </p:nvSpPr>
          <p:spPr bwMode="gray">
            <a:xfrm>
              <a:off x="7272931" y="1173015"/>
              <a:ext cx="1168644" cy="28184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t" anchorCtr="0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lang="en-US" sz="1600" kern="0" dirty="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VM</a:t>
              </a: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584748-BC7D-7446-ABCC-F0EED713539A}"/>
                </a:ext>
              </a:extLst>
            </p:cNvPr>
            <p:cNvSpPr/>
            <p:nvPr/>
          </p:nvSpPr>
          <p:spPr bwMode="gray">
            <a:xfrm>
              <a:off x="7330806" y="2524826"/>
              <a:ext cx="1052893" cy="92957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400" b="0" i="0" u="none" strike="noStrike" kern="0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OS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4D35034-E6B9-8241-A78E-EE5C52D62D4E}"/>
                </a:ext>
              </a:extLst>
            </p:cNvPr>
            <p:cNvSpPr/>
            <p:nvPr/>
          </p:nvSpPr>
          <p:spPr bwMode="gray">
            <a:xfrm>
              <a:off x="7330806" y="2117587"/>
              <a:ext cx="1052893" cy="345760"/>
            </a:xfrm>
            <a:prstGeom prst="rect">
              <a:avLst/>
            </a:prstGeom>
            <a:solidFill>
              <a:srgbClr val="4A59A6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400" b="0" i="0" u="none" strike="noStrike" kern="0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Libraries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C48B2C0-E2DA-574B-B48C-8D14400F2C07}"/>
                </a:ext>
              </a:extLst>
            </p:cNvPr>
            <p:cNvSpPr/>
            <p:nvPr/>
          </p:nvSpPr>
          <p:spPr bwMode="gray">
            <a:xfrm>
              <a:off x="7330806" y="1536417"/>
              <a:ext cx="1052893" cy="5196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400" kern="0" dirty="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nginx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E7C27-E3A0-D847-AB64-C0B370DD0374}"/>
                </a:ext>
              </a:extLst>
            </p:cNvPr>
            <p:cNvSpPr/>
            <p:nvPr/>
          </p:nvSpPr>
          <p:spPr bwMode="gray">
            <a:xfrm>
              <a:off x="7333129" y="3515878"/>
              <a:ext cx="1051859" cy="4250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lang="de-DE" sz="1200" kern="0" dirty="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v</a:t>
              </a:r>
              <a:r>
                <a:rPr kumimoji="0" lang="de-DE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irtual</a:t>
              </a: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 HW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E2446B-A09C-7846-A4EE-CC724DC371E4}"/>
              </a:ext>
            </a:extLst>
          </p:cNvPr>
          <p:cNvGrpSpPr/>
          <p:nvPr/>
        </p:nvGrpSpPr>
        <p:grpSpPr>
          <a:xfrm>
            <a:off x="9787765" y="1173015"/>
            <a:ext cx="1168644" cy="2818454"/>
            <a:chOff x="7272931" y="1173015"/>
            <a:chExt cx="1168644" cy="28184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CEB59A-E0C3-864F-BAD8-511BD5E39138}"/>
                </a:ext>
              </a:extLst>
            </p:cNvPr>
            <p:cNvSpPr/>
            <p:nvPr/>
          </p:nvSpPr>
          <p:spPr bwMode="gray">
            <a:xfrm>
              <a:off x="7272931" y="1173015"/>
              <a:ext cx="1168644" cy="28184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t" anchorCtr="0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lang="en-US" sz="1600" kern="0" dirty="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VM</a:t>
              </a: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1F2A4E-FFB2-5648-BB84-EF699865626C}"/>
                </a:ext>
              </a:extLst>
            </p:cNvPr>
            <p:cNvSpPr/>
            <p:nvPr/>
          </p:nvSpPr>
          <p:spPr bwMode="gray">
            <a:xfrm>
              <a:off x="7330806" y="2524826"/>
              <a:ext cx="1052893" cy="92957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400" b="0" i="0" u="none" strike="noStrike" kern="0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OS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70C53F7-8617-D546-B0D4-985F94C47324}"/>
                </a:ext>
              </a:extLst>
            </p:cNvPr>
            <p:cNvSpPr/>
            <p:nvPr/>
          </p:nvSpPr>
          <p:spPr bwMode="gray">
            <a:xfrm>
              <a:off x="7330806" y="2117587"/>
              <a:ext cx="1052893" cy="345760"/>
            </a:xfrm>
            <a:prstGeom prst="rect">
              <a:avLst/>
            </a:prstGeom>
            <a:solidFill>
              <a:srgbClr val="4A59A6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400" b="0" i="0" u="none" strike="noStrike" kern="0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Libraries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6091921-FEE5-9C4F-9512-0A98EA3AF511}"/>
                </a:ext>
              </a:extLst>
            </p:cNvPr>
            <p:cNvSpPr/>
            <p:nvPr/>
          </p:nvSpPr>
          <p:spPr bwMode="gray">
            <a:xfrm>
              <a:off x="7330806" y="1536417"/>
              <a:ext cx="1052893" cy="5196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400" kern="0" dirty="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nginx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6B31FAA-6029-3B43-B4C2-34887EFF9956}"/>
                </a:ext>
              </a:extLst>
            </p:cNvPr>
            <p:cNvSpPr/>
            <p:nvPr/>
          </p:nvSpPr>
          <p:spPr bwMode="gray">
            <a:xfrm>
              <a:off x="7333129" y="3515878"/>
              <a:ext cx="1051859" cy="4250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lang="de-DE" sz="1200" kern="0" dirty="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v</a:t>
              </a:r>
              <a:r>
                <a:rPr kumimoji="0" lang="de-DE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irtual</a:t>
              </a: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 HW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3B85A6A-AE8F-334E-9D93-BDFBCBCCDA1F}"/>
              </a:ext>
            </a:extLst>
          </p:cNvPr>
          <p:cNvGrpSpPr/>
          <p:nvPr/>
        </p:nvGrpSpPr>
        <p:grpSpPr>
          <a:xfrm>
            <a:off x="2533819" y="2420399"/>
            <a:ext cx="750515" cy="2061420"/>
            <a:chOff x="7792984" y="2582983"/>
            <a:chExt cx="750515" cy="206142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8286EAC-1759-1C47-83E6-EAF7FEEF66EB}"/>
                </a:ext>
              </a:extLst>
            </p:cNvPr>
            <p:cNvSpPr/>
            <p:nvPr/>
          </p:nvSpPr>
          <p:spPr bwMode="gray">
            <a:xfrm>
              <a:off x="7792984" y="2582983"/>
              <a:ext cx="750515" cy="206142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E8385B-48AD-154D-B17C-619A8858ABF9}"/>
                </a:ext>
              </a:extLst>
            </p:cNvPr>
            <p:cNvSpPr/>
            <p:nvPr/>
          </p:nvSpPr>
          <p:spPr bwMode="gray">
            <a:xfrm>
              <a:off x="7846115" y="3923408"/>
              <a:ext cx="640177" cy="675777"/>
            </a:xfrm>
            <a:prstGeom prst="rect">
              <a:avLst/>
            </a:prstGeom>
            <a:solidFill>
              <a:srgbClr val="4A59A6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Libs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FDCAA74-9C40-404C-B0BE-36A91487806F}"/>
                </a:ext>
              </a:extLst>
            </p:cNvPr>
            <p:cNvSpPr/>
            <p:nvPr/>
          </p:nvSpPr>
          <p:spPr bwMode="gray">
            <a:xfrm>
              <a:off x="7846115" y="2624510"/>
              <a:ext cx="640177" cy="125367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400" kern="0" dirty="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nginx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ED6C413-14CE-484E-8508-D41DD96348B4}"/>
              </a:ext>
            </a:extLst>
          </p:cNvPr>
          <p:cNvGrpSpPr/>
          <p:nvPr/>
        </p:nvGrpSpPr>
        <p:grpSpPr>
          <a:xfrm>
            <a:off x="1723106" y="2420399"/>
            <a:ext cx="750515" cy="2061420"/>
            <a:chOff x="7792984" y="2582983"/>
            <a:chExt cx="750515" cy="20614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EB731EF-EC6D-8E42-91F7-B6A42518C2E2}"/>
                </a:ext>
              </a:extLst>
            </p:cNvPr>
            <p:cNvSpPr/>
            <p:nvPr/>
          </p:nvSpPr>
          <p:spPr bwMode="gray">
            <a:xfrm>
              <a:off x="7792984" y="2582983"/>
              <a:ext cx="750515" cy="206142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6472BF3-D343-FA43-BE71-78EEF47BCBDF}"/>
                </a:ext>
              </a:extLst>
            </p:cNvPr>
            <p:cNvSpPr/>
            <p:nvPr/>
          </p:nvSpPr>
          <p:spPr bwMode="gray">
            <a:xfrm>
              <a:off x="7846115" y="3923408"/>
              <a:ext cx="640177" cy="675777"/>
            </a:xfrm>
            <a:prstGeom prst="rect">
              <a:avLst/>
            </a:prstGeom>
            <a:solidFill>
              <a:srgbClr val="4A59A6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Libs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C228DAA-9692-5849-AE13-DF05CDF36960}"/>
                </a:ext>
              </a:extLst>
            </p:cNvPr>
            <p:cNvSpPr/>
            <p:nvPr/>
          </p:nvSpPr>
          <p:spPr bwMode="gray">
            <a:xfrm>
              <a:off x="7846115" y="2624510"/>
              <a:ext cx="640177" cy="125367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400" kern="0" dirty="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nginx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6542498-75EC-5C46-B810-8A79F31BD6DF}"/>
              </a:ext>
            </a:extLst>
          </p:cNvPr>
          <p:cNvSpPr txBox="1"/>
          <p:nvPr/>
        </p:nvSpPr>
        <p:spPr>
          <a:xfrm>
            <a:off x="1097123" y="625266"/>
            <a:ext cx="4768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Containers vs. Virtual Machines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284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268B9E0F-82C3-8949-B3E7-4F6397210E6E}"/>
              </a:ext>
            </a:extLst>
          </p:cNvPr>
          <p:cNvSpPr txBox="1">
            <a:spLocks/>
          </p:cNvSpPr>
          <p:nvPr/>
        </p:nvSpPr>
        <p:spPr>
          <a:xfrm>
            <a:off x="503999" y="1620000"/>
            <a:ext cx="6091873" cy="423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/>
              <a:t>LXC / LXD</a:t>
            </a:r>
          </a:p>
          <a:p>
            <a:pPr lvl="2"/>
            <a:r>
              <a:rPr lang="en-US"/>
              <a:t>VM Containers in Linux kernel eventually enhanced by Ubuntu</a:t>
            </a:r>
          </a:p>
          <a:p>
            <a:pPr lvl="2"/>
            <a:endParaRPr lang="en-US"/>
          </a:p>
          <a:p>
            <a:pPr lvl="1"/>
            <a:r>
              <a:rPr lang="en-US"/>
              <a:t>Docker</a:t>
            </a:r>
          </a:p>
          <a:p>
            <a:pPr lvl="2"/>
            <a:r>
              <a:rPr lang="en-US"/>
              <a:t>That’s what we are talking about, since 2013</a:t>
            </a:r>
          </a:p>
          <a:p>
            <a:pPr lvl="2"/>
            <a:endParaRPr lang="en-US"/>
          </a:p>
          <a:p>
            <a:pPr lvl="1"/>
            <a:r>
              <a:rPr lang="en-US"/>
              <a:t>rkt </a:t>
            </a:r>
            <a:r>
              <a:rPr lang="de-DE" sz="1400">
                <a:solidFill>
                  <a:schemeClr val="tx2">
                    <a:lumMod val="75000"/>
                  </a:schemeClr>
                </a:solidFill>
              </a:rPr>
              <a:t>[ˈr(ɒ)kit]</a:t>
            </a:r>
            <a:endParaRPr lang="en-US" sz="140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/>
              <a:t>Container engine by CoreOS to replace Docker</a:t>
            </a:r>
          </a:p>
          <a:p>
            <a:pPr lvl="2"/>
            <a:endParaRPr lang="en-US"/>
          </a:p>
          <a:p>
            <a:pPr lvl="1"/>
            <a:r>
              <a:rPr lang="en-US"/>
              <a:t>cri-o</a:t>
            </a:r>
          </a:p>
          <a:p>
            <a:pPr lvl="2"/>
            <a:r>
              <a:rPr lang="en-US"/>
              <a:t>New lightweight container runtime to implements Kubernetes' container runtime interface</a:t>
            </a:r>
          </a:p>
          <a:p>
            <a:pPr marL="0"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0756E-91B4-8349-B9DF-12E59619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692" y="1228616"/>
            <a:ext cx="1133091" cy="1133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92F93A-A586-5749-8216-AE06202C3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682" y="1413582"/>
            <a:ext cx="2591113" cy="1395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69B0E9-C69B-F34C-B4E6-5EFD839B9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3692" y="3751963"/>
            <a:ext cx="985275" cy="1307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7FA7F5-7A30-1B49-89BE-0B2B9755A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26845" y="3062502"/>
            <a:ext cx="1871249" cy="111464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529548B-1799-074A-9FA2-A7E9C83050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7422" y="4957870"/>
            <a:ext cx="2345373" cy="8921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C8C2E9-E517-694A-BC26-85161757AE52}"/>
              </a:ext>
            </a:extLst>
          </p:cNvPr>
          <p:cNvSpPr/>
          <p:nvPr/>
        </p:nvSpPr>
        <p:spPr>
          <a:xfrm>
            <a:off x="859244" y="58228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Container engines</a:t>
            </a:r>
            <a:br>
              <a:rPr lang="en-US" sz="2800" dirty="0"/>
            </a:br>
            <a:r>
              <a:rPr lang="en-US" sz="2800" dirty="0"/>
              <a:t>There is more than just Docker…</a:t>
            </a:r>
          </a:p>
        </p:txBody>
      </p:sp>
    </p:spTree>
    <p:extLst>
      <p:ext uri="{BB962C8B-B14F-4D97-AF65-F5344CB8AC3E}">
        <p14:creationId xmlns:p14="http://schemas.microsoft.com/office/powerpoint/2010/main" val="327233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BA34E9-2F79-944D-B088-A64637DB803C}"/>
              </a:ext>
            </a:extLst>
          </p:cNvPr>
          <p:cNvSpPr/>
          <p:nvPr/>
        </p:nvSpPr>
        <p:spPr bwMode="gray">
          <a:xfrm>
            <a:off x="916101" y="3327400"/>
            <a:ext cx="4426368" cy="2341629"/>
          </a:xfrm>
          <a:prstGeom prst="rect">
            <a:avLst/>
          </a:prstGeom>
          <a:solidFill>
            <a:schemeClr val="tx2">
              <a:lumMod val="25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53817C-2B44-FB44-A88F-359CB980FA66}"/>
              </a:ext>
            </a:extLst>
          </p:cNvPr>
          <p:cNvSpPr/>
          <p:nvPr/>
        </p:nvSpPr>
        <p:spPr bwMode="gray">
          <a:xfrm>
            <a:off x="994619" y="3395133"/>
            <a:ext cx="4271648" cy="178746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t" anchorCtr="0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Linux</a:t>
            </a:r>
          </a:p>
        </p:txBody>
      </p:sp>
      <p:sp>
        <p:nvSpPr>
          <p:cNvPr id="6" name="Arrow: Down 6">
            <a:extLst>
              <a:ext uri="{FF2B5EF4-FFF2-40B4-BE49-F238E27FC236}">
                <a16:creationId xmlns:a16="http://schemas.microsoft.com/office/drawing/2014/main" id="{DBA1AED6-2BB0-7147-BA39-51E55A1ADCFD}"/>
              </a:ext>
            </a:extLst>
          </p:cNvPr>
          <p:cNvSpPr/>
          <p:nvPr/>
        </p:nvSpPr>
        <p:spPr bwMode="gray">
          <a:xfrm>
            <a:off x="1079289" y="3079385"/>
            <a:ext cx="712104" cy="554913"/>
          </a:xfrm>
          <a:prstGeom prst="downArrow">
            <a:avLst>
              <a:gd name="adj1" fmla="val 50000"/>
              <a:gd name="adj2" fmla="val 38537"/>
            </a:avLst>
          </a:prstGeom>
          <a:solidFill>
            <a:schemeClr val="tx2">
              <a:lumMod val="5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Arrow: Down 7">
            <a:extLst>
              <a:ext uri="{FF2B5EF4-FFF2-40B4-BE49-F238E27FC236}">
                <a16:creationId xmlns:a16="http://schemas.microsoft.com/office/drawing/2014/main" id="{BA410D8D-5A59-4C43-9E9A-B331C465085D}"/>
              </a:ext>
            </a:extLst>
          </p:cNvPr>
          <p:cNvSpPr/>
          <p:nvPr/>
        </p:nvSpPr>
        <p:spPr bwMode="gray">
          <a:xfrm>
            <a:off x="4473888" y="3075040"/>
            <a:ext cx="712104" cy="554913"/>
          </a:xfrm>
          <a:prstGeom prst="downArrow">
            <a:avLst>
              <a:gd name="adj1" fmla="val 50000"/>
              <a:gd name="adj2" fmla="val 38537"/>
            </a:avLst>
          </a:prstGeom>
          <a:solidFill>
            <a:schemeClr val="tx2">
              <a:lumMod val="5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E8B0CC-8EC2-CB48-8E40-2B85AA8C958E}"/>
              </a:ext>
            </a:extLst>
          </p:cNvPr>
          <p:cNvGrpSpPr/>
          <p:nvPr/>
        </p:nvGrpSpPr>
        <p:grpSpPr>
          <a:xfrm>
            <a:off x="916100" y="2056108"/>
            <a:ext cx="4426368" cy="1096525"/>
            <a:chOff x="916099" y="2056108"/>
            <a:chExt cx="4920343" cy="10965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165913-2835-AC46-A404-B7519ED1BFEC}"/>
                </a:ext>
              </a:extLst>
            </p:cNvPr>
            <p:cNvSpPr/>
            <p:nvPr/>
          </p:nvSpPr>
          <p:spPr bwMode="gray">
            <a:xfrm>
              <a:off x="916099" y="2056108"/>
              <a:ext cx="4920343" cy="1096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t" anchorCtr="0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600" b="0" i="0" u="none" strike="noStrike" kern="0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Docker Runtime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BFE721-106E-634C-A940-FAEEC72EDB6F}"/>
                </a:ext>
              </a:extLst>
            </p:cNvPr>
            <p:cNvSpPr/>
            <p:nvPr/>
          </p:nvSpPr>
          <p:spPr bwMode="gray">
            <a:xfrm>
              <a:off x="994619" y="2421820"/>
              <a:ext cx="774914" cy="66851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100" b="0" i="0" u="none" strike="noStrike" kern="0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dockerd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92D1A13-9739-594E-9843-25ACE9E12951}"/>
              </a:ext>
            </a:extLst>
          </p:cNvPr>
          <p:cNvSpPr/>
          <p:nvPr/>
        </p:nvSpPr>
        <p:spPr bwMode="gray">
          <a:xfrm>
            <a:off x="1889133" y="2421820"/>
            <a:ext cx="774914" cy="668513"/>
          </a:xfrm>
          <a:prstGeom prst="rect">
            <a:avLst/>
          </a:prstGeom>
          <a:solidFill>
            <a:srgbClr val="F0AB00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05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Container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F1B21A-A8D5-6744-804C-CA5DBB420EFB}"/>
              </a:ext>
            </a:extLst>
          </p:cNvPr>
          <p:cNvSpPr/>
          <p:nvPr/>
        </p:nvSpPr>
        <p:spPr bwMode="gray">
          <a:xfrm>
            <a:off x="994619" y="5250328"/>
            <a:ext cx="4271648" cy="35460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Hardware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174328-024D-ED40-BDCE-9D5F6E140A0E}"/>
              </a:ext>
            </a:extLst>
          </p:cNvPr>
          <p:cNvSpPr/>
          <p:nvPr/>
        </p:nvSpPr>
        <p:spPr bwMode="gray">
          <a:xfrm>
            <a:off x="4491353" y="2421820"/>
            <a:ext cx="774914" cy="668513"/>
          </a:xfrm>
          <a:prstGeom prst="rect">
            <a:avLst/>
          </a:prstGeom>
          <a:solidFill>
            <a:srgbClr val="F0AB00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05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B6281-F954-DC45-9E46-8FC1D44D4FD3}"/>
              </a:ext>
            </a:extLst>
          </p:cNvPr>
          <p:cNvSpPr/>
          <p:nvPr/>
        </p:nvSpPr>
        <p:spPr bwMode="gray">
          <a:xfrm>
            <a:off x="3618699" y="2421820"/>
            <a:ext cx="774914" cy="668513"/>
          </a:xfrm>
          <a:prstGeom prst="rect">
            <a:avLst/>
          </a:prstGeom>
          <a:solidFill>
            <a:srgbClr val="F0AB00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05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Container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02FD49-5483-FC4E-9D3A-27100479AC81}"/>
              </a:ext>
            </a:extLst>
          </p:cNvPr>
          <p:cNvSpPr/>
          <p:nvPr/>
        </p:nvSpPr>
        <p:spPr bwMode="gray">
          <a:xfrm>
            <a:off x="2747779" y="2421820"/>
            <a:ext cx="774914" cy="668513"/>
          </a:xfrm>
          <a:prstGeom prst="rect">
            <a:avLst/>
          </a:prstGeom>
          <a:solidFill>
            <a:srgbClr val="F0AB00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05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Container</a:t>
            </a:r>
          </a:p>
        </p:txBody>
      </p:sp>
      <p:sp>
        <p:nvSpPr>
          <p:cNvPr id="16" name="Rectangle: Rounded Corners 21">
            <a:extLst>
              <a:ext uri="{FF2B5EF4-FFF2-40B4-BE49-F238E27FC236}">
                <a16:creationId xmlns:a16="http://schemas.microsoft.com/office/drawing/2014/main" id="{63ACEA32-9962-B846-AFD9-C0D6DD2954D0}"/>
              </a:ext>
            </a:extLst>
          </p:cNvPr>
          <p:cNvSpPr/>
          <p:nvPr/>
        </p:nvSpPr>
        <p:spPr bwMode="gray">
          <a:xfrm>
            <a:off x="1232914" y="3885603"/>
            <a:ext cx="1312438" cy="2859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namespaces</a:t>
            </a:r>
          </a:p>
        </p:txBody>
      </p:sp>
      <p:sp>
        <p:nvSpPr>
          <p:cNvPr id="17" name="Rectangle: Rounded Corners 22">
            <a:extLst>
              <a:ext uri="{FF2B5EF4-FFF2-40B4-BE49-F238E27FC236}">
                <a16:creationId xmlns:a16="http://schemas.microsoft.com/office/drawing/2014/main" id="{9FE497DB-0FD5-B347-A953-2290E411B386}"/>
              </a:ext>
            </a:extLst>
          </p:cNvPr>
          <p:cNvSpPr/>
          <p:nvPr/>
        </p:nvSpPr>
        <p:spPr bwMode="gray">
          <a:xfrm>
            <a:off x="1079289" y="4314990"/>
            <a:ext cx="1312438" cy="2859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netfilter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Rectangle: Rounded Corners 24">
            <a:extLst>
              <a:ext uri="{FF2B5EF4-FFF2-40B4-BE49-F238E27FC236}">
                <a16:creationId xmlns:a16="http://schemas.microsoft.com/office/drawing/2014/main" id="{5005059A-5BB2-774A-9129-F74344B5E4BD}"/>
              </a:ext>
            </a:extLst>
          </p:cNvPr>
          <p:cNvSpPr/>
          <p:nvPr/>
        </p:nvSpPr>
        <p:spPr bwMode="gray">
          <a:xfrm>
            <a:off x="1658305" y="4780963"/>
            <a:ext cx="1312438" cy="2859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cgroups</a:t>
            </a:r>
          </a:p>
        </p:txBody>
      </p:sp>
      <p:sp>
        <p:nvSpPr>
          <p:cNvPr id="19" name="Rectangle: Rounded Corners 26">
            <a:extLst>
              <a:ext uri="{FF2B5EF4-FFF2-40B4-BE49-F238E27FC236}">
                <a16:creationId xmlns:a16="http://schemas.microsoft.com/office/drawing/2014/main" id="{4C4CAD4F-027A-8E4E-B5B5-862C3FB09917}"/>
              </a:ext>
            </a:extLst>
          </p:cNvPr>
          <p:cNvSpPr/>
          <p:nvPr/>
        </p:nvSpPr>
        <p:spPr bwMode="gray">
          <a:xfrm>
            <a:off x="3737394" y="4310191"/>
            <a:ext cx="1312438" cy="2859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capabilities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B0C330DA-4257-7A41-A6FC-F455621CAADC}"/>
              </a:ext>
            </a:extLst>
          </p:cNvPr>
          <p:cNvSpPr/>
          <p:nvPr/>
        </p:nvSpPr>
        <p:spPr bwMode="gray">
          <a:xfrm>
            <a:off x="3817669" y="3823337"/>
            <a:ext cx="1312438" cy="2859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SELinux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Rectangle: Rounded Corners 28">
            <a:extLst>
              <a:ext uri="{FF2B5EF4-FFF2-40B4-BE49-F238E27FC236}">
                <a16:creationId xmlns:a16="http://schemas.microsoft.com/office/drawing/2014/main" id="{C731733F-59BA-6E49-8D57-DE4DBA349CD8}"/>
              </a:ext>
            </a:extLst>
          </p:cNvPr>
          <p:cNvSpPr/>
          <p:nvPr/>
        </p:nvSpPr>
        <p:spPr bwMode="gray">
          <a:xfrm>
            <a:off x="3436515" y="4780963"/>
            <a:ext cx="1312438" cy="2859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AppArmor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Rectangle: Rounded Corners 30">
            <a:extLst>
              <a:ext uri="{FF2B5EF4-FFF2-40B4-BE49-F238E27FC236}">
                <a16:creationId xmlns:a16="http://schemas.microsoft.com/office/drawing/2014/main" id="{46002AE8-B860-1C40-B0C6-FE766CB24B76}"/>
              </a:ext>
            </a:extLst>
          </p:cNvPr>
          <p:cNvSpPr/>
          <p:nvPr/>
        </p:nvSpPr>
        <p:spPr bwMode="gray">
          <a:xfrm>
            <a:off x="2681625" y="3802098"/>
            <a:ext cx="937074" cy="2859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Netlink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A0B1FBC-14FF-FA44-8163-3CE77B8F27DD}"/>
              </a:ext>
            </a:extLst>
          </p:cNvPr>
          <p:cNvSpPr txBox="1">
            <a:spLocks/>
          </p:cNvSpPr>
          <p:nvPr/>
        </p:nvSpPr>
        <p:spPr bwMode="gray">
          <a:xfrm>
            <a:off x="6137187" y="1420800"/>
            <a:ext cx="5487021" cy="493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1400" dirty="0"/>
              <a:t>Chroot</a:t>
            </a:r>
          </a:p>
          <a:p>
            <a:pPr lvl="1">
              <a:spcBef>
                <a:spcPts val="300"/>
              </a:spcBef>
            </a:pPr>
            <a:r>
              <a:rPr lang="en-US" sz="1200" dirty="0"/>
              <a:t>Changes the root directory for a process to any given directory</a:t>
            </a:r>
          </a:p>
          <a:p>
            <a:pPr>
              <a:spcBef>
                <a:spcPts val="1200"/>
              </a:spcBef>
            </a:pPr>
            <a:r>
              <a:rPr lang="en-US" sz="1400" dirty="0"/>
              <a:t>Namespaces</a:t>
            </a:r>
          </a:p>
          <a:p>
            <a:pPr lvl="1">
              <a:spcBef>
                <a:spcPts val="300"/>
              </a:spcBef>
            </a:pPr>
            <a:r>
              <a:rPr lang="en-US" sz="1200" dirty="0"/>
              <a:t>Isolation of resources per process</a:t>
            </a:r>
          </a:p>
          <a:p>
            <a:pPr lvl="1">
              <a:spcBef>
                <a:spcPts val="300"/>
              </a:spcBef>
            </a:pPr>
            <a:r>
              <a:rPr lang="en-US" sz="1200" dirty="0"/>
              <a:t>7 different namespaces</a:t>
            </a:r>
          </a:p>
          <a:p>
            <a:pPr>
              <a:spcBef>
                <a:spcPts val="1200"/>
              </a:spcBef>
            </a:pPr>
            <a:r>
              <a:rPr lang="en-US" sz="1400" dirty="0" err="1"/>
              <a:t>netfilter</a:t>
            </a:r>
            <a:endParaRPr lang="en-US" sz="1400" dirty="0"/>
          </a:p>
          <a:p>
            <a:pPr lvl="1">
              <a:spcBef>
                <a:spcPts val="300"/>
              </a:spcBef>
            </a:pPr>
            <a:r>
              <a:rPr lang="en-US" sz="1200" dirty="0"/>
              <a:t>Firewall and packet manipulation</a:t>
            </a:r>
          </a:p>
          <a:p>
            <a:pPr>
              <a:spcBef>
                <a:spcPts val="1200"/>
              </a:spcBef>
            </a:pPr>
            <a:r>
              <a:rPr lang="en-US" sz="1400" dirty="0"/>
              <a:t>cgroups</a:t>
            </a:r>
          </a:p>
          <a:p>
            <a:pPr lvl="1">
              <a:spcBef>
                <a:spcPts val="300"/>
              </a:spcBef>
            </a:pPr>
            <a:r>
              <a:rPr lang="en-US" sz="1200" dirty="0"/>
              <a:t>Manage resource allocation</a:t>
            </a:r>
          </a:p>
          <a:p>
            <a:pPr>
              <a:spcBef>
                <a:spcPts val="1200"/>
              </a:spcBef>
            </a:pPr>
            <a:r>
              <a:rPr lang="en-US" sz="1400" dirty="0" err="1"/>
              <a:t>Netlink</a:t>
            </a:r>
            <a:endParaRPr lang="en-US" sz="1400" dirty="0"/>
          </a:p>
          <a:p>
            <a:pPr lvl="1">
              <a:spcBef>
                <a:spcPts val="300"/>
              </a:spcBef>
            </a:pPr>
            <a:r>
              <a:rPr lang="en-US" sz="1200" dirty="0" err="1"/>
              <a:t>Interprocess</a:t>
            </a:r>
            <a:r>
              <a:rPr lang="en-US" sz="1200" dirty="0"/>
              <a:t> communication between containers</a:t>
            </a:r>
          </a:p>
          <a:p>
            <a:pPr>
              <a:spcBef>
                <a:spcPts val="1200"/>
              </a:spcBef>
            </a:pPr>
            <a:r>
              <a:rPr lang="en-US" sz="1400" dirty="0" err="1"/>
              <a:t>SELinux</a:t>
            </a:r>
            <a:r>
              <a:rPr lang="en-US" sz="1400" dirty="0"/>
              <a:t>/</a:t>
            </a:r>
            <a:r>
              <a:rPr lang="en-US" sz="1400" dirty="0" err="1"/>
              <a:t>AppArmor</a:t>
            </a:r>
            <a:endParaRPr lang="en-US" sz="1400" dirty="0"/>
          </a:p>
          <a:p>
            <a:pPr lvl="1">
              <a:spcBef>
                <a:spcPts val="300"/>
              </a:spcBef>
            </a:pPr>
            <a:r>
              <a:rPr lang="en-US" sz="1200" dirty="0"/>
              <a:t>Security profiles to govern access to resources</a:t>
            </a:r>
          </a:p>
          <a:p>
            <a:pPr>
              <a:spcBef>
                <a:spcPts val="1200"/>
              </a:spcBef>
            </a:pPr>
            <a:r>
              <a:rPr lang="en-US" sz="1400" dirty="0"/>
              <a:t>capabilities</a:t>
            </a:r>
          </a:p>
          <a:p>
            <a:pPr lvl="1">
              <a:spcBef>
                <a:spcPts val="300"/>
              </a:spcBef>
            </a:pPr>
            <a:r>
              <a:rPr lang="en-US" sz="1200" dirty="0"/>
              <a:t>Granular control of privileges</a:t>
            </a:r>
          </a:p>
          <a:p>
            <a:pPr>
              <a:spcBef>
                <a:spcPts val="1200"/>
              </a:spcBef>
            </a:pPr>
            <a:r>
              <a:rPr lang="en-US" sz="1400" dirty="0" err="1"/>
              <a:t>seccomp</a:t>
            </a:r>
            <a:endParaRPr lang="en-US" sz="1400" dirty="0"/>
          </a:p>
          <a:p>
            <a:pPr lvl="1">
              <a:spcBef>
                <a:spcPts val="300"/>
              </a:spcBef>
            </a:pPr>
            <a:r>
              <a:rPr lang="en-US" sz="1200" dirty="0"/>
              <a:t>Limitation of </a:t>
            </a:r>
            <a:r>
              <a:rPr lang="en-US" sz="1200" dirty="0" err="1"/>
              <a:t>syscalls</a:t>
            </a:r>
            <a:r>
              <a:rPr lang="en-US" sz="1200" dirty="0"/>
              <a:t> to processes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CA37D1E-1301-2C49-AD93-84B24199809F}"/>
              </a:ext>
            </a:extLst>
          </p:cNvPr>
          <p:cNvSpPr/>
          <p:nvPr/>
        </p:nvSpPr>
        <p:spPr bwMode="gray">
          <a:xfrm>
            <a:off x="2642165" y="4252513"/>
            <a:ext cx="937074" cy="2859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seccomp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63BC51-7E40-B047-91F1-4A8191A6C577}"/>
              </a:ext>
            </a:extLst>
          </p:cNvPr>
          <p:cNvSpPr/>
          <p:nvPr/>
        </p:nvSpPr>
        <p:spPr>
          <a:xfrm>
            <a:off x="948805" y="665751"/>
            <a:ext cx="2287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Linux Features</a:t>
            </a:r>
          </a:p>
        </p:txBody>
      </p:sp>
    </p:spTree>
    <p:extLst>
      <p:ext uri="{BB962C8B-B14F-4D97-AF65-F5344CB8AC3E}">
        <p14:creationId xmlns:p14="http://schemas.microsoft.com/office/powerpoint/2010/main" val="313854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60ACA-5F1A-E54A-9097-3C515174F94B}"/>
              </a:ext>
            </a:extLst>
          </p:cNvPr>
          <p:cNvSpPr txBox="1">
            <a:spLocks/>
          </p:cNvSpPr>
          <p:nvPr/>
        </p:nvSpPr>
        <p:spPr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Filesystem isolation with </a:t>
            </a:r>
            <a:r>
              <a:rPr lang="en-US" sz="2800" i="1" dirty="0"/>
              <a:t>chroot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0EB5DB-A460-DD44-8B03-4153C71A9E05}"/>
              </a:ext>
            </a:extLst>
          </p:cNvPr>
          <p:cNvGrpSpPr/>
          <p:nvPr/>
        </p:nvGrpSpPr>
        <p:grpSpPr>
          <a:xfrm>
            <a:off x="1045867" y="1620000"/>
            <a:ext cx="4560747" cy="4227265"/>
            <a:chOff x="586534" y="1156182"/>
            <a:chExt cx="4342123" cy="361505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4E958CD-3AD2-6247-B392-F9F8B3F980BC}"/>
                </a:ext>
              </a:extLst>
            </p:cNvPr>
            <p:cNvGrpSpPr/>
            <p:nvPr/>
          </p:nvGrpSpPr>
          <p:grpSpPr>
            <a:xfrm>
              <a:off x="3896838" y="2403515"/>
              <a:ext cx="1031819" cy="1361746"/>
              <a:chOff x="4818352" y="2581716"/>
              <a:chExt cx="1031819" cy="1361746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36A128BE-46A4-2841-8B4F-AB7DDBC72F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15169" y="3669287"/>
                <a:ext cx="393637" cy="274175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DD94686E-755F-4044-80F7-056E6BE11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15169" y="3304703"/>
                <a:ext cx="393637" cy="274175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C2967BFF-477A-F147-A3D1-3284B9F38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15169" y="2940119"/>
                <a:ext cx="393637" cy="274175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EE3E6D24-CEC3-EF47-85CB-E05283B395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8352" y="2581716"/>
                <a:ext cx="444318" cy="274175"/>
              </a:xfrm>
              <a:prstGeom prst="rect">
                <a:avLst/>
              </a:prstGeom>
            </p:spPr>
          </p:pic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BD027B8-22B4-3041-BEC1-AE462A6F4478}"/>
                  </a:ext>
                </a:extLst>
              </p:cNvPr>
              <p:cNvCxnSpPr/>
              <p:nvPr/>
            </p:nvCxnSpPr>
            <p:spPr>
              <a:xfrm>
                <a:off x="4911859" y="3077205"/>
                <a:ext cx="103310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AC6A99F-3A66-5C45-AF8B-2ADEFC7F38D6}"/>
                  </a:ext>
                </a:extLst>
              </p:cNvPr>
              <p:cNvCxnSpPr/>
              <p:nvPr/>
            </p:nvCxnSpPr>
            <p:spPr>
              <a:xfrm>
                <a:off x="4911859" y="3435608"/>
                <a:ext cx="103310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477919A-A154-D043-85D9-DF319D1E1E83}"/>
                  </a:ext>
                </a:extLst>
              </p:cNvPr>
              <p:cNvCxnSpPr/>
              <p:nvPr/>
            </p:nvCxnSpPr>
            <p:spPr>
              <a:xfrm>
                <a:off x="4911859" y="3806374"/>
                <a:ext cx="103310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C09DA68-F3A1-2C44-B45D-1FECBEEB46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17025" y="2855892"/>
                <a:ext cx="0" cy="95048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09FD2C-B452-AF48-850F-802B9BCE6069}"/>
                  </a:ext>
                </a:extLst>
              </p:cNvPr>
              <p:cNvSpPr txBox="1"/>
              <p:nvPr/>
            </p:nvSpPr>
            <p:spPr>
              <a:xfrm>
                <a:off x="5262670" y="2592769"/>
                <a:ext cx="264331" cy="23688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4D00A54-BEC9-A945-BBFB-0BE5E195F70A}"/>
                  </a:ext>
                </a:extLst>
              </p:cNvPr>
              <p:cNvSpPr txBox="1"/>
              <p:nvPr/>
            </p:nvSpPr>
            <p:spPr>
              <a:xfrm>
                <a:off x="5408806" y="2965204"/>
                <a:ext cx="441365" cy="23688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5A6685-D1BB-5D44-A24E-6B678453D273}"/>
                  </a:ext>
                </a:extLst>
              </p:cNvPr>
              <p:cNvSpPr txBox="1"/>
              <p:nvPr/>
            </p:nvSpPr>
            <p:spPr>
              <a:xfrm>
                <a:off x="5408806" y="3311751"/>
                <a:ext cx="441365" cy="23688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lib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D5A2222-4C0D-5548-B754-3A59F554084D}"/>
                  </a:ext>
                </a:extLst>
              </p:cNvPr>
              <p:cNvSpPr txBox="1"/>
              <p:nvPr/>
            </p:nvSpPr>
            <p:spPr>
              <a:xfrm>
                <a:off x="5408806" y="3693693"/>
                <a:ext cx="441365" cy="23688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usr</a:t>
                </a:r>
              </a:p>
            </p:txBody>
          </p:sp>
        </p:grp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863EA497-1712-F946-8F54-110127EE58A0}"/>
                </a:ext>
              </a:extLst>
            </p:cNvPr>
            <p:cNvSpPr/>
            <p:nvPr/>
          </p:nvSpPr>
          <p:spPr>
            <a:xfrm rot="19565436">
              <a:off x="2853920" y="2714993"/>
              <a:ext cx="1046380" cy="251101"/>
            </a:xfrm>
            <a:prstGeom prst="homePlate">
              <a:avLst/>
            </a:prstGeom>
            <a:solidFill>
              <a:srgbClr val="0070C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chroot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C20878-AE38-8248-B474-F2A2D9A55A1B}"/>
                </a:ext>
              </a:extLst>
            </p:cNvPr>
            <p:cNvGrpSpPr/>
            <p:nvPr/>
          </p:nvGrpSpPr>
          <p:grpSpPr>
            <a:xfrm>
              <a:off x="586534" y="1156182"/>
              <a:ext cx="2280191" cy="3615058"/>
              <a:chOff x="698731" y="1144962"/>
              <a:chExt cx="2280191" cy="361505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C8042D3-B9EE-6040-AA28-29FA1162B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0380" y="4055520"/>
                <a:ext cx="391764" cy="272871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B8C2433-8A08-B046-B89A-6704F85A7A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2621" y="3697118"/>
                <a:ext cx="391764" cy="272871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4E3C65-455E-1D43-B8B2-A4CD0FC0C6B8}"/>
                  </a:ext>
                </a:extLst>
              </p:cNvPr>
              <p:cNvSpPr txBox="1"/>
              <p:nvPr/>
            </p:nvSpPr>
            <p:spPr>
              <a:xfrm>
                <a:off x="1101655" y="1166733"/>
                <a:ext cx="264331" cy="23688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67DD0B6-1FF4-0D40-9165-97054D96EF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8731" y="1144962"/>
                <a:ext cx="395544" cy="27550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D045DED-78B2-964E-8F04-FFF27AF99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7456" y="1504105"/>
                <a:ext cx="393637" cy="27417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C15F296-4F35-3341-9514-E48345AAE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7456" y="1869865"/>
                <a:ext cx="393637" cy="274175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CEBC397-6C18-7144-8D47-233AD9A10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54685" y="2235625"/>
                <a:ext cx="393637" cy="274175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3C8802B-F552-B646-B984-A631A7B7DE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7456" y="4485845"/>
                <a:ext cx="393637" cy="274175"/>
              </a:xfrm>
              <a:prstGeom prst="rect">
                <a:avLst/>
              </a:prstGeom>
            </p:spPr>
          </p:pic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146CED6-9348-994B-8176-2453746EC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146" y="1420465"/>
                <a:ext cx="0" cy="3202467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B75E251-4044-D248-816C-2D73E530D598}"/>
                  </a:ext>
                </a:extLst>
              </p:cNvPr>
              <p:cNvCxnSpPr>
                <a:endCxn id="13" idx="1"/>
              </p:cNvCxnSpPr>
              <p:nvPr/>
            </p:nvCxnSpPr>
            <p:spPr>
              <a:xfrm>
                <a:off x="794146" y="1641192"/>
                <a:ext cx="103310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61BB1AA-0778-F747-9770-922348199DC9}"/>
                  </a:ext>
                </a:extLst>
              </p:cNvPr>
              <p:cNvCxnSpPr/>
              <p:nvPr/>
            </p:nvCxnSpPr>
            <p:spPr>
              <a:xfrm>
                <a:off x="793193" y="2006952"/>
                <a:ext cx="103310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80F92C4-597D-A24E-B4A0-E5002F630E78}"/>
                  </a:ext>
                </a:extLst>
              </p:cNvPr>
              <p:cNvCxnSpPr/>
              <p:nvPr/>
            </p:nvCxnSpPr>
            <p:spPr>
              <a:xfrm>
                <a:off x="793193" y="4622931"/>
                <a:ext cx="103310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CE48D08-D8AB-BA4E-8392-4EFB6A4D001B}"/>
                  </a:ext>
                </a:extLst>
              </p:cNvPr>
              <p:cNvCxnSpPr/>
              <p:nvPr/>
            </p:nvCxnSpPr>
            <p:spPr>
              <a:xfrm>
                <a:off x="1051374" y="2380657"/>
                <a:ext cx="103310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C241A83-AF89-B844-80F5-7E5737DEB0C3}"/>
                  </a:ext>
                </a:extLst>
              </p:cNvPr>
              <p:cNvCxnSpPr/>
              <p:nvPr/>
            </p:nvCxnSpPr>
            <p:spPr>
              <a:xfrm>
                <a:off x="1251699" y="2738472"/>
                <a:ext cx="103310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8167D37-C063-DA41-8AE4-05074A988C3E}"/>
                  </a:ext>
                </a:extLst>
              </p:cNvPr>
              <p:cNvCxnSpPr/>
              <p:nvPr/>
            </p:nvCxnSpPr>
            <p:spPr>
              <a:xfrm>
                <a:off x="1441278" y="3099965"/>
                <a:ext cx="103310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AB62F0F-C079-BB4D-9294-CC8796F3D11E}"/>
                  </a:ext>
                </a:extLst>
              </p:cNvPr>
              <p:cNvCxnSpPr/>
              <p:nvPr/>
            </p:nvCxnSpPr>
            <p:spPr>
              <a:xfrm>
                <a:off x="1641828" y="3468815"/>
                <a:ext cx="103310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4E0C22A-4F1B-A640-95DC-06DF9FCA88C2}"/>
                  </a:ext>
                </a:extLst>
              </p:cNvPr>
              <p:cNvCxnSpPr/>
              <p:nvPr/>
            </p:nvCxnSpPr>
            <p:spPr>
              <a:xfrm>
                <a:off x="1641828" y="3827218"/>
                <a:ext cx="103310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3BAF8BA-49AA-F14B-BFEA-105FC1385E29}"/>
                  </a:ext>
                </a:extLst>
              </p:cNvPr>
              <p:cNvCxnSpPr/>
              <p:nvPr/>
            </p:nvCxnSpPr>
            <p:spPr>
              <a:xfrm>
                <a:off x="1641828" y="4197984"/>
                <a:ext cx="103310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A332ECC-3AD7-8D49-9951-5A480E8D5C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382" y="2144040"/>
                <a:ext cx="0" cy="23871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CDBD024-C2CB-7341-A251-56421932DB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51699" y="2499759"/>
                <a:ext cx="0" cy="23871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14F61DA-4601-4F4F-8D42-D12AE07BEF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1278" y="2866862"/>
                <a:ext cx="0" cy="23871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E4A4C76-9B1B-F14A-8647-D17748C57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51503" y="2601385"/>
                <a:ext cx="393637" cy="274175"/>
              </a:xfrm>
              <a:prstGeom prst="rect">
                <a:avLst/>
              </a:prstGeom>
            </p:spPr>
          </p:pic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D14A152-D063-C54C-A811-F3537E8219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6994" y="3247502"/>
                <a:ext cx="0" cy="95048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0560004-F6CB-F840-A2E0-34D737AC757F}"/>
                  </a:ext>
                </a:extLst>
              </p:cNvPr>
              <p:cNvSpPr txBox="1"/>
              <p:nvPr/>
            </p:nvSpPr>
            <p:spPr>
              <a:xfrm>
                <a:off x="1291093" y="1530345"/>
                <a:ext cx="441365" cy="23688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8CA2BF-0358-B242-92CC-CED8462E12AF}"/>
                  </a:ext>
                </a:extLst>
              </p:cNvPr>
              <p:cNvSpPr txBox="1"/>
              <p:nvPr/>
            </p:nvSpPr>
            <p:spPr>
              <a:xfrm>
                <a:off x="1291093" y="1888747"/>
                <a:ext cx="529884" cy="23688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home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C78704-07DA-4B48-968D-40CA6F4842B9}"/>
                  </a:ext>
                </a:extLst>
              </p:cNvPr>
              <p:cNvSpPr txBox="1"/>
              <p:nvPr/>
            </p:nvSpPr>
            <p:spPr>
              <a:xfrm>
                <a:off x="1545597" y="2252859"/>
                <a:ext cx="441365" cy="23688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foo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585177-A1D2-7148-B033-F1B3885E7EB7}"/>
                  </a:ext>
                </a:extLst>
              </p:cNvPr>
              <p:cNvSpPr txBox="1"/>
              <p:nvPr/>
            </p:nvSpPr>
            <p:spPr>
              <a:xfrm>
                <a:off x="1740900" y="2616400"/>
                <a:ext cx="1238022" cy="23688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container101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94E5FB-E3E2-C242-BAB3-D0B8270BD5A7}"/>
                  </a:ext>
                </a:extLst>
              </p:cNvPr>
              <p:cNvSpPr txBox="1"/>
              <p:nvPr/>
            </p:nvSpPr>
            <p:spPr>
              <a:xfrm>
                <a:off x="1992639" y="2984379"/>
                <a:ext cx="972469" cy="23688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container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B16CFE7-2D39-C74C-B8BD-56FF80BFBA55}"/>
                  </a:ext>
                </a:extLst>
              </p:cNvPr>
              <p:cNvSpPr txBox="1"/>
              <p:nvPr/>
            </p:nvSpPr>
            <p:spPr>
              <a:xfrm>
                <a:off x="2138775" y="3356814"/>
                <a:ext cx="441365" cy="23688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7AA658C-C0AC-814B-99A4-BC6ECD6654A5}"/>
                  </a:ext>
                </a:extLst>
              </p:cNvPr>
              <p:cNvSpPr txBox="1"/>
              <p:nvPr/>
            </p:nvSpPr>
            <p:spPr>
              <a:xfrm>
                <a:off x="2138775" y="3726595"/>
                <a:ext cx="441365" cy="23688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lib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3FACE42-D3CE-A84F-977C-4145B7043078}"/>
                  </a:ext>
                </a:extLst>
              </p:cNvPr>
              <p:cNvSpPr txBox="1"/>
              <p:nvPr/>
            </p:nvSpPr>
            <p:spPr>
              <a:xfrm>
                <a:off x="2138775" y="4085303"/>
                <a:ext cx="441365" cy="23688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usr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239D18B-851A-F44A-A690-355A2F254360}"/>
                  </a:ext>
                </a:extLst>
              </p:cNvPr>
              <p:cNvSpPr txBox="1"/>
              <p:nvPr/>
            </p:nvSpPr>
            <p:spPr>
              <a:xfrm>
                <a:off x="1296721" y="4505903"/>
                <a:ext cx="441365" cy="23688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usr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5A289BB0-7D0A-7B46-8218-4A9F51E2C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4588" y="2971507"/>
                <a:ext cx="450213" cy="277812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3DA242EE-B025-5D42-B4BE-DE7FFEAFB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0692" y="3338410"/>
                <a:ext cx="391764" cy="272871"/>
              </a:xfrm>
              <a:prstGeom prst="rect">
                <a:avLst/>
              </a:prstGeom>
            </p:spPr>
          </p:pic>
        </p:grpSp>
      </p:grpSp>
      <p:sp>
        <p:nvSpPr>
          <p:cNvPr id="55" name="Text Placeholder 58">
            <a:extLst>
              <a:ext uri="{FF2B5EF4-FFF2-40B4-BE49-F238E27FC236}">
                <a16:creationId xmlns:a16="http://schemas.microsoft.com/office/drawing/2014/main" id="{F178E5E5-24F9-584B-B711-D51AA6234DF4}"/>
              </a:ext>
            </a:extLst>
          </p:cNvPr>
          <p:cNvSpPr txBox="1">
            <a:spLocks/>
          </p:cNvSpPr>
          <p:nvPr/>
        </p:nvSpPr>
        <p:spPr>
          <a:xfrm>
            <a:off x="6362477" y="1620000"/>
            <a:ext cx="5232115" cy="423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/>
              <a:t>Chroot makes any directory the topmost/root directory of a process</a:t>
            </a:r>
          </a:p>
          <a:p>
            <a:pPr lvl="1"/>
            <a:endParaRPr lang="en-US" sz="1600"/>
          </a:p>
          <a:p>
            <a:pPr lvl="1"/>
            <a:r>
              <a:rPr lang="en-US" sz="1600"/>
              <a:t>New process can only see files and directories under that special root directory</a:t>
            </a:r>
          </a:p>
          <a:p>
            <a:pPr lvl="1"/>
            <a:endParaRPr lang="en-US" sz="1600"/>
          </a:p>
          <a:p>
            <a:pPr lvl="1"/>
            <a:r>
              <a:rPr lang="en-US" sz="1600"/>
              <a:t>Provides file system isolation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724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87">
            <a:extLst>
              <a:ext uri="{FF2B5EF4-FFF2-40B4-BE49-F238E27FC236}">
                <a16:creationId xmlns:a16="http://schemas.microsoft.com/office/drawing/2014/main" id="{6C2785CD-C45D-B449-86FE-7B6EF5C581FB}"/>
              </a:ext>
            </a:extLst>
          </p:cNvPr>
          <p:cNvSpPr/>
          <p:nvPr/>
        </p:nvSpPr>
        <p:spPr bwMode="gray">
          <a:xfrm rot="20537709">
            <a:off x="2928068" y="3892904"/>
            <a:ext cx="1961142" cy="1169820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63C40D-C365-0F46-AE9C-84F181787EAA}"/>
              </a:ext>
            </a:extLst>
          </p:cNvPr>
          <p:cNvSpPr/>
          <p:nvPr/>
        </p:nvSpPr>
        <p:spPr bwMode="gray">
          <a:xfrm>
            <a:off x="1993513" y="3844049"/>
            <a:ext cx="1704718" cy="1887447"/>
          </a:xfrm>
          <a:prstGeom prst="ellipse">
            <a:avLst/>
          </a:prstGeom>
          <a:solidFill>
            <a:schemeClr val="accent3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64A6945-70D9-514E-A459-1489E86F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>
            <a:noAutofit/>
          </a:bodyPr>
          <a:lstStyle/>
          <a:p>
            <a:r>
              <a:rPr lang="en-US" sz="2000" dirty="0"/>
              <a:t>Process (and more) isolation with </a:t>
            </a:r>
            <a:r>
              <a:rPr lang="en-US" sz="2000" i="1" dirty="0"/>
              <a:t>namespaces</a:t>
            </a:r>
          </a:p>
        </p:txBody>
      </p:sp>
      <p:sp>
        <p:nvSpPr>
          <p:cNvPr id="7" name="Text Placeholder 58">
            <a:extLst>
              <a:ext uri="{FF2B5EF4-FFF2-40B4-BE49-F238E27FC236}">
                <a16:creationId xmlns:a16="http://schemas.microsoft.com/office/drawing/2014/main" id="{90A980FE-C6DE-A345-BFFD-31B72CA15504}"/>
              </a:ext>
            </a:extLst>
          </p:cNvPr>
          <p:cNvSpPr txBox="1">
            <a:spLocks/>
          </p:cNvSpPr>
          <p:nvPr/>
        </p:nvSpPr>
        <p:spPr>
          <a:xfrm>
            <a:off x="6862713" y="1491684"/>
            <a:ext cx="4827764" cy="4532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/>
              <a:t>Namespaces give a process a limited view on the process table</a:t>
            </a:r>
          </a:p>
          <a:p>
            <a:pPr lvl="1"/>
            <a:endParaRPr lang="en-US" sz="1600"/>
          </a:p>
          <a:p>
            <a:pPr lvl="1"/>
            <a:r>
              <a:rPr lang="en-US" sz="1600"/>
              <a:t>Only processes in the same namespace can see each other</a:t>
            </a:r>
          </a:p>
          <a:p>
            <a:pPr lvl="1"/>
            <a:endParaRPr lang="en-US" sz="1600"/>
          </a:p>
          <a:p>
            <a:pPr lvl="1"/>
            <a:r>
              <a:rPr lang="en-US" sz="1600"/>
              <a:t>Processes get new PIDs in namespace</a:t>
            </a:r>
          </a:p>
          <a:p>
            <a:pPr lvl="1"/>
            <a:endParaRPr lang="en-US" sz="1600"/>
          </a:p>
          <a:p>
            <a:pPr lvl="1"/>
            <a:r>
              <a:rPr lang="en-US" sz="1600"/>
              <a:t>Still visible with their original PID outside of namespace</a:t>
            </a:r>
          </a:p>
          <a:p>
            <a:pPr lvl="1"/>
            <a:endParaRPr lang="en-US" sz="1600"/>
          </a:p>
          <a:p>
            <a:pPr lvl="1"/>
            <a:r>
              <a:rPr lang="en-US" sz="1600"/>
              <a:t>Same principle applies to mount, uid, cgroup, …, namespaces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071D25-EAFF-D643-8766-1E02719A70F3}"/>
              </a:ext>
            </a:extLst>
          </p:cNvPr>
          <p:cNvSpPr/>
          <p:nvPr/>
        </p:nvSpPr>
        <p:spPr bwMode="gray">
          <a:xfrm>
            <a:off x="1976120" y="1921660"/>
            <a:ext cx="550666" cy="550666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64C967-9F75-7E40-AA6B-FA2D967C3F5A}"/>
              </a:ext>
            </a:extLst>
          </p:cNvPr>
          <p:cNvSpPr/>
          <p:nvPr/>
        </p:nvSpPr>
        <p:spPr bwMode="gray">
          <a:xfrm>
            <a:off x="1040270" y="2882855"/>
            <a:ext cx="550666" cy="550666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7FF9B5-C186-5440-A17F-80920DEB4B7E}"/>
              </a:ext>
            </a:extLst>
          </p:cNvPr>
          <p:cNvSpPr/>
          <p:nvPr/>
        </p:nvSpPr>
        <p:spPr bwMode="gray">
          <a:xfrm>
            <a:off x="587472" y="3912481"/>
            <a:ext cx="550666" cy="550666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49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9E1F5E-9757-0149-BF31-B75A980DCCA4}"/>
              </a:ext>
            </a:extLst>
          </p:cNvPr>
          <p:cNvSpPr/>
          <p:nvPr/>
        </p:nvSpPr>
        <p:spPr bwMode="gray">
          <a:xfrm>
            <a:off x="1418332" y="3912481"/>
            <a:ext cx="550666" cy="550666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51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B88D4F-5932-9249-A111-B66BD29360EC}"/>
              </a:ext>
            </a:extLst>
          </p:cNvPr>
          <p:cNvSpPr/>
          <p:nvPr/>
        </p:nvSpPr>
        <p:spPr bwMode="gray">
          <a:xfrm>
            <a:off x="1976120" y="2882855"/>
            <a:ext cx="550666" cy="550666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27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CAE2E8-63EB-F94F-BC8E-3EABACE37C5D}"/>
              </a:ext>
            </a:extLst>
          </p:cNvPr>
          <p:cNvSpPr/>
          <p:nvPr/>
        </p:nvSpPr>
        <p:spPr bwMode="gray">
          <a:xfrm>
            <a:off x="2911970" y="2882855"/>
            <a:ext cx="550666" cy="550666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16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475237-40F0-A240-AFE2-0F94E95EE8E1}"/>
              </a:ext>
            </a:extLst>
          </p:cNvPr>
          <p:cNvSpPr/>
          <p:nvPr/>
        </p:nvSpPr>
        <p:spPr bwMode="gray">
          <a:xfrm>
            <a:off x="2542037" y="3912481"/>
            <a:ext cx="550666" cy="5506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3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91CFD0-4519-1B44-B1D4-B48A83B73B98}"/>
              </a:ext>
            </a:extLst>
          </p:cNvPr>
          <p:cNvSpPr/>
          <p:nvPr/>
        </p:nvSpPr>
        <p:spPr bwMode="gray">
          <a:xfrm>
            <a:off x="2911970" y="4942106"/>
            <a:ext cx="550666" cy="5506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12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EEE3BB-9EB9-2143-888D-6CEE23BBCECE}"/>
              </a:ext>
            </a:extLst>
          </p:cNvPr>
          <p:cNvSpPr/>
          <p:nvPr/>
        </p:nvSpPr>
        <p:spPr bwMode="gray">
          <a:xfrm>
            <a:off x="2199162" y="4942107"/>
            <a:ext cx="550666" cy="5506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62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DC8E10-55F6-8047-B8F1-3F69519553DE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H="1">
            <a:off x="1315603" y="2391683"/>
            <a:ext cx="741160" cy="491172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72E158-0C1A-6843-A26D-F228ADBCB6A5}"/>
              </a:ext>
            </a:extLst>
          </p:cNvPr>
          <p:cNvCxnSpPr>
            <a:stCxn id="9" idx="3"/>
            <a:endCxn id="10" idx="0"/>
          </p:cNvCxnSpPr>
          <p:nvPr/>
        </p:nvCxnSpPr>
        <p:spPr>
          <a:xfrm flipH="1">
            <a:off x="862805" y="3352878"/>
            <a:ext cx="258108" cy="559603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5864DB-E9F9-A648-9509-DB08006D267F}"/>
              </a:ext>
            </a:extLst>
          </p:cNvPr>
          <p:cNvCxnSpPr>
            <a:stCxn id="9" idx="5"/>
            <a:endCxn id="11" idx="0"/>
          </p:cNvCxnSpPr>
          <p:nvPr/>
        </p:nvCxnSpPr>
        <p:spPr>
          <a:xfrm>
            <a:off x="1510293" y="3352878"/>
            <a:ext cx="183372" cy="559603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1EE6D7-E19D-2844-86D4-A205CAE12A45}"/>
              </a:ext>
            </a:extLst>
          </p:cNvPr>
          <p:cNvCxnSpPr>
            <a:stCxn id="8" idx="4"/>
            <a:endCxn id="12" idx="0"/>
          </p:cNvCxnSpPr>
          <p:nvPr/>
        </p:nvCxnSpPr>
        <p:spPr>
          <a:xfrm>
            <a:off x="2251453" y="2472326"/>
            <a:ext cx="0" cy="410529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08AF6A-3818-0A48-912A-CF02F2EE497F}"/>
              </a:ext>
            </a:extLst>
          </p:cNvPr>
          <p:cNvCxnSpPr>
            <a:stCxn id="8" idx="5"/>
            <a:endCxn id="13" idx="0"/>
          </p:cNvCxnSpPr>
          <p:nvPr/>
        </p:nvCxnSpPr>
        <p:spPr>
          <a:xfrm>
            <a:off x="2446143" y="2391683"/>
            <a:ext cx="741160" cy="491172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4D5A01-A82A-E24F-B794-62C18DB9481E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 flipH="1">
            <a:off x="2817370" y="3352878"/>
            <a:ext cx="175243" cy="559603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8ABB93-8151-9741-A384-40EA4C0F73C3}"/>
              </a:ext>
            </a:extLst>
          </p:cNvPr>
          <p:cNvCxnSpPr>
            <a:stCxn id="14" idx="3"/>
            <a:endCxn id="16" idx="0"/>
          </p:cNvCxnSpPr>
          <p:nvPr/>
        </p:nvCxnSpPr>
        <p:spPr>
          <a:xfrm flipH="1">
            <a:off x="2474495" y="4382504"/>
            <a:ext cx="148185" cy="559603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F62F63-68BB-094A-884D-A012E4C98A42}"/>
              </a:ext>
            </a:extLst>
          </p:cNvPr>
          <p:cNvCxnSpPr>
            <a:stCxn id="14" idx="5"/>
            <a:endCxn id="15" idx="0"/>
          </p:cNvCxnSpPr>
          <p:nvPr/>
        </p:nvCxnSpPr>
        <p:spPr>
          <a:xfrm>
            <a:off x="3012060" y="4382504"/>
            <a:ext cx="175243" cy="559602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1F00F57-CF30-2F4E-8472-3B9FD896F0F5}"/>
              </a:ext>
            </a:extLst>
          </p:cNvPr>
          <p:cNvSpPr/>
          <p:nvPr/>
        </p:nvSpPr>
        <p:spPr bwMode="gray">
          <a:xfrm>
            <a:off x="5038910" y="3539743"/>
            <a:ext cx="550666" cy="550666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1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(31)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38F896-D73B-E143-9354-FE9D0124EB89}"/>
              </a:ext>
            </a:extLst>
          </p:cNvPr>
          <p:cNvSpPr/>
          <p:nvPr/>
        </p:nvSpPr>
        <p:spPr bwMode="gray">
          <a:xfrm>
            <a:off x="5408843" y="4569368"/>
            <a:ext cx="550666" cy="550666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solidFill>
                  <a:schemeClr val="accent1">
                    <a:lumMod val="60000"/>
                    <a:lumOff val="40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7</a:t>
            </a:r>
            <a:br>
              <a:rPr lang="en-US" sz="1400" kern="0" dirty="0">
                <a:solidFill>
                  <a:schemeClr val="accent1">
                    <a:lumMod val="60000"/>
                    <a:lumOff val="40000"/>
                  </a:schemeClr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900" kern="0" dirty="0">
                <a:solidFill>
                  <a:schemeClr val="accent1">
                    <a:lumMod val="60000"/>
                    <a:lumOff val="40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(12)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3697CC9-0DE7-8F40-9737-43ECFE5E252B}"/>
              </a:ext>
            </a:extLst>
          </p:cNvPr>
          <p:cNvSpPr/>
          <p:nvPr/>
        </p:nvSpPr>
        <p:spPr bwMode="gray">
          <a:xfrm>
            <a:off x="4696035" y="4569369"/>
            <a:ext cx="550666" cy="550666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solidFill>
                  <a:schemeClr val="accent1">
                    <a:lumMod val="60000"/>
                    <a:lumOff val="40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4</a:t>
            </a:r>
            <a:br>
              <a:rPr lang="en-US" sz="1400" kern="0" dirty="0">
                <a:solidFill>
                  <a:schemeClr val="accent1">
                    <a:lumMod val="60000"/>
                    <a:lumOff val="40000"/>
                  </a:schemeClr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(62)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C9590C-D06B-1941-9DDB-8E682A1F3436}"/>
              </a:ext>
            </a:extLst>
          </p:cNvPr>
          <p:cNvCxnSpPr>
            <a:stCxn id="25" idx="3"/>
            <a:endCxn id="27" idx="0"/>
          </p:cNvCxnSpPr>
          <p:nvPr/>
        </p:nvCxnSpPr>
        <p:spPr>
          <a:xfrm flipH="1">
            <a:off x="4971368" y="4009766"/>
            <a:ext cx="148185" cy="559603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F606E7-4EB5-8846-8235-7805100E824E}"/>
              </a:ext>
            </a:extLst>
          </p:cNvPr>
          <p:cNvCxnSpPr>
            <a:stCxn id="25" idx="5"/>
            <a:endCxn id="26" idx="0"/>
          </p:cNvCxnSpPr>
          <p:nvPr/>
        </p:nvCxnSpPr>
        <p:spPr>
          <a:xfrm>
            <a:off x="5508933" y="4009766"/>
            <a:ext cx="175243" cy="559602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3AACDD-B7E7-9245-AC47-E8A64B9BF1BF}"/>
              </a:ext>
            </a:extLst>
          </p:cNvPr>
          <p:cNvSpPr txBox="1"/>
          <p:nvPr/>
        </p:nvSpPr>
        <p:spPr>
          <a:xfrm>
            <a:off x="1394724" y="1609668"/>
            <a:ext cx="17168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i="1" kern="0" dirty="0">
                <a:ea typeface="Arial Unicode MS" pitchFamily="34" charset="-128"/>
                <a:cs typeface="Arial Unicode MS" pitchFamily="34" charset="-128"/>
              </a:rPr>
              <a:t>Linux process tree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99C9B4-B34C-E64A-8BBA-F593D49025E3}"/>
              </a:ext>
            </a:extLst>
          </p:cNvPr>
          <p:cNvSpPr txBox="1"/>
          <p:nvPr/>
        </p:nvSpPr>
        <p:spPr>
          <a:xfrm>
            <a:off x="4689482" y="2962850"/>
            <a:ext cx="123068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i="1" kern="0" dirty="0">
                <a:ea typeface="Arial Unicode MS" pitchFamily="34" charset="-128"/>
                <a:cs typeface="Arial Unicode MS" pitchFamily="34" charset="-128"/>
              </a:rPr>
              <a:t>namespaced </a:t>
            </a:r>
            <a:br>
              <a:rPr lang="en-US" sz="1600" i="1" kern="0" dirty="0">
                <a:ea typeface="Arial Unicode MS" pitchFamily="34" charset="-128"/>
                <a:cs typeface="Arial Unicode MS" pitchFamily="34" charset="-128"/>
              </a:rPr>
            </a:br>
            <a:r>
              <a:rPr lang="en-US" sz="1600" i="1" kern="0" dirty="0">
                <a:ea typeface="Arial Unicode MS" pitchFamily="34" charset="-128"/>
                <a:cs typeface="Arial Unicode MS" pitchFamily="34" charset="-128"/>
              </a:rPr>
              <a:t>process tree</a:t>
            </a:r>
          </a:p>
        </p:txBody>
      </p:sp>
    </p:spTree>
    <p:extLst>
      <p:ext uri="{BB962C8B-B14F-4D97-AF65-F5344CB8AC3E}">
        <p14:creationId xmlns:p14="http://schemas.microsoft.com/office/powerpoint/2010/main" val="379327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3">
            <a:extLst>
              <a:ext uri="{FF2B5EF4-FFF2-40B4-BE49-F238E27FC236}">
                <a16:creationId xmlns:a16="http://schemas.microsoft.com/office/drawing/2014/main" id="{E349DB53-D44B-9D4E-828D-5EE40A7EFD4D}"/>
              </a:ext>
            </a:extLst>
          </p:cNvPr>
          <p:cNvSpPr/>
          <p:nvPr/>
        </p:nvSpPr>
        <p:spPr bwMode="gray">
          <a:xfrm>
            <a:off x="2902401" y="4272798"/>
            <a:ext cx="2641149" cy="1383846"/>
          </a:xfrm>
          <a:prstGeom prst="roundRect">
            <a:avLst>
              <a:gd name="adj" fmla="val 6638"/>
            </a:avLst>
          </a:prstGeom>
          <a:solidFill>
            <a:schemeClr val="accent3">
              <a:lumMod val="5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b"/>
          <a:lstStyle/>
          <a:p>
            <a:pPr marR="0" algn="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cgroup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ED3B5AA3-C713-564A-BC39-82F9833B5301}"/>
              </a:ext>
            </a:extLst>
          </p:cNvPr>
          <p:cNvSpPr txBox="1">
            <a:spLocks/>
          </p:cNvSpPr>
          <p:nvPr/>
        </p:nvSpPr>
        <p:spPr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000" dirty="0"/>
              <a:t>Resource limitations with </a:t>
            </a:r>
            <a:r>
              <a:rPr lang="en-US" sz="2000" dirty="0" err="1"/>
              <a:t>cgroups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64064-EC4D-C742-B0DA-F1ABC67F4AC1}"/>
              </a:ext>
            </a:extLst>
          </p:cNvPr>
          <p:cNvSpPr/>
          <p:nvPr/>
        </p:nvSpPr>
        <p:spPr bwMode="gray">
          <a:xfrm>
            <a:off x="3004455" y="4456495"/>
            <a:ext cx="1134837" cy="436788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6301C-C619-1B44-AEF9-10245D1EC0F1}"/>
              </a:ext>
            </a:extLst>
          </p:cNvPr>
          <p:cNvSpPr/>
          <p:nvPr/>
        </p:nvSpPr>
        <p:spPr bwMode="gray">
          <a:xfrm>
            <a:off x="4269919" y="4456495"/>
            <a:ext cx="1134837" cy="436788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B7195B-8D2C-E94B-8A23-C9F92A668D23}"/>
              </a:ext>
            </a:extLst>
          </p:cNvPr>
          <p:cNvSpPr/>
          <p:nvPr/>
        </p:nvSpPr>
        <p:spPr bwMode="gray">
          <a:xfrm>
            <a:off x="3004455" y="5007583"/>
            <a:ext cx="1134837" cy="436788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Process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4C9D90-A79F-1D40-BD7B-9EC345F1B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046" y="1469946"/>
            <a:ext cx="1419902" cy="14199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2A8107-AD41-8A46-89E3-7EB74092AF00}"/>
              </a:ext>
            </a:extLst>
          </p:cNvPr>
          <p:cNvSpPr/>
          <p:nvPr/>
        </p:nvSpPr>
        <p:spPr bwMode="gray">
          <a:xfrm>
            <a:off x="832755" y="4711629"/>
            <a:ext cx="1134837" cy="436788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Process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76940F-7C89-294D-BA55-10920A082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592" y="2076161"/>
            <a:ext cx="1201055" cy="120105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F9CC24-E2CB-4B4D-9242-84907A4CA5E2}"/>
              </a:ext>
            </a:extLst>
          </p:cNvPr>
          <p:cNvCxnSpPr>
            <a:cxnSpLocks/>
          </p:cNvCxnSpPr>
          <p:nvPr/>
        </p:nvCxnSpPr>
        <p:spPr>
          <a:xfrm flipH="1">
            <a:off x="1436915" y="3166536"/>
            <a:ext cx="1338942" cy="1379764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115284-537A-DE43-ACCA-21B182B8E325}"/>
              </a:ext>
            </a:extLst>
          </p:cNvPr>
          <p:cNvCxnSpPr>
            <a:cxnSpLocks/>
          </p:cNvCxnSpPr>
          <p:nvPr/>
        </p:nvCxnSpPr>
        <p:spPr>
          <a:xfrm>
            <a:off x="3371850" y="3166536"/>
            <a:ext cx="767442" cy="103482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8">
            <a:extLst>
              <a:ext uri="{FF2B5EF4-FFF2-40B4-BE49-F238E27FC236}">
                <a16:creationId xmlns:a16="http://schemas.microsoft.com/office/drawing/2014/main" id="{0DCCD246-39FF-B045-900B-7111D5FC4141}"/>
              </a:ext>
            </a:extLst>
          </p:cNvPr>
          <p:cNvSpPr txBox="1">
            <a:spLocks/>
          </p:cNvSpPr>
          <p:nvPr/>
        </p:nvSpPr>
        <p:spPr bwMode="gray">
          <a:xfrm>
            <a:off x="6862713" y="1491684"/>
            <a:ext cx="4827764" cy="4532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cgroups limit access of a process to system resources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Several processes can be in the same cgroup they all share the resource limit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cgroups offer resource control for</a:t>
            </a:r>
          </a:p>
          <a:p>
            <a:pPr lvl="2"/>
            <a:r>
              <a:rPr lang="en-US" sz="1600" dirty="0"/>
              <a:t>CPU</a:t>
            </a:r>
          </a:p>
          <a:p>
            <a:pPr lvl="2"/>
            <a:r>
              <a:rPr lang="en-US" sz="1600" dirty="0"/>
              <a:t>memory</a:t>
            </a:r>
          </a:p>
          <a:p>
            <a:pPr lvl="2"/>
            <a:r>
              <a:rPr lang="en-US" sz="1600" dirty="0"/>
              <a:t>block I/O</a:t>
            </a:r>
          </a:p>
          <a:p>
            <a:pPr lvl="2"/>
            <a:r>
              <a:rPr lang="en-US" sz="1600" dirty="0"/>
              <a:t>and others</a:t>
            </a:r>
          </a:p>
        </p:txBody>
      </p:sp>
    </p:spTree>
    <p:extLst>
      <p:ext uri="{BB962C8B-B14F-4D97-AF65-F5344CB8AC3E}">
        <p14:creationId xmlns:p14="http://schemas.microsoft.com/office/powerpoint/2010/main" val="289271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33E9C64C-E75F-E149-AEC6-BE48B6BF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>
            <a:normAutofit fontScale="90000"/>
          </a:bodyPr>
          <a:lstStyle/>
          <a:p>
            <a:r>
              <a:rPr lang="en-US" dirty="0"/>
              <a:t>A look into the docker engine</a:t>
            </a: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F8DFF89A-F1F1-BF46-B1B0-8E5A247C93BA}"/>
              </a:ext>
            </a:extLst>
          </p:cNvPr>
          <p:cNvSpPr/>
          <p:nvPr/>
        </p:nvSpPr>
        <p:spPr bwMode="gray">
          <a:xfrm>
            <a:off x="2414863" y="1351904"/>
            <a:ext cx="2753248" cy="813917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dockerd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9BFE94-63C0-0049-A5A1-CEFEFE6E3C16}"/>
              </a:ext>
            </a:extLst>
          </p:cNvPr>
          <p:cNvSpPr/>
          <p:nvPr/>
        </p:nvSpPr>
        <p:spPr bwMode="gray">
          <a:xfrm>
            <a:off x="2414863" y="2508739"/>
            <a:ext cx="2753248" cy="81391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containerd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7" name="Graphic 6" descr="Typewriter">
            <a:extLst>
              <a:ext uri="{FF2B5EF4-FFF2-40B4-BE49-F238E27FC236}">
                <a16:creationId xmlns:a16="http://schemas.microsoft.com/office/drawing/2014/main" id="{6ACA4BDB-C0A6-B648-90E4-154001EA9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186" y="1301662"/>
            <a:ext cx="914400" cy="9144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AFC91F-9D6A-1C46-A47E-D34473F917E9}"/>
              </a:ext>
            </a:extLst>
          </p:cNvPr>
          <p:cNvSpPr/>
          <p:nvPr/>
        </p:nvSpPr>
        <p:spPr bwMode="gray">
          <a:xfrm>
            <a:off x="545869" y="4588748"/>
            <a:ext cx="1969478" cy="41533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runc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: Rounded Corners 14">
            <a:extLst>
              <a:ext uri="{FF2B5EF4-FFF2-40B4-BE49-F238E27FC236}">
                <a16:creationId xmlns:a16="http://schemas.microsoft.com/office/drawing/2014/main" id="{A1CCFD4D-56EF-F549-819D-3EFB32A273CE}"/>
              </a:ext>
            </a:extLst>
          </p:cNvPr>
          <p:cNvSpPr/>
          <p:nvPr/>
        </p:nvSpPr>
        <p:spPr bwMode="gray">
          <a:xfrm>
            <a:off x="545869" y="4097652"/>
            <a:ext cx="1969478" cy="41533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containerd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-shim</a:t>
            </a:r>
          </a:p>
        </p:txBody>
      </p:sp>
      <p:sp>
        <p:nvSpPr>
          <p:cNvPr id="10" name="Rectangle: Rounded Corners 15">
            <a:extLst>
              <a:ext uri="{FF2B5EF4-FFF2-40B4-BE49-F238E27FC236}">
                <a16:creationId xmlns:a16="http://schemas.microsoft.com/office/drawing/2014/main" id="{70A767AE-717C-3A45-A276-16B31B371A82}"/>
              </a:ext>
            </a:extLst>
          </p:cNvPr>
          <p:cNvSpPr/>
          <p:nvPr/>
        </p:nvSpPr>
        <p:spPr bwMode="gray">
          <a:xfrm>
            <a:off x="2808422" y="4588748"/>
            <a:ext cx="1969478" cy="41533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runc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004ED16A-2229-1B47-A69B-F2B5F09928D8}"/>
              </a:ext>
            </a:extLst>
          </p:cNvPr>
          <p:cNvSpPr/>
          <p:nvPr/>
        </p:nvSpPr>
        <p:spPr bwMode="gray">
          <a:xfrm>
            <a:off x="2808422" y="4097652"/>
            <a:ext cx="1969478" cy="41533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containerd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-shim</a:t>
            </a:r>
          </a:p>
        </p:txBody>
      </p:sp>
      <p:sp>
        <p:nvSpPr>
          <p:cNvPr id="12" name="Rectangle: Rounded Corners 17">
            <a:extLst>
              <a:ext uri="{FF2B5EF4-FFF2-40B4-BE49-F238E27FC236}">
                <a16:creationId xmlns:a16="http://schemas.microsoft.com/office/drawing/2014/main" id="{E9C1BDD1-E562-DF4B-980D-F5DCE9334081}"/>
              </a:ext>
            </a:extLst>
          </p:cNvPr>
          <p:cNvSpPr/>
          <p:nvPr/>
        </p:nvSpPr>
        <p:spPr bwMode="gray">
          <a:xfrm>
            <a:off x="5070975" y="4588748"/>
            <a:ext cx="1969478" cy="41533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runc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Rectangle: Rounded Corners 18">
            <a:extLst>
              <a:ext uri="{FF2B5EF4-FFF2-40B4-BE49-F238E27FC236}">
                <a16:creationId xmlns:a16="http://schemas.microsoft.com/office/drawing/2014/main" id="{822DC679-AE27-A844-A6F2-C582EBE5E718}"/>
              </a:ext>
            </a:extLst>
          </p:cNvPr>
          <p:cNvSpPr/>
          <p:nvPr/>
        </p:nvSpPr>
        <p:spPr bwMode="gray">
          <a:xfrm>
            <a:off x="5070975" y="4097652"/>
            <a:ext cx="1969478" cy="41533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containerd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-shim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8CF763-CABA-2747-A37E-2E3695F15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74" y="5386625"/>
            <a:ext cx="1586667" cy="9476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E48A48-26CC-0E41-8A07-BC8A0B485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827" y="5386625"/>
            <a:ext cx="1586667" cy="9476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41A1EB-FB47-4942-A44F-0570C498C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380" y="5386625"/>
            <a:ext cx="1586667" cy="94765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24E8FA-C81F-0C40-AC0E-008450878B86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1406586" y="1758862"/>
            <a:ext cx="1008277" cy="1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1E179A-609E-AC49-ADA9-AFDE3BA834A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791487" y="2165821"/>
            <a:ext cx="0" cy="342918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30">
            <a:extLst>
              <a:ext uri="{FF2B5EF4-FFF2-40B4-BE49-F238E27FC236}">
                <a16:creationId xmlns:a16="http://schemas.microsoft.com/office/drawing/2014/main" id="{CFCF8FB7-D12A-3641-A632-08D1F1FB16EF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2273550" y="2579715"/>
            <a:ext cx="774996" cy="2260879"/>
          </a:xfrm>
          <a:prstGeom prst="bentConnector3">
            <a:avLst/>
          </a:prstGeom>
          <a:ln w="571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2048">
            <a:extLst>
              <a:ext uri="{FF2B5EF4-FFF2-40B4-BE49-F238E27FC236}">
                <a16:creationId xmlns:a16="http://schemas.microsoft.com/office/drawing/2014/main" id="{9161F602-26D2-FF47-8E3D-792B32A1CCDF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rot="16200000" flipH="1">
            <a:off x="4536102" y="2578040"/>
            <a:ext cx="774996" cy="2264227"/>
          </a:xfrm>
          <a:prstGeom prst="bentConnector3">
            <a:avLst/>
          </a:prstGeom>
          <a:ln w="571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4B9ED9-EB6C-B742-9F16-5A4870BD70DD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3791487" y="3322656"/>
            <a:ext cx="1674" cy="774996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24694C-3200-4044-BF89-0933A52C43D1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1530608" y="5004080"/>
            <a:ext cx="0" cy="382545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1C8AE4-9726-B146-B7E4-A28BD0255EC9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3793161" y="5004080"/>
            <a:ext cx="0" cy="382545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EB1703-96C5-164E-93F3-C2EEBBC97DF9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6055714" y="5004080"/>
            <a:ext cx="0" cy="382545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peech Bubble: Rectangle 48">
            <a:extLst>
              <a:ext uri="{FF2B5EF4-FFF2-40B4-BE49-F238E27FC236}">
                <a16:creationId xmlns:a16="http://schemas.microsoft.com/office/drawing/2014/main" id="{984F2300-9319-AD40-AA58-ECF899E2BD1B}"/>
              </a:ext>
            </a:extLst>
          </p:cNvPr>
          <p:cNvSpPr/>
          <p:nvPr/>
        </p:nvSpPr>
        <p:spPr bwMode="gray">
          <a:xfrm>
            <a:off x="6348448" y="995230"/>
            <a:ext cx="4101737" cy="641734"/>
          </a:xfrm>
          <a:prstGeom prst="wedgeRectCallout">
            <a:avLst>
              <a:gd name="adj1" fmla="val -72482"/>
              <a:gd name="adj2" fmla="val 53921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800" kern="0" noProof="0" dirty="0">
                <a:ea typeface="Arial Unicode MS" pitchFamily="34" charset="-128"/>
                <a:cs typeface="Arial Unicode MS" pitchFamily="34" charset="-128"/>
              </a:rPr>
              <a:t>Docker daemon is the central entry point for all API requests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Speech Bubble: Rectangle 49">
            <a:extLst>
              <a:ext uri="{FF2B5EF4-FFF2-40B4-BE49-F238E27FC236}">
                <a16:creationId xmlns:a16="http://schemas.microsoft.com/office/drawing/2014/main" id="{B2084E46-018A-BB43-B6CF-2109CA6F2D11}"/>
              </a:ext>
            </a:extLst>
          </p:cNvPr>
          <p:cNvSpPr/>
          <p:nvPr/>
        </p:nvSpPr>
        <p:spPr bwMode="gray">
          <a:xfrm>
            <a:off x="6348448" y="2216062"/>
            <a:ext cx="4101737" cy="641734"/>
          </a:xfrm>
          <a:prstGeom prst="wedgeRectCallout">
            <a:avLst>
              <a:gd name="adj1" fmla="val -72482"/>
              <a:gd name="adj2" fmla="val 53921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Container runtime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to handle container lifecycle based on OCI specs</a:t>
            </a:r>
          </a:p>
        </p:txBody>
      </p:sp>
      <p:sp>
        <p:nvSpPr>
          <p:cNvPr id="27" name="Speech Bubble: Rectangle 50">
            <a:extLst>
              <a:ext uri="{FF2B5EF4-FFF2-40B4-BE49-F238E27FC236}">
                <a16:creationId xmlns:a16="http://schemas.microsoft.com/office/drawing/2014/main" id="{7D5047AB-88C7-6B46-B024-86FDA4764507}"/>
              </a:ext>
            </a:extLst>
          </p:cNvPr>
          <p:cNvSpPr/>
          <p:nvPr/>
        </p:nvSpPr>
        <p:spPr bwMode="gray">
          <a:xfrm>
            <a:off x="7432337" y="3322655"/>
            <a:ext cx="4101737" cy="641734"/>
          </a:xfrm>
          <a:prstGeom prst="wedgeRectCallout">
            <a:avLst>
              <a:gd name="adj1" fmla="val -72482"/>
              <a:gd name="adj2" fmla="val 53921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him process which takes over parent ownership of a running container</a:t>
            </a:r>
          </a:p>
        </p:txBody>
      </p:sp>
      <p:sp>
        <p:nvSpPr>
          <p:cNvPr id="28" name="Speech Bubble: Rectangle 51">
            <a:extLst>
              <a:ext uri="{FF2B5EF4-FFF2-40B4-BE49-F238E27FC236}">
                <a16:creationId xmlns:a16="http://schemas.microsoft.com/office/drawing/2014/main" id="{9EC07692-F7AE-0040-A4CF-D9DCBDF7F1D9}"/>
              </a:ext>
            </a:extLst>
          </p:cNvPr>
          <p:cNvSpPr/>
          <p:nvPr/>
        </p:nvSpPr>
        <p:spPr bwMode="gray">
          <a:xfrm>
            <a:off x="8256818" y="5650080"/>
            <a:ext cx="3130571" cy="837361"/>
          </a:xfrm>
          <a:prstGeom prst="wedgeRectCallout">
            <a:avLst>
              <a:gd name="adj1" fmla="val -47446"/>
              <a:gd name="adj2" fmla="val -79469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runc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actually starts the container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96299CE-209C-2D43-A132-75DFD92BA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337" y="4261819"/>
            <a:ext cx="1613647" cy="112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7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389</Words>
  <Application>Microsoft Macintosh PowerPoint</Application>
  <PresentationFormat>Widescreen</PresentationFormat>
  <Paragraphs>155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Docker</vt:lpstr>
      <vt:lpstr>PowerPoint Presentation</vt:lpstr>
      <vt:lpstr>PowerPoint Presentation</vt:lpstr>
      <vt:lpstr>PowerPoint Presentation</vt:lpstr>
      <vt:lpstr>PowerPoint Presentation</vt:lpstr>
      <vt:lpstr>Process (and more) isolation with namespaces</vt:lpstr>
      <vt:lpstr>PowerPoint Presentation</vt:lpstr>
      <vt:lpstr>A look into the docker engine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Mihaylov, Iliyan</dc:creator>
  <cp:lastModifiedBy>Mihaylov, Iliyan</cp:lastModifiedBy>
  <cp:revision>1</cp:revision>
  <dcterms:created xsi:type="dcterms:W3CDTF">2019-03-19T14:46:01Z</dcterms:created>
  <dcterms:modified xsi:type="dcterms:W3CDTF">2019-03-19T14:52:10Z</dcterms:modified>
</cp:coreProperties>
</file>