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75" r:id="rId15"/>
    <p:sldId id="276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4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6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7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0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cap="none" dirty="0" smtClean="0"/>
              <a:t>o</a:t>
            </a:r>
            <a:r>
              <a:rPr lang="en-US" dirty="0" smtClean="0"/>
              <a:t>SQL databases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</a:t>
            </a:r>
            <a:r>
              <a:rPr lang="en-US" sz="3600" dirty="0" smtClean="0">
                <a:solidFill>
                  <a:srgbClr val="FF0000"/>
                </a:solidFill>
              </a:rPr>
              <a:t>N</a:t>
            </a:r>
            <a:r>
              <a:rPr lang="en-US" sz="3600" dirty="0" smtClean="0"/>
              <a:t>ot </a:t>
            </a:r>
            <a:r>
              <a:rPr lang="en-US" sz="36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/>
              <a:t>nly </a:t>
            </a:r>
            <a:r>
              <a:rPr lang="en-US" sz="3600" dirty="0" smtClean="0">
                <a:solidFill>
                  <a:srgbClr val="FF0000"/>
                </a:solidFill>
              </a:rPr>
              <a:t>SQL</a:t>
            </a:r>
            <a:r>
              <a:rPr lang="en-US" sz="3600" dirty="0" smtClean="0"/>
              <a:t>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16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87" y="0"/>
            <a:ext cx="4592676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dirty="0">
                <a:solidFill>
                  <a:srgbClr val="464646"/>
                </a:solidFill>
                <a:latin typeface="Arial" charset="0"/>
                <a:ea typeface="Arial" charset="0"/>
                <a:cs typeface="Arial" charset="0"/>
              </a:rPr>
              <a:t>Graph Based</a:t>
            </a:r>
            <a:endParaRPr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56031" y="2315807"/>
            <a:ext cx="4471544" cy="343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34474" y="1257440"/>
            <a:ext cx="11163968" cy="444822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400" dirty="0">
                <a:latin typeface="Arial" charset="0"/>
                <a:ea typeface="Arial" charset="0"/>
                <a:cs typeface="Arial" charset="0"/>
              </a:rPr>
              <a:t>Store entities and relationships between these entities as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nodes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edges of a graph respectively. Entities have properties.</a:t>
            </a:r>
          </a:p>
          <a:p>
            <a:pPr>
              <a:spcBef>
                <a:spcPts val="27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 marR="6773" algn="just"/>
            <a:r>
              <a:rPr sz="2400" dirty="0">
                <a:latin typeface="Arial" charset="0"/>
                <a:ea typeface="Arial" charset="0"/>
                <a:cs typeface="Arial" charset="0"/>
              </a:rPr>
              <a:t>Traversing the relationships is very fast as 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6933" marR="6773" algn="just"/>
            <a:r>
              <a:rPr sz="2400" dirty="0" smtClean="0">
                <a:latin typeface="Arial" charset="0"/>
                <a:ea typeface="Arial" charset="0"/>
                <a:cs typeface="Arial" charset="0"/>
              </a:rPr>
              <a:t>relationship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between  nodes is not calculated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at 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6933" marR="6773" algn="just"/>
            <a:r>
              <a:rPr sz="2400" dirty="0" smtClean="0">
                <a:latin typeface="Arial" charset="0"/>
                <a:ea typeface="Arial" charset="0"/>
                <a:cs typeface="Arial" charset="0"/>
              </a:rPr>
              <a:t>query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time but is actually persisted  as a relationship.</a:t>
            </a:r>
          </a:p>
          <a:p>
            <a:pPr>
              <a:spcBef>
                <a:spcPts val="33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 algn="just"/>
            <a:r>
              <a:rPr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Example: </a:t>
            </a:r>
            <a:r>
              <a:rPr sz="2400" dirty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Neo4J, </a:t>
            </a:r>
            <a:r>
              <a:rPr lang="en-US"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GraphDB, </a:t>
            </a:r>
            <a:r>
              <a:rPr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Infinite </a:t>
            </a:r>
            <a:r>
              <a:rPr sz="2400" dirty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Graph, </a:t>
            </a:r>
            <a:r>
              <a:rPr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OrientD</a:t>
            </a:r>
            <a:r>
              <a:rPr lang="en-US"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33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 algn="just"/>
            <a:r>
              <a:rPr sz="2400" dirty="0">
                <a:solidFill>
                  <a:srgbClr val="00AF50"/>
                </a:solidFill>
                <a:latin typeface="Arial" charset="0"/>
                <a:ea typeface="Arial" charset="0"/>
                <a:cs typeface="Arial" charset="0"/>
              </a:rPr>
              <a:t>It is well suited for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connected data, such as social 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6933" algn="just"/>
            <a:r>
              <a:rPr sz="2400" dirty="0" smtClean="0">
                <a:latin typeface="Arial" charset="0"/>
                <a:ea typeface="Arial" charset="0"/>
                <a:cs typeface="Arial" charset="0"/>
              </a:rPr>
              <a:t>networks,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spatial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data, routing information for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goods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6933" algn="just"/>
            <a:r>
              <a:rPr sz="2400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supply.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4455" y="1514349"/>
            <a:ext cx="160019" cy="1598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933" b="1" spc="-6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9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248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88" y="242272"/>
            <a:ext cx="3850640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spc="-653" dirty="0">
                <a:solidFill>
                  <a:srgbClr val="464646"/>
                </a:solidFill>
              </a:rPr>
              <a:t>CAP</a:t>
            </a:r>
            <a:r>
              <a:rPr sz="5600" spc="-107" dirty="0">
                <a:solidFill>
                  <a:srgbClr val="464646"/>
                </a:solidFill>
              </a:rPr>
              <a:t> </a:t>
            </a:r>
            <a:r>
              <a:rPr sz="5600" spc="-500" dirty="0">
                <a:solidFill>
                  <a:srgbClr val="464646"/>
                </a:solidFill>
              </a:rPr>
              <a:t>Theorem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917788" y="1535866"/>
            <a:ext cx="10097345" cy="407974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Font typeface="Wingdings"/>
              <a:buChar char=""/>
              <a:tabLst>
                <a:tab pos="474121" algn="l"/>
                <a:tab pos="474968" algn="l"/>
              </a:tabLst>
            </a:pPr>
            <a:r>
              <a:rPr sz="2400" dirty="0">
                <a:latin typeface="Arial" charset="0"/>
                <a:ea typeface="Arial" charset="0"/>
                <a:cs typeface="Arial" charset="0"/>
              </a:rPr>
              <a:t>According to Eric Brewer a distributed system has 3 properties :</a:t>
            </a:r>
          </a:p>
          <a:p>
            <a:pPr marL="1014281" lvl="1" indent="-457189">
              <a:buFont typeface="Wingdings"/>
              <a:buChar char=""/>
              <a:tabLst>
                <a:tab pos="1014281" algn="l"/>
                <a:tab pos="1015128" algn="l"/>
              </a:tabLst>
            </a:pPr>
            <a:r>
              <a:rPr sz="2400" dirty="0">
                <a:solidFill>
                  <a:srgbClr val="DA1F28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014281" lvl="1" indent="-457189">
              <a:buFont typeface="Wingdings"/>
              <a:buChar char=""/>
              <a:tabLst>
                <a:tab pos="1014281" algn="l"/>
                <a:tab pos="1015128" algn="l"/>
              </a:tabLst>
            </a:pPr>
            <a:r>
              <a:rPr sz="2400" dirty="0">
                <a:solidFill>
                  <a:srgbClr val="DA1F28"/>
                </a:solidFill>
                <a:latin typeface="Arial" charset="0"/>
                <a:ea typeface="Arial" charset="0"/>
                <a:cs typeface="Arial" charset="0"/>
              </a:rPr>
              <a:t>Availability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014281" lvl="1" indent="-457189">
              <a:buFont typeface="Wingdings"/>
              <a:buChar char=""/>
              <a:tabLst>
                <a:tab pos="1014281" algn="l"/>
                <a:tab pos="1015128" algn="l"/>
              </a:tabLst>
            </a:pPr>
            <a:r>
              <a:rPr sz="2400" dirty="0">
                <a:solidFill>
                  <a:srgbClr val="DA1F28"/>
                </a:solidFill>
                <a:latin typeface="Arial" charset="0"/>
                <a:ea typeface="Arial" charset="0"/>
                <a:cs typeface="Arial" charset="0"/>
              </a:rPr>
              <a:t>Partitions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ts val="40"/>
              </a:spcBef>
              <a:buClr>
                <a:srgbClr val="DA1F28"/>
              </a:buClr>
              <a:buFont typeface="Wingdings"/>
              <a:buChar char=""/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474121" indent="-457189">
              <a:spcBef>
                <a:spcPts val="7"/>
              </a:spcBef>
              <a:buFont typeface="Wingdings"/>
              <a:buChar char=""/>
              <a:tabLst>
                <a:tab pos="474121" algn="l"/>
                <a:tab pos="474968" algn="l"/>
              </a:tabLst>
            </a:pPr>
            <a:r>
              <a:rPr sz="2400" dirty="0">
                <a:latin typeface="Arial" charset="0"/>
                <a:ea typeface="Arial" charset="0"/>
                <a:cs typeface="Arial" charset="0"/>
              </a:rPr>
              <a:t>We can have at most two of these three properties for any shared-data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system</a:t>
            </a:r>
          </a:p>
          <a:p>
            <a:pPr>
              <a:spcBef>
                <a:spcPts val="47"/>
              </a:spcBef>
              <a:buFont typeface="Wingdings"/>
              <a:buChar char=""/>
            </a:pPr>
            <a:endParaRPr sz="2400" dirty="0" smtClean="0">
              <a:latin typeface="Arial" charset="0"/>
              <a:ea typeface="Arial" charset="0"/>
              <a:cs typeface="Arial" charset="0"/>
            </a:endParaRPr>
          </a:p>
          <a:p>
            <a:pPr marL="474121" marR="229441" indent="-457189">
              <a:buFont typeface="Wingdings"/>
              <a:buChar char=""/>
              <a:tabLst>
                <a:tab pos="474121" algn="l"/>
                <a:tab pos="474968" algn="l"/>
              </a:tabLst>
            </a:pP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To scale out, we have to partition. It leaves a choice between consistency and  availability. </a:t>
            </a:r>
            <a:r>
              <a:rPr sz="2400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 In almost all cases, we would choose availability over consistency)</a:t>
            </a:r>
            <a:endParaRPr sz="24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455" y="1514349"/>
            <a:ext cx="160019" cy="1598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933" b="1" spc="-60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9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502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en-US" dirty="0" smtClean="0"/>
              <a:t>MongoDB</a:t>
            </a:r>
            <a:r>
              <a:rPr lang="mr-IN" dirty="0" smtClean="0"/>
              <a:t>–</a:t>
            </a:r>
            <a:r>
              <a:rPr lang="en-US" dirty="0" smtClean="0"/>
              <a:t>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>
            <a:normAutofit/>
          </a:bodyPr>
          <a:lstStyle/>
          <a:p>
            <a:r>
              <a:rPr lang="en-US" dirty="0"/>
              <a:t>Scale horizontally over commodity hardware </a:t>
            </a:r>
            <a:endParaRPr lang="en-US" dirty="0" smtClean="0"/>
          </a:p>
          <a:p>
            <a:r>
              <a:rPr lang="en-US" dirty="0" smtClean="0"/>
              <a:t>RDBMSs </a:t>
            </a:r>
            <a:r>
              <a:rPr lang="en-US" dirty="0"/>
              <a:t>great so keep what works </a:t>
            </a:r>
            <a:endParaRPr lang="en-US" dirty="0" smtClean="0"/>
          </a:p>
          <a:p>
            <a:pPr lvl="1"/>
            <a:r>
              <a:rPr lang="en-US" dirty="0" smtClean="0"/>
              <a:t>Rich </a:t>
            </a:r>
            <a:r>
              <a:rPr lang="en-US" dirty="0"/>
              <a:t>data </a:t>
            </a:r>
            <a:r>
              <a:rPr lang="en-US" dirty="0" smtClean="0"/>
              <a:t>models </a:t>
            </a:r>
          </a:p>
          <a:p>
            <a:pPr lvl="1"/>
            <a:r>
              <a:rPr lang="en-US" dirty="0" err="1" smtClean="0"/>
              <a:t>Adhoc</a:t>
            </a:r>
            <a:r>
              <a:rPr lang="en-US" dirty="0" smtClean="0"/>
              <a:t> </a:t>
            </a:r>
            <a:r>
              <a:rPr lang="en-US" dirty="0"/>
              <a:t>queries 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featured indexes </a:t>
            </a:r>
          </a:p>
          <a:p>
            <a:r>
              <a:rPr lang="en-US" dirty="0" smtClean="0"/>
              <a:t>What </a:t>
            </a:r>
            <a:r>
              <a:rPr lang="en-US" dirty="0"/>
              <a:t>doesn’t distribute well? </a:t>
            </a:r>
          </a:p>
          <a:p>
            <a:pPr lvl="1"/>
            <a:r>
              <a:rPr lang="en-US" dirty="0" smtClean="0"/>
              <a:t>Long </a:t>
            </a:r>
            <a:r>
              <a:rPr lang="en-US" dirty="0"/>
              <a:t>running multi-row transactions </a:t>
            </a:r>
          </a:p>
          <a:p>
            <a:pPr lvl="1"/>
            <a:r>
              <a:rPr lang="en-US" dirty="0" smtClean="0"/>
              <a:t>Joins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artifacts of the relational data model </a:t>
            </a:r>
          </a:p>
          <a:p>
            <a:r>
              <a:rPr lang="en-US" dirty="0" smtClean="0"/>
              <a:t>Do </a:t>
            </a:r>
            <a:r>
              <a:rPr lang="en-US" dirty="0"/>
              <a:t>not homogenize programming interfaces </a:t>
            </a:r>
          </a:p>
          <a:p>
            <a:r>
              <a:rPr lang="en-US" dirty="0" smtClean="0"/>
              <a:t>Local </a:t>
            </a:r>
            <a:r>
              <a:rPr lang="en-US" dirty="0"/>
              <a:t>storage first class citizen for DB storage</a:t>
            </a:r>
          </a:p>
        </p:txBody>
      </p:sp>
    </p:spTree>
    <p:extLst>
      <p:ext uri="{BB962C8B-B14F-4D97-AF65-F5344CB8AC3E}">
        <p14:creationId xmlns:p14="http://schemas.microsoft.com/office/powerpoint/2010/main" val="159815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883"/>
            <a:ext cx="10515600" cy="5880080"/>
          </a:xfrm>
        </p:spPr>
        <p:txBody>
          <a:bodyPr/>
          <a:lstStyle/>
          <a:p>
            <a:r>
              <a:rPr lang="en-US" dirty="0"/>
              <a:t>Data stored as documents (JSON) </a:t>
            </a:r>
          </a:p>
          <a:p>
            <a:r>
              <a:rPr lang="en-US" dirty="0" smtClean="0"/>
              <a:t>Schema </a:t>
            </a:r>
            <a:r>
              <a:rPr lang="en-US" dirty="0"/>
              <a:t>free </a:t>
            </a:r>
          </a:p>
          <a:p>
            <a:r>
              <a:rPr lang="en-US" dirty="0" smtClean="0"/>
              <a:t>CRUD </a:t>
            </a:r>
            <a:r>
              <a:rPr lang="en-US" dirty="0"/>
              <a:t>operations – (Create Read Update </a:t>
            </a:r>
            <a:r>
              <a:rPr lang="en-US" dirty="0" smtClean="0"/>
              <a:t>Delete)</a:t>
            </a:r>
          </a:p>
          <a:p>
            <a:r>
              <a:rPr lang="en-US" dirty="0" smtClean="0"/>
              <a:t>Atomic </a:t>
            </a:r>
            <a:r>
              <a:rPr lang="en-US" dirty="0"/>
              <a:t>document operations </a:t>
            </a:r>
          </a:p>
          <a:p>
            <a:r>
              <a:rPr lang="en-US" dirty="0" smtClean="0"/>
              <a:t>Ad </a:t>
            </a:r>
            <a:r>
              <a:rPr lang="en-US" dirty="0"/>
              <a:t>hoc Queries like SQL </a:t>
            </a:r>
          </a:p>
          <a:p>
            <a:pPr lvl="1"/>
            <a:r>
              <a:rPr lang="en-US" dirty="0" smtClean="0"/>
              <a:t>Equality </a:t>
            </a:r>
          </a:p>
          <a:p>
            <a:pPr lvl="1"/>
            <a:r>
              <a:rPr lang="en-US" dirty="0" smtClean="0"/>
              <a:t>Regular </a:t>
            </a:r>
            <a:r>
              <a:rPr lang="en-US" dirty="0"/>
              <a:t>expression searches </a:t>
            </a:r>
            <a:endParaRPr lang="en-US" dirty="0" smtClean="0"/>
          </a:p>
          <a:p>
            <a:pPr lvl="1"/>
            <a:r>
              <a:rPr lang="en-US" dirty="0" smtClean="0"/>
              <a:t>Ranges </a:t>
            </a:r>
          </a:p>
          <a:p>
            <a:pPr lvl="1"/>
            <a:r>
              <a:rPr lang="en-US" dirty="0" smtClean="0"/>
              <a:t>Geospatial </a:t>
            </a:r>
            <a:endParaRPr lang="en-US" dirty="0"/>
          </a:p>
          <a:p>
            <a:r>
              <a:rPr lang="en-US" dirty="0" smtClean="0"/>
              <a:t>Secondary </a:t>
            </a:r>
            <a:r>
              <a:rPr lang="en-US" dirty="0"/>
              <a:t>indexes </a:t>
            </a:r>
          </a:p>
          <a:p>
            <a:r>
              <a:rPr lang="en-US" dirty="0" err="1" smtClean="0"/>
              <a:t>Sharding</a:t>
            </a:r>
            <a:r>
              <a:rPr lang="en-US" dirty="0" smtClean="0"/>
              <a:t> </a:t>
            </a:r>
            <a:r>
              <a:rPr lang="en-US" dirty="0"/>
              <a:t>(sometimes called partitioning) for scalability </a:t>
            </a:r>
          </a:p>
          <a:p>
            <a:r>
              <a:rPr lang="en-US" dirty="0" smtClean="0"/>
              <a:t>Replication </a:t>
            </a:r>
            <a:r>
              <a:rPr lang="en-US" dirty="0"/>
              <a:t>– HA and read scalability</a:t>
            </a:r>
          </a:p>
        </p:txBody>
      </p:sp>
    </p:spTree>
    <p:extLst>
      <p:ext uri="{BB962C8B-B14F-4D97-AF65-F5344CB8AC3E}">
        <p14:creationId xmlns:p14="http://schemas.microsoft.com/office/powerpoint/2010/main" val="15934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"/>
          <p:cNvPicPr>
            <a:picLocks noChangeAspect="1"/>
          </p:cNvPicPr>
          <p:nvPr/>
        </p:nvPicPr>
        <p:blipFill rotWithShape="1">
          <a:blip r:embed="rId2"/>
          <a:srcRect l="-519" t="33373" r="-1" b="14231"/>
          <a:stretch/>
        </p:blipFill>
        <p:spPr>
          <a:xfrm>
            <a:off x="1151907" y="2885705"/>
            <a:ext cx="9191501" cy="359822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1626920"/>
          </a:xfrm>
        </p:spPr>
        <p:txBody>
          <a:bodyPr>
            <a:normAutofit/>
          </a:bodyPr>
          <a:lstStyle/>
          <a:p>
            <a:r>
              <a:rPr lang="en-US" dirty="0"/>
              <a:t>MongoDB does not need any defined data schema</a:t>
            </a:r>
            <a:r>
              <a:rPr lang="en-US"/>
              <a:t>. </a:t>
            </a:r>
            <a:endParaRPr lang="en-US"/>
          </a:p>
          <a:p>
            <a:r>
              <a:rPr lang="en-US" dirty="0" smtClean="0"/>
              <a:t>Every </a:t>
            </a:r>
            <a:r>
              <a:rPr lang="en-US" dirty="0"/>
              <a:t>document could have different data!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96883"/>
            <a:ext cx="10515600" cy="588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>
            <a:normAutofit/>
          </a:bodyPr>
          <a:lstStyle/>
          <a:p>
            <a:r>
              <a:rPr lang="en-US" dirty="0" smtClean="0"/>
              <a:t>Schema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4" name="Slide"/>
          <p:cNvPicPr>
            <a:picLocks noChangeAspect="1"/>
          </p:cNvPicPr>
          <p:nvPr/>
        </p:nvPicPr>
        <p:blipFill rotWithShape="1">
          <a:blip r:embed="rId2"/>
          <a:srcRect t="19082" b="12347"/>
          <a:stretch/>
        </p:blipFill>
        <p:spPr>
          <a:xfrm>
            <a:off x="1436913" y="1868820"/>
            <a:ext cx="9144000" cy="47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395"/>
            <a:ext cx="10515600" cy="1325563"/>
          </a:xfrm>
        </p:spPr>
        <p:txBody>
          <a:bodyPr/>
          <a:lstStyle/>
          <a:p>
            <a:r>
              <a:rPr lang="en-US" dirty="0" smtClean="0"/>
              <a:t>Graph database - Neo4j</a:t>
            </a:r>
            <a:br>
              <a:rPr lang="en-US" dirty="0" smtClean="0"/>
            </a:br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and Log in - https://neo4j.com/sandbox-v2/</a:t>
            </a:r>
          </a:p>
          <a:p>
            <a:r>
              <a:rPr lang="en-US" dirty="0" smtClean="0"/>
              <a:t>Create new account or use this</a:t>
            </a:r>
          </a:p>
          <a:p>
            <a:pPr lvl="1"/>
            <a:r>
              <a:rPr lang="en-US" dirty="0" smtClean="0"/>
              <a:t>User name </a:t>
            </a:r>
          </a:p>
          <a:p>
            <a:pPr lvl="1"/>
            <a:r>
              <a:rPr lang="en-US" dirty="0" smtClean="0"/>
              <a:t>Password </a:t>
            </a:r>
          </a:p>
        </p:txBody>
      </p:sp>
    </p:spTree>
    <p:extLst>
      <p:ext uri="{BB962C8B-B14F-4D97-AF65-F5344CB8AC3E}">
        <p14:creationId xmlns:p14="http://schemas.microsoft.com/office/powerpoint/2010/main" val="3241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language -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object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(</a:t>
            </a:r>
            <a:r>
              <a:rPr lang="en-US" dirty="0" err="1"/>
              <a:t>n:</a:t>
            </a:r>
            <a:r>
              <a:rPr lang="en-US" dirty="0" err="1">
                <a:solidFill>
                  <a:schemeClr val="accent1"/>
                </a:solidFill>
              </a:rPr>
              <a:t>Person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/>
                </a:solidFill>
              </a:rPr>
              <a:t>'Andres</a:t>
            </a:r>
            <a:r>
              <a:rPr lang="en-US" dirty="0"/>
              <a:t>',</a:t>
            </a:r>
            <a:r>
              <a:rPr lang="en-US" dirty="0" smtClean="0"/>
              <a:t> </a:t>
            </a:r>
            <a:r>
              <a:rPr lang="en-US" dirty="0"/>
              <a:t>title:</a:t>
            </a:r>
            <a:r>
              <a:rPr lang="en-US" dirty="0" smtClean="0"/>
              <a:t> </a:t>
            </a:r>
            <a:r>
              <a:rPr lang="en-US" dirty="0"/>
              <a:t>'Developer'</a:t>
            </a:r>
            <a:r>
              <a:rPr lang="en-US" dirty="0" smtClean="0"/>
              <a:t> })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Node/Collection name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Label name / property name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V</a:t>
            </a:r>
            <a:r>
              <a:rPr lang="en-US" dirty="0" smtClean="0">
                <a:solidFill>
                  <a:schemeClr val="accent6"/>
                </a:solidFill>
              </a:rPr>
              <a:t>alue</a:t>
            </a:r>
          </a:p>
          <a:p>
            <a:r>
              <a:rPr lang="en-US" dirty="0" smtClean="0"/>
              <a:t>Create relationships</a:t>
            </a:r>
          </a:p>
          <a:p>
            <a:pPr lvl="1"/>
            <a:r>
              <a:rPr lang="en-US" dirty="0" smtClean="0"/>
              <a:t>MATCH (</a:t>
            </a:r>
            <a:r>
              <a:rPr lang="en-US" dirty="0" err="1" smtClean="0"/>
              <a:t>a:</a:t>
            </a:r>
            <a:r>
              <a:rPr lang="en-US" dirty="0" err="1" smtClean="0">
                <a:solidFill>
                  <a:schemeClr val="accent1"/>
                </a:solidFill>
              </a:rPr>
              <a:t>Person</a:t>
            </a:r>
            <a:r>
              <a:rPr lang="en-US" dirty="0" smtClean="0"/>
              <a:t>),(</a:t>
            </a:r>
            <a:r>
              <a:rPr lang="en-US" dirty="0" err="1" smtClean="0"/>
              <a:t>b:</a:t>
            </a:r>
            <a:r>
              <a:rPr lang="en-US" dirty="0" err="1" smtClean="0">
                <a:solidFill>
                  <a:schemeClr val="accent1"/>
                </a:solidFill>
              </a:rPr>
              <a:t>Person</a:t>
            </a:r>
            <a:r>
              <a:rPr lang="en-US" dirty="0" smtClean="0"/>
              <a:t>) WHERE </a:t>
            </a:r>
            <a:r>
              <a:rPr lang="en-US" dirty="0" err="1" smtClean="0"/>
              <a:t>a.</a:t>
            </a:r>
            <a:r>
              <a:rPr lang="en-US" dirty="0" err="1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 = '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/>
              <a:t>' </a:t>
            </a:r>
            <a:r>
              <a:rPr lang="en-US" dirty="0" smtClean="0">
                <a:effectLst/>
              </a:rPr>
              <a:t>AND</a:t>
            </a:r>
            <a:r>
              <a:rPr lang="en-US" dirty="0" smtClean="0"/>
              <a:t> </a:t>
            </a:r>
            <a:r>
              <a:rPr lang="en-US" dirty="0" err="1" smtClean="0"/>
              <a:t>b.</a:t>
            </a:r>
            <a:r>
              <a:rPr lang="en-US" dirty="0" err="1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 = '</a:t>
            </a:r>
            <a:r>
              <a:rPr lang="en-US" dirty="0" smtClean="0">
                <a:solidFill>
                  <a:schemeClr val="accent6"/>
                </a:solidFill>
              </a:rPr>
              <a:t>B</a:t>
            </a:r>
            <a:r>
              <a:rPr lang="en-US" dirty="0" smtClean="0"/>
              <a:t>' CREATE (a)-[</a:t>
            </a:r>
            <a:r>
              <a:rPr lang="en-US" dirty="0" err="1" smtClean="0"/>
              <a:t>r:</a:t>
            </a:r>
            <a:r>
              <a:rPr lang="en-US" dirty="0" err="1" smtClean="0">
                <a:solidFill>
                  <a:schemeClr val="accent1"/>
                </a:solidFill>
              </a:rPr>
              <a:t>RELTYPE</a:t>
            </a:r>
            <a:r>
              <a:rPr lang="en-US" dirty="0" smtClean="0"/>
              <a:t>]-&gt;(b) RETURN </a:t>
            </a:r>
            <a:r>
              <a:rPr lang="en-US" dirty="0" smtClean="0">
                <a:effectLst/>
              </a:rPr>
              <a:t>type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Select object</a:t>
            </a:r>
          </a:p>
          <a:p>
            <a:pPr lvl="1"/>
            <a:r>
              <a:rPr lang="en-US" dirty="0" smtClean="0"/>
              <a:t>MATCH </a:t>
            </a:r>
            <a:r>
              <a:rPr lang="en-US" dirty="0"/>
              <a:t>(</a:t>
            </a:r>
            <a:r>
              <a:rPr lang="en-US" dirty="0" err="1"/>
              <a:t>movie:</a:t>
            </a:r>
            <a:r>
              <a:rPr lang="en-US" dirty="0" err="1">
                <a:solidFill>
                  <a:schemeClr val="accent1"/>
                </a:solidFill>
              </a:rPr>
              <a:t>Movie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movie.</a:t>
            </a:r>
            <a:r>
              <a:rPr lang="en-US" dirty="0" err="1" smtClean="0">
                <a:solidFill>
                  <a:schemeClr val="accent2"/>
                </a:solidFill>
              </a:rPr>
              <a:t>title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1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21" y="0"/>
            <a:ext cx="10515600" cy="789907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7" y="789907"/>
            <a:ext cx="4235116" cy="3083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48" y="789907"/>
            <a:ext cx="4981073" cy="3083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89" y="3480230"/>
            <a:ext cx="5690937" cy="30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68" y="0"/>
            <a:ext cx="10515600" cy="818147"/>
          </a:xfrm>
        </p:spPr>
        <p:txBody>
          <a:bodyPr/>
          <a:lstStyle/>
          <a:p>
            <a:r>
              <a:rPr lang="en-US" dirty="0" smtClean="0"/>
              <a:t>Python -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368" y="1498183"/>
            <a:ext cx="108324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Menlo" charset="0"/>
              </a:rPr>
              <a:t>#--------------- INITIALIZE DRIVER -----------------------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Menlo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__(self,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user, password):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._driver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GraphDatabase.driver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=(user, password))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err="1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print_greeting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(self, message):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with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driver.session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session: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	greeting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session.write_transaction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create_and_return_greeting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		message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	print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(greeting)		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Menlo" charset="0"/>
              </a:rPr>
              <a:t>#----------------EXECUTE QUERY---------------------------</a:t>
            </a:r>
            <a:endParaRPr lang="en-US" dirty="0">
              <a:solidFill>
                <a:schemeClr val="accent1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create_and_return_greeting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tx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message):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result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tx.run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"CREATE (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a:Greeting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) "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		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SET 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a.message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= $message "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		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RETURN </a:t>
            </a:r>
            <a:r>
              <a:rPr lang="en-US" dirty="0" err="1">
                <a:solidFill>
                  <a:srgbClr val="A31515"/>
                </a:solidFill>
                <a:latin typeface="Menlo" charset="0"/>
              </a:rPr>
              <a:t>a.message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+ ', from node ' + id(a)"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message=message)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result.single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()[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86" y="526390"/>
            <a:ext cx="5686213" cy="878873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dirty="0">
                <a:solidFill>
                  <a:srgbClr val="464646"/>
                </a:solidFill>
                <a:latin typeface="Arial" charset="0"/>
                <a:ea typeface="Arial" charset="0"/>
                <a:cs typeface="Arial" charset="0"/>
              </a:rPr>
              <a:t>What is </a:t>
            </a:r>
            <a:r>
              <a:rPr sz="5600" dirty="0" smtClean="0">
                <a:solidFill>
                  <a:srgbClr val="464646"/>
                </a:solidFill>
                <a:latin typeface="Arial" charset="0"/>
                <a:ea typeface="Arial" charset="0"/>
                <a:cs typeface="Arial" charset="0"/>
              </a:rPr>
              <a:t>RDBMS</a:t>
            </a:r>
            <a:endParaRPr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04000" y="2725630"/>
            <a:ext cx="4602360" cy="2536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17406" y="2030137"/>
            <a:ext cx="7337243" cy="4017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4121" marR="1630639" indent="-457189">
              <a:spcBef>
                <a:spcPts val="140"/>
              </a:spcBef>
              <a:buClr>
                <a:srgbClr val="DA1F28"/>
              </a:buClr>
              <a:buSzPct val="70000"/>
              <a:buFont typeface="Wingdings"/>
              <a:buChar char=""/>
              <a:tabLst>
                <a:tab pos="473275" algn="l"/>
                <a:tab pos="474121" algn="l"/>
                <a:tab pos="1701757" algn="l"/>
                <a:tab pos="2288483" algn="l"/>
                <a:tab pos="3754026" algn="l"/>
              </a:tabLst>
            </a:pPr>
            <a:r>
              <a:rPr sz="2667" dirty="0" smtClean="0">
                <a:latin typeface="Arial"/>
                <a:cs typeface="Arial"/>
              </a:rPr>
              <a:t>RDBMS:</a:t>
            </a:r>
            <a:r>
              <a:rPr lang="en-US" sz="2667" dirty="0">
                <a:latin typeface="Arial"/>
                <a:cs typeface="Arial"/>
              </a:rPr>
              <a:t> </a:t>
            </a:r>
            <a:r>
              <a:rPr sz="2667" dirty="0" smtClean="0">
                <a:latin typeface="Arial"/>
                <a:cs typeface="Arial"/>
              </a:rPr>
              <a:t>the</a:t>
            </a:r>
            <a:r>
              <a:rPr lang="en-US" sz="2667" dirty="0" smtClean="0">
                <a:latin typeface="Arial"/>
                <a:cs typeface="Arial"/>
              </a:rPr>
              <a:t> </a:t>
            </a:r>
            <a:r>
              <a:rPr sz="2667" dirty="0" smtClean="0">
                <a:latin typeface="Arial"/>
                <a:cs typeface="Arial"/>
              </a:rPr>
              <a:t>relational</a:t>
            </a:r>
            <a:r>
              <a:rPr lang="en-US" sz="2667" dirty="0" smtClean="0">
                <a:latin typeface="Arial"/>
                <a:cs typeface="Arial"/>
              </a:rPr>
              <a:t> </a:t>
            </a:r>
            <a:r>
              <a:rPr sz="2667" dirty="0" smtClean="0">
                <a:latin typeface="Arial"/>
                <a:cs typeface="Arial"/>
              </a:rPr>
              <a:t>database  </a:t>
            </a:r>
            <a:r>
              <a:rPr sz="2667" dirty="0">
                <a:latin typeface="Arial"/>
                <a:cs typeface="Arial"/>
              </a:rPr>
              <a:t>management system.</a:t>
            </a:r>
          </a:p>
          <a:p>
            <a:pPr>
              <a:spcBef>
                <a:spcPts val="33"/>
              </a:spcBef>
              <a:buClr>
                <a:srgbClr val="DA1F28"/>
              </a:buClr>
              <a:buFont typeface="Wingdings"/>
              <a:buChar char=""/>
            </a:pPr>
            <a:endParaRPr sz="3867" dirty="0">
              <a:latin typeface="Times New Roman"/>
              <a:cs typeface="Times New Roman"/>
            </a:endParaRPr>
          </a:p>
          <a:p>
            <a:pPr marL="474121" marR="1630639" indent="-457189">
              <a:buClr>
                <a:srgbClr val="DA1F28"/>
              </a:buClr>
              <a:buSzPct val="70000"/>
              <a:buFont typeface="Wingdings"/>
              <a:buChar char=""/>
              <a:tabLst>
                <a:tab pos="473275" algn="l"/>
                <a:tab pos="474121" algn="l"/>
              </a:tabLst>
            </a:pPr>
            <a:r>
              <a:rPr sz="2667" dirty="0">
                <a:latin typeface="Arial"/>
                <a:cs typeface="Arial"/>
              </a:rPr>
              <a:t>Relation: a relation is a 2D table  which has the following features:</a:t>
            </a:r>
          </a:p>
          <a:p>
            <a:pPr marL="938930" lvl="1" indent="-463115">
              <a:spcBef>
                <a:spcPts val="640"/>
              </a:spcBef>
              <a:buSzPct val="70000"/>
              <a:buFont typeface="Wingdings"/>
              <a:buChar char=""/>
              <a:tabLst>
                <a:tab pos="938930" algn="l"/>
                <a:tab pos="939777" algn="l"/>
              </a:tabLst>
            </a:pPr>
            <a:r>
              <a:rPr sz="2667" dirty="0">
                <a:solidFill>
                  <a:srgbClr val="DA1F28"/>
                </a:solidFill>
                <a:latin typeface="Arial"/>
                <a:cs typeface="Arial"/>
              </a:rPr>
              <a:t>Name</a:t>
            </a:r>
            <a:endParaRPr sz="2667" dirty="0">
              <a:latin typeface="Arial"/>
              <a:cs typeface="Arial"/>
            </a:endParaRPr>
          </a:p>
          <a:p>
            <a:pPr marL="938930" lvl="1" indent="-463115">
              <a:spcBef>
                <a:spcPts val="645"/>
              </a:spcBef>
              <a:buSzPct val="70000"/>
              <a:buFont typeface="Wingdings"/>
              <a:buChar char=""/>
              <a:tabLst>
                <a:tab pos="938930" algn="l"/>
                <a:tab pos="939777" algn="l"/>
              </a:tabLst>
            </a:pPr>
            <a:r>
              <a:rPr sz="2667" dirty="0">
                <a:solidFill>
                  <a:srgbClr val="DA1F28"/>
                </a:solidFill>
                <a:latin typeface="Arial"/>
                <a:cs typeface="Arial"/>
              </a:rPr>
              <a:t>Attributes</a:t>
            </a:r>
            <a:endParaRPr sz="2667" dirty="0">
              <a:latin typeface="Arial"/>
              <a:cs typeface="Arial"/>
            </a:endParaRPr>
          </a:p>
          <a:p>
            <a:pPr marL="938930" lvl="1" indent="-463115">
              <a:spcBef>
                <a:spcPts val="633"/>
              </a:spcBef>
              <a:buSzPct val="70000"/>
              <a:buFont typeface="Wingdings"/>
              <a:buChar char=""/>
              <a:tabLst>
                <a:tab pos="938930" algn="l"/>
                <a:tab pos="939777" algn="l"/>
              </a:tabLst>
            </a:pPr>
            <a:r>
              <a:rPr sz="2667" dirty="0">
                <a:solidFill>
                  <a:srgbClr val="DA1F28"/>
                </a:solidFill>
                <a:latin typeface="Arial"/>
                <a:cs typeface="Arial"/>
              </a:rPr>
              <a:t>Tuples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60"/>
              </a:spcBef>
            </a:pPr>
            <a:r>
              <a:rPr sz="1867" dirty="0">
                <a:latin typeface="Arial"/>
                <a:cs typeface="Arial"/>
              </a:rPr>
              <a:t>Name</a:t>
            </a:r>
          </a:p>
        </p:txBody>
      </p:sp>
      <p:sp>
        <p:nvSpPr>
          <p:cNvPr id="5" name="object 5"/>
          <p:cNvSpPr/>
          <p:nvPr/>
        </p:nvSpPr>
        <p:spPr>
          <a:xfrm>
            <a:off x="7218679" y="5261863"/>
            <a:ext cx="0" cy="403013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99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306967" y="1514348"/>
            <a:ext cx="96520" cy="1598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933" b="1" spc="-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292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87" y="531030"/>
            <a:ext cx="10151266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spc="-150" dirty="0">
                <a:solidFill>
                  <a:srgbClr val="464646"/>
                </a:solidFill>
                <a:latin typeface="Arial" charset="0"/>
                <a:ea typeface="Arial" charset="0"/>
                <a:cs typeface="Arial" charset="0"/>
              </a:rPr>
              <a:t>Issues with RDBMS- Scalability</a:t>
            </a:r>
            <a:endParaRPr sz="5600" spc="-1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788" y="2030984"/>
            <a:ext cx="6090073" cy="426328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43642" marR="7620" indent="-426709">
              <a:spcBef>
                <a:spcPts val="140"/>
              </a:spcBef>
              <a:buClr>
                <a:srgbClr val="DA1F28"/>
              </a:buClr>
              <a:buSzPct val="60000"/>
              <a:buFont typeface="Wingdings"/>
              <a:buChar char=""/>
              <a:tabLst>
                <a:tab pos="443642" algn="l"/>
                <a:tab pos="444489" algn="l"/>
              </a:tabLst>
            </a:pPr>
            <a:r>
              <a:rPr sz="2667" dirty="0">
                <a:latin typeface="Arial"/>
                <a:cs typeface="Arial"/>
              </a:rPr>
              <a:t>Issues with scaling up when the dataset is  just too big e.g. Big Data.</a:t>
            </a:r>
          </a:p>
          <a:p>
            <a:pPr marL="443642" indent="-426709">
              <a:spcBef>
                <a:spcPts val="940"/>
              </a:spcBef>
              <a:buClr>
                <a:srgbClr val="DA1F28"/>
              </a:buClr>
              <a:buSzPct val="60000"/>
              <a:buFont typeface="Wingdings"/>
              <a:buChar char=""/>
              <a:tabLst>
                <a:tab pos="443642" algn="l"/>
                <a:tab pos="444489" algn="l"/>
              </a:tabLst>
            </a:pPr>
            <a:r>
              <a:rPr sz="2667" dirty="0">
                <a:latin typeface="Arial"/>
                <a:cs typeface="Arial"/>
              </a:rPr>
              <a:t>Not designed to be distributed.</a:t>
            </a:r>
          </a:p>
          <a:p>
            <a:pPr marL="443642" marR="6773" indent="-426709">
              <a:spcBef>
                <a:spcPts val="933"/>
              </a:spcBef>
              <a:buClr>
                <a:srgbClr val="DA1F28"/>
              </a:buClr>
              <a:buSzPct val="60000"/>
              <a:buFont typeface="Wingdings"/>
              <a:buChar char=""/>
              <a:tabLst>
                <a:tab pos="443642" algn="l"/>
                <a:tab pos="444489" algn="l"/>
              </a:tabLst>
            </a:pPr>
            <a:r>
              <a:rPr sz="2667" dirty="0">
                <a:latin typeface="Arial"/>
                <a:cs typeface="Arial"/>
              </a:rPr>
              <a:t>Looking at multi-node database solutions.  Known as ‘horizontal scaling’.</a:t>
            </a:r>
          </a:p>
          <a:p>
            <a:pPr marL="443642" indent="-426709">
              <a:spcBef>
                <a:spcPts val="927"/>
              </a:spcBef>
              <a:buClr>
                <a:srgbClr val="DA1F28"/>
              </a:buClr>
              <a:buSzPct val="60000"/>
              <a:buFont typeface="Wingdings"/>
              <a:buChar char=""/>
              <a:tabLst>
                <a:tab pos="443642" algn="l"/>
                <a:tab pos="444489" algn="l"/>
              </a:tabLst>
            </a:pPr>
            <a:r>
              <a:rPr sz="2667" dirty="0">
                <a:latin typeface="Arial"/>
                <a:cs typeface="Arial"/>
              </a:rPr>
              <a:t>Different approaches include:</a:t>
            </a:r>
          </a:p>
          <a:p>
            <a:pPr marL="870352" lvl="1" indent="-365751">
              <a:spcBef>
                <a:spcPts val="800"/>
              </a:spcBef>
              <a:buClr>
                <a:srgbClr val="2CA1BE"/>
              </a:buClr>
              <a:buSzPct val="70000"/>
              <a:buFont typeface="Wingdings"/>
              <a:buChar char=""/>
              <a:tabLst>
                <a:tab pos="870352" algn="l"/>
                <a:tab pos="871198" algn="l"/>
              </a:tabLst>
            </a:pPr>
            <a:r>
              <a:rPr sz="2667" dirty="0">
                <a:latin typeface="Arial"/>
                <a:cs typeface="Arial"/>
              </a:rPr>
              <a:t>Master-slave</a:t>
            </a:r>
          </a:p>
          <a:p>
            <a:pPr marL="870352" lvl="1" indent="-365751">
              <a:spcBef>
                <a:spcPts val="807"/>
              </a:spcBef>
              <a:buClr>
                <a:srgbClr val="2CA1BE"/>
              </a:buClr>
              <a:buSzPct val="70000"/>
              <a:buFont typeface="Wingdings"/>
              <a:buChar char=""/>
              <a:tabLst>
                <a:tab pos="870352" algn="l"/>
                <a:tab pos="871198" algn="l"/>
              </a:tabLst>
            </a:pPr>
            <a:r>
              <a:rPr sz="2667" dirty="0">
                <a:latin typeface="Arial"/>
                <a:cs typeface="Arial"/>
              </a:rPr>
              <a:t>Sharding</a:t>
            </a:r>
          </a:p>
        </p:txBody>
      </p:sp>
      <p:sp>
        <p:nvSpPr>
          <p:cNvPr id="4" name="object 4"/>
          <p:cNvSpPr/>
          <p:nvPr/>
        </p:nvSpPr>
        <p:spPr>
          <a:xfrm>
            <a:off x="7183761" y="2025449"/>
            <a:ext cx="4660436" cy="3798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06967" y="1514348"/>
            <a:ext cx="96520" cy="1598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933" b="1" spc="-6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9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644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87" y="531030"/>
            <a:ext cx="5675518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spc="-150" dirty="0">
                <a:solidFill>
                  <a:srgbClr val="464646"/>
                </a:solidFill>
                <a:latin typeface="Arial" charset="0"/>
                <a:ea typeface="Arial" charset="0"/>
                <a:cs typeface="Arial" charset="0"/>
              </a:rPr>
              <a:t>What is NoSQL</a:t>
            </a:r>
            <a:endParaRPr sz="5600" spc="-1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787" y="2335378"/>
            <a:ext cx="10320867" cy="43037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43642" indent="-426709">
              <a:spcBef>
                <a:spcPts val="140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443642" algn="l"/>
                <a:tab pos="444489" algn="l"/>
              </a:tabLst>
            </a:pPr>
            <a:r>
              <a:rPr sz="3200" dirty="0">
                <a:latin typeface="Arial" charset="0"/>
                <a:ea typeface="Arial" charset="0"/>
                <a:cs typeface="Arial" charset="0"/>
              </a:rPr>
              <a:t>Stands for</a:t>
            </a:r>
            <a:r>
              <a:rPr sz="3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charset="0"/>
                <a:ea typeface="Arial" charset="0"/>
                <a:cs typeface="Arial" charset="0"/>
              </a:rPr>
              <a:t>N</a:t>
            </a:r>
            <a:r>
              <a:rPr sz="3200" u="heavy" dirty="0">
                <a:uFill>
                  <a:solidFill>
                    <a:srgbClr val="C00000"/>
                  </a:solidFill>
                </a:uFill>
                <a:latin typeface="Arial" charset="0"/>
                <a:ea typeface="Arial" charset="0"/>
                <a:cs typeface="Arial" charset="0"/>
              </a:rPr>
              <a:t>ot</a:t>
            </a:r>
            <a:r>
              <a:rPr sz="3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charset="0"/>
                <a:ea typeface="Arial" charset="0"/>
                <a:cs typeface="Arial" charset="0"/>
              </a:rPr>
              <a:t>O</a:t>
            </a:r>
            <a:r>
              <a:rPr sz="3200" u="heavy" dirty="0">
                <a:uFill>
                  <a:solidFill>
                    <a:srgbClr val="C00000"/>
                  </a:solidFill>
                </a:uFill>
                <a:latin typeface="Arial" charset="0"/>
                <a:ea typeface="Arial" charset="0"/>
                <a:cs typeface="Arial" charset="0"/>
              </a:rPr>
              <a:t>nly</a:t>
            </a:r>
            <a:r>
              <a:rPr sz="3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 charset="0"/>
                <a:ea typeface="Arial" charset="0"/>
                <a:cs typeface="Arial" charset="0"/>
              </a:rPr>
              <a:t>SQL</a:t>
            </a:r>
            <a:r>
              <a:rPr sz="3200" b="1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sz="3200" dirty="0">
                <a:latin typeface="Arial" charset="0"/>
                <a:ea typeface="Arial" charset="0"/>
                <a:cs typeface="Arial" charset="0"/>
              </a:rPr>
              <a:t>Term was redefined by Eric Evans after </a:t>
            </a:r>
            <a:r>
              <a:rPr sz="3200" dirty="0" smtClean="0">
                <a:latin typeface="Arial" charset="0"/>
                <a:ea typeface="Arial" charset="0"/>
                <a:cs typeface="Arial" charset="0"/>
              </a:rPr>
              <a:t>Carlo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3200" dirty="0" smtClean="0">
                <a:latin typeface="Arial" charset="0"/>
                <a:ea typeface="Arial" charset="0"/>
                <a:cs typeface="Arial" charset="0"/>
              </a:rPr>
              <a:t>Strozzi</a:t>
            </a:r>
            <a:r>
              <a:rPr sz="32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443642" indent="-426709">
              <a:spcBef>
                <a:spcPts val="947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443642" algn="l"/>
                <a:tab pos="444489" algn="l"/>
              </a:tabLst>
            </a:pPr>
            <a:r>
              <a:rPr sz="3200" dirty="0">
                <a:latin typeface="Arial" charset="0"/>
                <a:ea typeface="Arial" charset="0"/>
                <a:cs typeface="Arial" charset="0"/>
              </a:rPr>
              <a:t>Class of non-relational data storage systems.</a:t>
            </a:r>
          </a:p>
          <a:p>
            <a:pPr marL="443642" indent="-426709">
              <a:spcBef>
                <a:spcPts val="933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443642" algn="l"/>
                <a:tab pos="444489" algn="l"/>
              </a:tabLst>
            </a:pPr>
            <a:r>
              <a:rPr sz="3200" dirty="0">
                <a:latin typeface="Arial" charset="0"/>
                <a:ea typeface="Arial" charset="0"/>
                <a:cs typeface="Arial" charset="0"/>
              </a:rPr>
              <a:t>Do not require a fixed table schema nor do they use the concept of joins.</a:t>
            </a:r>
          </a:p>
          <a:p>
            <a:pPr marL="443642" marR="6773" indent="-426709">
              <a:spcBef>
                <a:spcPts val="927"/>
              </a:spcBef>
              <a:buClr>
                <a:srgbClr val="DA1F28"/>
              </a:buClr>
              <a:buSzPct val="60000"/>
              <a:buFont typeface="Wingdings"/>
              <a:buChar char=""/>
              <a:tabLst>
                <a:tab pos="443642" algn="l"/>
                <a:tab pos="444489" algn="l"/>
              </a:tabLst>
            </a:pPr>
            <a:r>
              <a:rPr sz="3200" dirty="0">
                <a:latin typeface="Arial" charset="0"/>
                <a:ea typeface="Arial" charset="0"/>
                <a:cs typeface="Arial" charset="0"/>
              </a:rPr>
              <a:t>Relaxation for one or more of the ACID properties (</a:t>
            </a:r>
            <a:r>
              <a:rPr sz="3200" i="1" dirty="0">
                <a:latin typeface="Arial" charset="0"/>
                <a:ea typeface="Arial" charset="0"/>
                <a:cs typeface="Arial" charset="0"/>
              </a:rPr>
              <a:t>Atomicity, Consistency,  Isolation, Durability</a:t>
            </a:r>
            <a:r>
              <a:rPr sz="3200" dirty="0">
                <a:latin typeface="Arial" charset="0"/>
                <a:ea typeface="Arial" charset="0"/>
                <a:cs typeface="Arial" charset="0"/>
              </a:rPr>
              <a:t>) using CAP theorem.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967" y="1514348"/>
            <a:ext cx="96520" cy="1598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933" b="1" spc="-6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9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38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87" y="531030"/>
            <a:ext cx="4712992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dirty="0">
                <a:solidFill>
                  <a:srgbClr val="464646"/>
                </a:solidFill>
                <a:latin typeface="Arial" charset="0"/>
                <a:ea typeface="Arial" charset="0"/>
                <a:cs typeface="Arial" charset="0"/>
              </a:rPr>
              <a:t>NoSQL Types</a:t>
            </a:r>
            <a:endParaRPr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92" y="2397083"/>
            <a:ext cx="6380480" cy="2849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3200" dirty="0">
                <a:latin typeface="Arial"/>
                <a:cs typeface="Arial"/>
              </a:rPr>
              <a:t>NoSQL database are classified into four types:</a:t>
            </a:r>
          </a:p>
          <a:p>
            <a:pPr marL="398770" indent="-381837">
              <a:lnSpc>
                <a:spcPts val="3040"/>
              </a:lnSpc>
              <a:spcBef>
                <a:spcPts val="2552"/>
              </a:spcBef>
              <a:buChar char="•"/>
              <a:tabLst>
                <a:tab pos="398770" algn="l"/>
                <a:tab pos="399617" algn="l"/>
              </a:tabLst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Key Value pair based</a:t>
            </a:r>
            <a:endParaRPr sz="3200" dirty="0">
              <a:latin typeface="Arial"/>
              <a:cs typeface="Arial"/>
            </a:endParaRPr>
          </a:p>
          <a:p>
            <a:pPr marL="398770" indent="-381837">
              <a:lnSpc>
                <a:spcPts val="2880"/>
              </a:lnSpc>
              <a:buChar char="•"/>
              <a:tabLst>
                <a:tab pos="398770" algn="l"/>
                <a:tab pos="399617" algn="l"/>
              </a:tabLst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Column based</a:t>
            </a:r>
            <a:endParaRPr sz="3200" dirty="0">
              <a:latin typeface="Arial"/>
              <a:cs typeface="Arial"/>
            </a:endParaRPr>
          </a:p>
          <a:p>
            <a:pPr marL="398770" indent="-381837">
              <a:lnSpc>
                <a:spcPts val="2880"/>
              </a:lnSpc>
              <a:buChar char="•"/>
              <a:tabLst>
                <a:tab pos="398770" algn="l"/>
                <a:tab pos="399617" algn="l"/>
              </a:tabLst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Document based</a:t>
            </a:r>
            <a:endParaRPr sz="3200" dirty="0">
              <a:latin typeface="Arial"/>
              <a:cs typeface="Arial"/>
            </a:endParaRPr>
          </a:p>
          <a:p>
            <a:pPr marL="398770" indent="-381837">
              <a:lnSpc>
                <a:spcPts val="3040"/>
              </a:lnSpc>
              <a:buChar char="•"/>
              <a:tabLst>
                <a:tab pos="398770" algn="l"/>
                <a:tab pos="399617" algn="l"/>
              </a:tabLst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Graph based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967" y="1514348"/>
            <a:ext cx="96520" cy="1598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933" b="1" spc="-6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9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53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357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87" y="531030"/>
            <a:ext cx="7001814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dirty="0">
                <a:solidFill>
                  <a:srgbClr val="464646"/>
                </a:solidFill>
                <a:latin typeface="Arial" charset="0"/>
                <a:ea typeface="Arial" charset="0"/>
                <a:cs typeface="Arial" charset="0"/>
              </a:rPr>
              <a:t>Key Value Pair Based</a:t>
            </a:r>
            <a:endParaRPr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5901" y="1832863"/>
            <a:ext cx="4087473" cy="4787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09787" y="2004567"/>
            <a:ext cx="8118687" cy="43584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98770" indent="-381837">
              <a:lnSpc>
                <a:spcPts val="2433"/>
              </a:lnSpc>
              <a:spcBef>
                <a:spcPts val="127"/>
              </a:spcBef>
              <a:buChar char="•"/>
              <a:tabLst>
                <a:tab pos="398770" algn="l"/>
                <a:tab pos="399617" algn="l"/>
              </a:tabLst>
            </a:pPr>
            <a:r>
              <a:rPr sz="2400" dirty="0">
                <a:latin typeface="Arial" charset="0"/>
                <a:ea typeface="Arial" charset="0"/>
                <a:cs typeface="Arial" charset="0"/>
              </a:rPr>
              <a:t>Designed for processing dictionary. Dictionaries contain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collection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of records having fields containing data.</a:t>
            </a:r>
          </a:p>
          <a:p>
            <a:pPr>
              <a:spcBef>
                <a:spcPts val="40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398770" marR="1029521" indent="-381837" algn="just">
              <a:lnSpc>
                <a:spcPts val="2307"/>
              </a:lnSpc>
              <a:buChar char="•"/>
              <a:tabLst>
                <a:tab pos="399617" algn="l"/>
              </a:tabLst>
            </a:pPr>
            <a:r>
              <a:rPr sz="2400" dirty="0">
                <a:latin typeface="Arial" charset="0"/>
                <a:ea typeface="Arial" charset="0"/>
                <a:cs typeface="Arial" charset="0"/>
              </a:rPr>
              <a:t>Records are stored and retrieved using a key that uniquely  identifies the record, and is used to quickly find the data  within the database.</a:t>
            </a:r>
          </a:p>
          <a:p>
            <a:pPr marL="16933">
              <a:spcBef>
                <a:spcPts val="2007"/>
              </a:spcBef>
            </a:pPr>
            <a:r>
              <a:rPr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Example: </a:t>
            </a:r>
            <a:r>
              <a:rPr sz="2400" dirty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CouchDB, Oracle NoSQL Database, </a:t>
            </a:r>
            <a:r>
              <a:rPr lang="en-US"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STSDb </a:t>
            </a:r>
            <a:r>
              <a:rPr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etc.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>
              <a:tabLst>
                <a:tab pos="574872" algn="l"/>
                <a:tab pos="1093865" algn="l"/>
                <a:tab pos="1402892" algn="l"/>
                <a:tab pos="1888019" algn="l"/>
                <a:tab pos="2780382" algn="l"/>
                <a:tab pos="3676981" algn="l"/>
                <a:tab pos="5123899" algn="l"/>
                <a:tab pos="5735177" algn="l"/>
                <a:tab pos="6769777" algn="l"/>
              </a:tabLst>
            </a:pPr>
            <a:r>
              <a:rPr sz="2400" dirty="0">
                <a:solidFill>
                  <a:srgbClr val="00AF50"/>
                </a:solidFill>
                <a:latin typeface="Arial" charset="0"/>
                <a:ea typeface="Arial" charset="0"/>
                <a:cs typeface="Arial" charset="0"/>
              </a:rPr>
              <a:t>We	use	it	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for	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storing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session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information,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Stock exchange (Forex), Big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data analysis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6933">
              <a:tabLst>
                <a:tab pos="574872" algn="l"/>
                <a:tab pos="1093865" algn="l"/>
                <a:tab pos="1402892" algn="l"/>
                <a:tab pos="1888019" algn="l"/>
                <a:tab pos="2780382" algn="l"/>
                <a:tab pos="3676981" algn="l"/>
                <a:tab pos="5123899" algn="l"/>
                <a:tab pos="5735177" algn="l"/>
                <a:tab pos="6769777" algn="l"/>
              </a:tabLst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 marR="6773"/>
            <a:r>
              <a:rPr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 would avoid it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when we need to query data having relationships  between entities.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967" y="1514348"/>
            <a:ext cx="96520" cy="1598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933" b="1" spc="-6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9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911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535" y="242272"/>
            <a:ext cx="5098002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dirty="0">
                <a:solidFill>
                  <a:srgbClr val="464646"/>
                </a:solidFill>
                <a:latin typeface="Arial" charset="0"/>
                <a:ea typeface="Arial" charset="0"/>
                <a:cs typeface="Arial" charset="0"/>
              </a:rPr>
              <a:t>Column based</a:t>
            </a:r>
            <a:endParaRPr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70273" y="1301778"/>
            <a:ext cx="4470400" cy="31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37049" y="1301778"/>
            <a:ext cx="11303623" cy="521253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2830336" algn="just">
              <a:spcBef>
                <a:spcPts val="127"/>
              </a:spcBef>
            </a:pPr>
            <a:r>
              <a:rPr sz="2400" dirty="0">
                <a:latin typeface="Arial" charset="0"/>
                <a:ea typeface="Arial" charset="0"/>
                <a:cs typeface="Arial" charset="0"/>
              </a:rPr>
              <a:t>It store data as Column families containing 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6933" marR="2830336" algn="just">
              <a:spcBef>
                <a:spcPts val="127"/>
              </a:spcBef>
            </a:pP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rows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that have  many columns associated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with 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6933" marR="2830336" algn="just">
              <a:spcBef>
                <a:spcPts val="127"/>
              </a:spcBef>
            </a:pP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a row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key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. Each row can have  different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columns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Bef>
                <a:spcPts val="33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 marR="2830336" algn="just"/>
            <a:r>
              <a:rPr sz="2400" dirty="0">
                <a:latin typeface="Arial" charset="0"/>
                <a:ea typeface="Arial" charset="0"/>
                <a:cs typeface="Arial" charset="0"/>
              </a:rPr>
              <a:t>Column families are groups of related data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that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6933" marR="2830336" algn="just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accessed  together.</a:t>
            </a:r>
          </a:p>
          <a:p>
            <a:pPr>
              <a:spcBef>
                <a:spcPts val="33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 marR="2830336" algn="just"/>
            <a:r>
              <a:rPr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Example: </a:t>
            </a:r>
            <a:r>
              <a:rPr sz="2400" dirty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Cassandra, HBase, </a:t>
            </a:r>
            <a:r>
              <a:rPr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Hypertable </a:t>
            </a:r>
            <a:endParaRPr lang="en-US" sz="2400" dirty="0" smtClean="0">
              <a:solidFill>
                <a:srgbClr val="006FC0"/>
              </a:solidFill>
              <a:latin typeface="Arial" charset="0"/>
              <a:ea typeface="Arial" charset="0"/>
              <a:cs typeface="Arial" charset="0"/>
            </a:endParaRPr>
          </a:p>
          <a:p>
            <a:pPr marL="16933" marR="2830336" algn="just"/>
            <a:r>
              <a:rPr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and  </a:t>
            </a:r>
            <a:r>
              <a:rPr sz="2400" dirty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Amazon  DynamoDB.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27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 algn="just"/>
            <a:r>
              <a:rPr sz="2400" dirty="0">
                <a:solidFill>
                  <a:srgbClr val="00AF50"/>
                </a:solidFill>
                <a:latin typeface="Arial" charset="0"/>
                <a:ea typeface="Arial" charset="0"/>
                <a:cs typeface="Arial" charset="0"/>
              </a:rPr>
              <a:t>We use it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for content management systems, blogging platforms, log aggregation.</a:t>
            </a:r>
          </a:p>
          <a:p>
            <a:pPr>
              <a:spcBef>
                <a:spcPts val="33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 algn="just"/>
            <a:r>
              <a:rPr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 would avoid it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for systems that are in early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development,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changing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query patterns.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967" y="1514348"/>
            <a:ext cx="96520" cy="1598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933" b="1" spc="-6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9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79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851" y="143817"/>
            <a:ext cx="5699581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dirty="0">
                <a:solidFill>
                  <a:srgbClr val="464646"/>
                </a:solidFill>
                <a:latin typeface="Arial" charset="0"/>
                <a:ea typeface="Arial" charset="0"/>
                <a:cs typeface="Arial" charset="0"/>
              </a:rPr>
              <a:t>Document Based</a:t>
            </a:r>
            <a:endParaRPr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40088" y="1409903"/>
            <a:ext cx="3851912" cy="293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74455" y="1058121"/>
            <a:ext cx="10764520" cy="506121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3361183">
              <a:spcBef>
                <a:spcPts val="127"/>
              </a:spcBef>
            </a:pPr>
            <a:r>
              <a:rPr sz="2400" dirty="0">
                <a:latin typeface="Arial" charset="0"/>
                <a:ea typeface="Arial" charset="0"/>
                <a:cs typeface="Arial" charset="0"/>
              </a:rPr>
              <a:t>The database stores and retrieves documents. It stores documents in  the value part of the key-value store.</a:t>
            </a:r>
          </a:p>
          <a:p>
            <a:pPr>
              <a:spcBef>
                <a:spcPts val="27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/>
            <a:r>
              <a:rPr sz="2400" dirty="0">
                <a:latin typeface="Arial" charset="0"/>
                <a:ea typeface="Arial" charset="0"/>
                <a:cs typeface="Arial" charset="0"/>
              </a:rPr>
              <a:t>Self- describing, hierarchical tree data structures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consisting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16933"/>
            <a:r>
              <a:rPr sz="2400" dirty="0" smtClean="0">
                <a:latin typeface="Arial" charset="0"/>
                <a:ea typeface="Arial" charset="0"/>
                <a:cs typeface="Arial" charset="0"/>
              </a:rPr>
              <a:t>of maps,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collections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, and scalar values.</a:t>
            </a:r>
          </a:p>
          <a:p>
            <a:pPr>
              <a:spcBef>
                <a:spcPts val="27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16933"/>
            <a:r>
              <a:rPr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Example: </a:t>
            </a:r>
            <a:r>
              <a:rPr sz="2400" dirty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Lotus Notes, MongoDB, Couch DB, Orient DB, </a:t>
            </a:r>
            <a:endParaRPr lang="en-US" sz="2400" dirty="0" smtClean="0">
              <a:solidFill>
                <a:srgbClr val="006FC0"/>
              </a:solidFill>
              <a:latin typeface="Arial" charset="0"/>
              <a:ea typeface="Arial" charset="0"/>
              <a:cs typeface="Arial" charset="0"/>
            </a:endParaRPr>
          </a:p>
          <a:p>
            <a:pPr marL="16933"/>
            <a:r>
              <a:rPr sz="2400" dirty="0" smtClean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Raven </a:t>
            </a:r>
            <a:r>
              <a:rPr sz="2400" dirty="0">
                <a:solidFill>
                  <a:srgbClr val="006FC0"/>
                </a:solidFill>
                <a:latin typeface="Arial" charset="0"/>
                <a:ea typeface="Arial" charset="0"/>
                <a:cs typeface="Arial" charset="0"/>
              </a:rPr>
              <a:t>DB.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22859">
              <a:spcBef>
                <a:spcPts val="1947"/>
              </a:spcBef>
            </a:pPr>
            <a:r>
              <a:rPr sz="2400" dirty="0">
                <a:solidFill>
                  <a:srgbClr val="00AF50"/>
                </a:solidFill>
                <a:latin typeface="Arial" charset="0"/>
                <a:ea typeface="Arial" charset="0"/>
                <a:cs typeface="Arial" charset="0"/>
              </a:rPr>
              <a:t>We use it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schemaless systems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real-time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analytics,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400" dirty="0" smtClean="0">
                <a:latin typeface="Arial" charset="0"/>
                <a:ea typeface="Arial" charset="0"/>
                <a:cs typeface="Arial" charset="0"/>
              </a:rPr>
              <a:t>e-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commerce applications.</a:t>
            </a:r>
          </a:p>
          <a:p>
            <a:pPr>
              <a:spcBef>
                <a:spcPts val="33"/>
              </a:spcBef>
            </a:pPr>
            <a:endParaRPr sz="2400" dirty="0">
              <a:latin typeface="Arial" charset="0"/>
              <a:ea typeface="Arial" charset="0"/>
              <a:cs typeface="Arial" charset="0"/>
            </a:endParaRPr>
          </a:p>
          <a:p>
            <a:pPr marL="22859" marR="6773"/>
            <a:r>
              <a:rPr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 would avoid it </a:t>
            </a:r>
            <a:r>
              <a:rPr sz="2400" dirty="0">
                <a:latin typeface="Arial" charset="0"/>
                <a:ea typeface="Arial" charset="0"/>
                <a:cs typeface="Arial" charset="0"/>
              </a:rPr>
              <a:t>for systems that need complex transactions spanning multiple operations or  queries against varying aggregate structures.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4455" y="1514349"/>
            <a:ext cx="160019" cy="1598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933" b="1" spc="-6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9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77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758</Words>
  <Application>Microsoft Macintosh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Calibri Light</vt:lpstr>
      <vt:lpstr>Mangal</vt:lpstr>
      <vt:lpstr>Menlo</vt:lpstr>
      <vt:lpstr>Times New Roman</vt:lpstr>
      <vt:lpstr>Trebuchet MS</vt:lpstr>
      <vt:lpstr>Wingdings</vt:lpstr>
      <vt:lpstr>Arial</vt:lpstr>
      <vt:lpstr>Office Theme</vt:lpstr>
      <vt:lpstr>NoSQL databases </vt:lpstr>
      <vt:lpstr>What is RDBMS</vt:lpstr>
      <vt:lpstr>Issues with RDBMS- Scalability</vt:lpstr>
      <vt:lpstr>What is NoSQL</vt:lpstr>
      <vt:lpstr>NoSQL Types</vt:lpstr>
      <vt:lpstr>PowerPoint Presentation</vt:lpstr>
      <vt:lpstr>Key Value Pair Based</vt:lpstr>
      <vt:lpstr>Column based</vt:lpstr>
      <vt:lpstr>Document Based</vt:lpstr>
      <vt:lpstr>Graph Based</vt:lpstr>
      <vt:lpstr>CAP Theorem</vt:lpstr>
      <vt:lpstr>MongoDB– Key Features</vt:lpstr>
      <vt:lpstr>PowerPoint Presentation</vt:lpstr>
      <vt:lpstr>Schema Free</vt:lpstr>
      <vt:lpstr>Data Storage</vt:lpstr>
      <vt:lpstr>Graph database - Neo4j Examples </vt:lpstr>
      <vt:lpstr>Cypher language - basic operations</vt:lpstr>
      <vt:lpstr>Views</vt:lpstr>
      <vt:lpstr>Python -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 </dc:title>
  <dc:creator>Microsoft Office User</dc:creator>
  <cp:lastModifiedBy>Microsoft Office User</cp:lastModifiedBy>
  <cp:revision>18</cp:revision>
  <dcterms:created xsi:type="dcterms:W3CDTF">2018-03-20T18:31:52Z</dcterms:created>
  <dcterms:modified xsi:type="dcterms:W3CDTF">2019-02-17T06:45:46Z</dcterms:modified>
</cp:coreProperties>
</file>