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4" r:id="rId1"/>
  </p:sldMasterIdLst>
  <p:notesMasterIdLst>
    <p:notesMasterId r:id="rId27"/>
  </p:notesMasterIdLst>
  <p:handoutMasterIdLst>
    <p:handoutMasterId r:id="rId28"/>
  </p:handoutMasterIdLst>
  <p:sldIdLst>
    <p:sldId id="360" r:id="rId2"/>
    <p:sldId id="359" r:id="rId3"/>
    <p:sldId id="380" r:id="rId4"/>
    <p:sldId id="370" r:id="rId5"/>
    <p:sldId id="257" r:id="rId6"/>
    <p:sldId id="258" r:id="rId7"/>
    <p:sldId id="259" r:id="rId8"/>
    <p:sldId id="376" r:id="rId9"/>
    <p:sldId id="372" r:id="rId10"/>
    <p:sldId id="377" r:id="rId11"/>
    <p:sldId id="260" r:id="rId12"/>
    <p:sldId id="261" r:id="rId13"/>
    <p:sldId id="262" r:id="rId14"/>
    <p:sldId id="263" r:id="rId15"/>
    <p:sldId id="264" r:id="rId16"/>
    <p:sldId id="265" r:id="rId17"/>
    <p:sldId id="378" r:id="rId18"/>
    <p:sldId id="267" r:id="rId19"/>
    <p:sldId id="268" r:id="rId20"/>
    <p:sldId id="269" r:id="rId21"/>
    <p:sldId id="270" r:id="rId22"/>
    <p:sldId id="271" r:id="rId23"/>
    <p:sldId id="379" r:id="rId24"/>
    <p:sldId id="392" r:id="rId25"/>
    <p:sldId id="384" r:id="rId26"/>
  </p:sldIdLst>
  <p:sldSz cx="9144000" cy="6858000" type="screen4x3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CC"/>
    <a:srgbClr val="006699"/>
    <a:srgbClr val="00B9F1"/>
    <a:srgbClr val="FFD54F"/>
    <a:srgbClr val="996666"/>
    <a:srgbClr val="00B0F0"/>
    <a:srgbClr val="EAEAF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4" autoAdjust="0"/>
    <p:restoredTop sz="91781" autoAdjust="0"/>
  </p:normalViewPr>
  <p:slideViewPr>
    <p:cSldViewPr>
      <p:cViewPr varScale="1">
        <p:scale>
          <a:sx n="153" d="100"/>
          <a:sy n="153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429A8B3-FFEA-46EE-BAE2-C75B335A39D8}" type="datetime1">
              <a:rPr lang="en-US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C2C142D-B278-4FF2-92CD-DE947C1FE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19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BF16199-07F8-46DB-B453-D777DD09043B}" type="datetime1">
              <a:rPr lang="en-US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440EE68-FF60-4E57-B785-BA3D3A7C11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96570-60B3-419F-B29D-C2A4F1D5895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A7AF31-863F-4662-817B-3F8E0AA1446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8722E4-6404-4F30-9396-2CFC230207E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most important concept of REST is resources, which are identified by global IDs typically using URIs.</a:t>
            </a:r>
          </a:p>
          <a:p>
            <a:endParaRPr lang="en-US" dirty="0"/>
          </a:p>
          <a:p>
            <a:r>
              <a:rPr lang="en-US" dirty="0"/>
              <a:t>URIs are used to connect clients and servers to exchange resources in the form of representations, various representations could be XML, JSON, HTML, TEXT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6333-7F72-FD48-889B-EE923EE53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D1BDF-B40F-344F-ADF6-871718341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8A8F-3DFA-A646-9482-CD466F39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92B88-C44F-49B4-9A4E-902BAB08751A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C12A-F2E4-0C49-83B7-F69197BF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6A0F-A51E-2546-A4F1-E0FFF74C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343DCE-4E45-4E62-9707-C1845FB8A2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2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8CFB-6A10-9344-863C-B20D159D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5823B-AC06-F246-9D67-74E6B7B0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639D-FDD3-024D-A61B-9BD5AD21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AA7CFB-44D9-4EDD-BDFF-EE63FBD31EAF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B9AD-C765-F040-89E0-251127A4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C452-B5C5-8D4D-BAC5-2685F9CC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19DA28-974C-4F51-8755-8AEDAB6816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CB68A-D43E-4B4B-9909-7198E353D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49531-3801-C442-BD39-293BF478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49DC-475D-F045-9851-CFDAE8CE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43A8E-BB72-4D16-B0D2-E2CC39867583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6F44-7CBD-BA4D-B710-6CB1953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D38B-9BFA-C440-86E7-54E3E48E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AC0BA-77D8-4B2E-9664-07353DA429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8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53949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buFont typeface="Arial" pitchFamily="34" charset="0"/>
              <a:buChar char="•"/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14800" cy="53949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buFont typeface="Arial" pitchFamily="34" charset="0"/>
              <a:buChar char="•"/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91839-FBCB-4291-BB79-BECB7154C2FC}" type="datetime1">
              <a:rPr lang="en-US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A09A3-BBCB-4C76-A327-4C35C8DC7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24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966C-F617-5A4A-8081-C5F0B927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9C40-50E5-DB44-B019-F85A7B85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A2CB-9ECE-8942-9AB0-E5660575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C4E66-7DBA-4A4B-B0D4-2BA0F65F9613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6DD0-F79D-C049-8EA3-7E311DAF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5052-CCF7-7944-881E-9A5242CB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9392-8286-4493-BC68-E121F4AB87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E7EE-0DD1-374B-98C0-C496EAF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5654-4903-C14F-A3D4-D1BCD853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6CDF-9046-9F45-BBE4-CB8ABD64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8BF2D2-285B-46A4-8652-AD86F0E79732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61B08-3C57-F14C-9C33-CD64F0B5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E2DC-A58A-CA4C-A6F8-E65CA829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D116F-0136-44DD-B6E5-D7CD82F43E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E378-6001-8B4B-8AD2-B4848681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54B5-6E34-A24B-B24D-9CE1AD3AB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32169-4661-AC49-B75F-1CA97ED92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BAA9-72BB-6048-BA6D-43327C15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D91839-FBCB-4291-BB79-BECB7154C2FC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CD03-487C-2148-A5EC-F2BF3804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66540-F8B3-9741-A24B-7481CAC9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A09A3-BBCB-4C76-A327-4C35C8DC73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B4BE-0150-C142-BA3B-B8397DDE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A5165-140D-7D4C-A47F-44A12412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45E6-3B70-8B4A-A8EA-F83E0FCE2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F36-5EE3-A24D-B691-20258E899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93F77-1ACC-8648-9DB6-B9806B667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21A4F-091E-5F44-A523-6D55D229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6EA78B-FBDB-47F1-B049-AB81191F9310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2B35C-AEAD-124D-B5AA-851204EF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2F816-2DE0-A14E-A61F-BD4B56EB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7E1B6-E8AE-4BDD-A276-2B1A70541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60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93A0-076D-7C49-BBAC-FFBD72A8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6FF69-5F66-524B-9A4D-762C86F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97D4A-EB8A-4AF4-9BBB-C6E7678F094B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B31A6-0908-514A-9C9C-516CBBDF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FEE7B-8F3C-5A45-A4AF-86BAE28A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705E0-DE23-476F-9A18-FC8D330327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7C2BF-CA39-DF4E-BECB-13BF7F61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BA1F2-7107-4D86-8333-007C4E39B4CD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D6493-BF30-6141-83C5-CC4714C0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64159-826F-B043-A7AB-664663E2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95777-86A3-4787-8B5F-C29BFC4FE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6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6FAE-EA74-A842-9336-D461AD1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4198-BEE3-FF42-9B5A-86ABC417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604FE-20F8-6A4A-B396-5238767C4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4FA11-E77E-F243-803B-4F3B97CC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1254F-F750-462F-8B37-C103AF9A47C1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48FA4-E5FB-9F42-816F-B1418DE5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354DD-2174-F547-9112-4C82EBA7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96F2E-E54C-490F-AE84-2540F4367D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BBCE-47DE-D348-8F71-9D86B56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062F0-C330-E140-8D2F-CA49F5685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3876B-25A5-3B48-AA1E-ED3CDA44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A3CC8-E980-F940-B00C-FD6E360A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812AC-5041-4632-8779-9CE246E973CB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F6BC9-45E8-9747-B708-78F0542E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C202-21DC-3C4A-ACC9-A4CC65E9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EE828-F327-4E8D-882F-F3749913E1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0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E68B5-1443-2747-B756-80B73857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EE8C-C8EB-4943-8933-DA3AC4E2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87F7-53E5-9741-B2C7-2AB544609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6EA78B-FBDB-47F1-B049-AB81191F9310}" type="datetime1">
              <a:rPr lang="en-US" smtClean="0"/>
              <a:pPr>
                <a:defRPr/>
              </a:pPr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33AC-5142-104D-8F26-A2C08D8A4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C1E6-E87D-D24C-AD04-636AFC2E4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B7E1B6-E8AE-4BDD-A276-2B1A70541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3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17" r:id="rId12"/>
    <p:sldLayoutId id="21474841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laravel.com/docs/5.0/controllers#restful-resource-controllers" TargetMode="External"/><Relationship Id="rId3" Type="http://schemas.openxmlformats.org/officeDocument/2006/relationships/hyperlink" Target="http://stackoverflow.com/" TargetMode="External"/><Relationship Id="rId7" Type="http://schemas.openxmlformats.org/officeDocument/2006/relationships/hyperlink" Target="http://www.slideshare.net/shriteshbhattarai/restful-web-architecture" TargetMode="External"/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s.uci.edu/~fielding/pubs/dissertation/rest_arch_style.htm" TargetMode="External"/><Relationship Id="rId5" Type="http://schemas.openxmlformats.org/officeDocument/2006/relationships/hyperlink" Target="http://rest.elkstein.org/" TargetMode="External"/><Relationship Id="rId4" Type="http://schemas.openxmlformats.org/officeDocument/2006/relationships/hyperlink" Target="http://www.restapitutorial.com/lessons/whatisrest.html" TargetMode="External"/><Relationship Id="rId9" Type="http://schemas.openxmlformats.org/officeDocument/2006/relationships/hyperlink" Target="https://laracasts.com/lessons/understanding-res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514600"/>
          </a:xfrm>
        </p:spPr>
        <p:txBody>
          <a:bodyPr/>
          <a:lstStyle/>
          <a:p>
            <a:br>
              <a:rPr lang="en-US" b="1" dirty="0">
                <a:solidFill>
                  <a:srgbClr val="3C3C77"/>
                </a:solidFill>
              </a:rPr>
            </a:br>
            <a:r>
              <a:rPr lang="en-US" sz="3200" b="1" dirty="0">
                <a:solidFill>
                  <a:srgbClr val="777777"/>
                </a:solidFill>
              </a:rPr>
              <a:t>RESTful Web Services</a:t>
            </a:r>
            <a:endParaRPr lang="en-US" sz="2400" b="1" dirty="0">
              <a:solidFill>
                <a:srgbClr val="77777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2CDF9A-F316-B442-8516-3F8EEC4C1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457200"/>
            <a:ext cx="8399462" cy="62484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u="sng" dirty="0"/>
              <a:t>REST in detail (GET/RETRIEVE)</a:t>
            </a:r>
          </a:p>
          <a:p>
            <a:endParaRPr lang="en-US" sz="1600" dirty="0"/>
          </a:p>
          <a:p>
            <a:r>
              <a:rPr lang="en-US" dirty="0"/>
              <a:t>The method GET is used to RETRIEVE resources.</a:t>
            </a:r>
          </a:p>
          <a:p>
            <a:endParaRPr lang="en-US" dirty="0"/>
          </a:p>
          <a:p>
            <a:r>
              <a:rPr lang="en-US" dirty="0"/>
              <a:t>Client application makes a HTTP request with the method type GET and Senthil as the identifier</a:t>
            </a:r>
          </a:p>
          <a:p>
            <a:endParaRPr lang="en-US" dirty="0"/>
          </a:p>
          <a:p>
            <a:r>
              <a:rPr lang="en-US" dirty="0"/>
              <a:t>The representation type is set </a:t>
            </a:r>
          </a:p>
          <a:p>
            <a:pPr marL="0" indent="0">
              <a:buNone/>
            </a:pPr>
            <a:r>
              <a:rPr lang="en-US" dirty="0"/>
              <a:t>through the Accept request header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dirty="0"/>
              <a:t>REST Framework invokes</a:t>
            </a:r>
          </a:p>
          <a:p>
            <a:pPr marL="0" indent="0">
              <a:buNone/>
            </a:pPr>
            <a:r>
              <a:rPr lang="en-US" dirty="0"/>
              <a:t>domain code to retrieve </a:t>
            </a:r>
          </a:p>
          <a:p>
            <a:pPr marL="0" indent="0">
              <a:buNone/>
            </a:pPr>
            <a:r>
              <a:rPr lang="en-US" dirty="0"/>
              <a:t>data and to generate </a:t>
            </a:r>
          </a:p>
          <a:p>
            <a:pPr marL="0" indent="0">
              <a:buNone/>
            </a:pPr>
            <a:r>
              <a:rPr lang="en-US" dirty="0"/>
              <a:t>Representation in XML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Servlet container sends back the </a:t>
            </a:r>
          </a:p>
          <a:p>
            <a:pPr marL="0" indent="0">
              <a:buNone/>
            </a:pPr>
            <a:r>
              <a:rPr lang="en-US" dirty="0"/>
              <a:t>response as XML with 200 as </a:t>
            </a:r>
          </a:p>
          <a:p>
            <a:pPr marL="0" indent="0">
              <a:buNone/>
            </a:pPr>
            <a:r>
              <a:rPr lang="en-US" dirty="0"/>
              <a:t>the status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590800"/>
            <a:ext cx="6121400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23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1" y="2130552"/>
            <a:ext cx="3082925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uniform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interface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spcBef>
                <a:spcPts val="5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stateless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cacheable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client-server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10" dirty="0">
                <a:latin typeface="Arial"/>
                <a:cs typeface="Arial"/>
              </a:rPr>
              <a:t>layered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systems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code on demand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(optional)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48052" y="1023894"/>
            <a:ext cx="524764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RESTful</a:t>
            </a:r>
            <a:r>
              <a:rPr spc="-65" dirty="0"/>
              <a:t> </a:t>
            </a:r>
            <a:r>
              <a:rPr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7473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0" y="2130552"/>
            <a:ext cx="5839460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uniform interface </a:t>
            </a:r>
            <a:r>
              <a:rPr spc="-10" dirty="0">
                <a:latin typeface="Arial"/>
                <a:cs typeface="Arial"/>
              </a:rPr>
              <a:t>between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client and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spcBef>
                <a:spcPts val="5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simplification </a:t>
            </a:r>
            <a:r>
              <a:rPr dirty="0">
                <a:latin typeface="Arial"/>
                <a:cs typeface="Arial"/>
              </a:rPr>
              <a:t>&amp; </a:t>
            </a:r>
            <a:r>
              <a:rPr spc="-10" dirty="0">
                <a:latin typeface="Arial"/>
                <a:cs typeface="Arial"/>
              </a:rPr>
              <a:t>decoupling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the</a:t>
            </a:r>
            <a:r>
              <a:rPr spc="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architecture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in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HTTP,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URIs </a:t>
            </a:r>
            <a:r>
              <a:rPr dirty="0">
                <a:latin typeface="Arial"/>
                <a:cs typeface="Arial"/>
              </a:rPr>
              <a:t>- </a:t>
            </a:r>
            <a:r>
              <a:rPr spc="-5" dirty="0">
                <a:latin typeface="Arial"/>
                <a:cs typeface="Arial"/>
              </a:rPr>
              <a:t>represent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resources</a:t>
            </a:r>
            <a:endParaRPr>
              <a:latin typeface="Arial"/>
              <a:cs typeface="Arial"/>
            </a:endParaRPr>
          </a:p>
          <a:p>
            <a:pPr lvl="1">
              <a:spcBef>
                <a:spcPts val="5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dirty="0">
                <a:latin typeface="Arial"/>
                <a:cs typeface="Arial"/>
              </a:rPr>
              <a:t>http </a:t>
            </a:r>
            <a:r>
              <a:rPr spc="-5" dirty="0">
                <a:latin typeface="Arial"/>
                <a:cs typeface="Arial"/>
              </a:rPr>
              <a:t>verbs </a:t>
            </a:r>
            <a:r>
              <a:rPr dirty="0">
                <a:latin typeface="Arial"/>
                <a:cs typeface="Arial"/>
              </a:rPr>
              <a:t>(</a:t>
            </a:r>
            <a:r>
              <a:rPr sz="1100" dirty="0">
                <a:latin typeface="Arial"/>
                <a:cs typeface="Arial"/>
              </a:rPr>
              <a:t>GET / POST / PUT / </a:t>
            </a:r>
            <a:r>
              <a:rPr sz="1100" spc="-5" dirty="0">
                <a:latin typeface="Arial"/>
                <a:cs typeface="Arial"/>
              </a:rPr>
              <a:t>DELETE</a:t>
            </a:r>
            <a:r>
              <a:rPr spc="-5" dirty="0">
                <a:latin typeface="Arial"/>
                <a:cs typeface="Arial"/>
              </a:rPr>
              <a:t>) </a:t>
            </a:r>
            <a:r>
              <a:rPr dirty="0">
                <a:latin typeface="Arial"/>
                <a:cs typeface="Arial"/>
              </a:rPr>
              <a:t>- </a:t>
            </a:r>
            <a:r>
              <a:rPr spc="-5" dirty="0">
                <a:latin typeface="Arial"/>
                <a:cs typeface="Arial"/>
              </a:rPr>
              <a:t>represent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actions</a:t>
            </a:r>
            <a:endParaRPr>
              <a:latin typeface="Arial"/>
              <a:cs typeface="Arial"/>
            </a:endParaRPr>
          </a:p>
          <a:p>
            <a:pPr lvl="1">
              <a:spcBef>
                <a:spcPts val="4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dirty="0">
                <a:latin typeface="Arial"/>
                <a:cs typeface="Arial"/>
              </a:rPr>
              <a:t>http </a:t>
            </a:r>
            <a:r>
              <a:rPr spc="-5" dirty="0">
                <a:latin typeface="Arial"/>
                <a:cs typeface="Arial"/>
              </a:rPr>
              <a:t>response, </a:t>
            </a:r>
            <a:r>
              <a:rPr dirty="0">
                <a:latin typeface="Arial"/>
                <a:cs typeface="Arial"/>
              </a:rPr>
              <a:t>status </a:t>
            </a:r>
            <a:r>
              <a:rPr spc="-5" dirty="0">
                <a:latin typeface="Arial"/>
                <a:cs typeface="Arial"/>
              </a:rPr>
              <a:t>code,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headers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6301" y="1023894"/>
            <a:ext cx="431292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Uniform</a:t>
            </a:r>
            <a:r>
              <a:rPr spc="-90" dirty="0"/>
              <a:t> </a:t>
            </a:r>
            <a:r>
              <a:rPr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3397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0" y="2130552"/>
            <a:ext cx="7303770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no client’s </a:t>
            </a:r>
            <a:r>
              <a:rPr dirty="0">
                <a:latin typeface="Arial"/>
                <a:cs typeface="Arial"/>
              </a:rPr>
              <a:t>state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stored </a:t>
            </a:r>
            <a:r>
              <a:rPr spc="-5" dirty="0">
                <a:latin typeface="Arial"/>
                <a:cs typeface="Arial"/>
              </a:rPr>
              <a:t>on </a:t>
            </a:r>
            <a:r>
              <a:rPr dirty="0">
                <a:latin typeface="Arial"/>
                <a:cs typeface="Arial"/>
              </a:rPr>
              <a:t>the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marR="5080" indent="-343535" algn="just">
              <a:spcBef>
                <a:spcPts val="5"/>
              </a:spcBef>
              <a:buChar char="●"/>
              <a:tabLst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every request </a:t>
            </a:r>
            <a:r>
              <a:rPr dirty="0">
                <a:latin typeface="Arial"/>
                <a:cs typeface="Arial"/>
              </a:rPr>
              <a:t>is </a:t>
            </a:r>
            <a:r>
              <a:rPr spc="-5" dirty="0">
                <a:latin typeface="Arial"/>
                <a:cs typeface="Arial"/>
              </a:rPr>
              <a:t>self contained </a:t>
            </a:r>
            <a:r>
              <a:rPr dirty="0">
                <a:latin typeface="Arial"/>
                <a:cs typeface="Arial"/>
              </a:rPr>
              <a:t>&amp; </a:t>
            </a:r>
            <a:r>
              <a:rPr spc="-5" dirty="0">
                <a:latin typeface="Arial"/>
                <a:cs typeface="Arial"/>
              </a:rPr>
              <a:t>self descriptive </a:t>
            </a:r>
            <a:r>
              <a:rPr dirty="0">
                <a:latin typeface="Arial"/>
                <a:cs typeface="Arial"/>
              </a:rPr>
              <a:t>i.e </a:t>
            </a:r>
            <a:r>
              <a:rPr spc="-5" dirty="0">
                <a:latin typeface="Arial"/>
                <a:cs typeface="Arial"/>
              </a:rPr>
              <a:t>all requests </a:t>
            </a:r>
            <a:r>
              <a:rPr dirty="0">
                <a:latin typeface="Arial"/>
                <a:cs typeface="Arial"/>
              </a:rPr>
              <a:t>from  </a:t>
            </a:r>
            <a:r>
              <a:rPr spc="-5" dirty="0">
                <a:latin typeface="Arial"/>
                <a:cs typeface="Arial"/>
              </a:rPr>
              <a:t>clients contain all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information necessary </a:t>
            </a:r>
            <a:r>
              <a:rPr dirty="0">
                <a:latin typeface="Arial"/>
                <a:cs typeface="Arial"/>
              </a:rPr>
              <a:t>for the </a:t>
            </a:r>
            <a:r>
              <a:rPr spc="-5" dirty="0">
                <a:latin typeface="Arial"/>
                <a:cs typeface="Arial"/>
              </a:rPr>
              <a:t>server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provide  service.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session </a:t>
            </a:r>
            <a:r>
              <a:rPr dirty="0">
                <a:latin typeface="Arial"/>
                <a:cs typeface="Arial"/>
              </a:rPr>
              <a:t>state is </a:t>
            </a:r>
            <a:r>
              <a:rPr spc="-5" dirty="0">
                <a:latin typeface="Arial"/>
                <a:cs typeface="Arial"/>
              </a:rPr>
              <a:t>kept entirely on 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client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08427" y="1023894"/>
            <a:ext cx="232600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105847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1" y="2130553"/>
            <a:ext cx="5329555" cy="3559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separation </a:t>
            </a:r>
            <a:r>
              <a:rPr dirty="0">
                <a:latin typeface="Arial"/>
                <a:cs typeface="Arial"/>
              </a:rPr>
              <a:t>of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concerns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spcBef>
                <a:spcPts val="5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distributed </a:t>
            </a:r>
            <a:r>
              <a:rPr spc="-10" dirty="0">
                <a:latin typeface="Arial"/>
                <a:cs typeface="Arial"/>
              </a:rPr>
              <a:t>and </a:t>
            </a:r>
            <a:r>
              <a:rPr spc="-5" dirty="0">
                <a:latin typeface="Arial"/>
                <a:cs typeface="Arial"/>
              </a:rPr>
              <a:t>disconnected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components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encourages components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evolve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independently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provides much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more: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scalability</a:t>
            </a:r>
            <a:endParaRPr>
              <a:latin typeface="Arial"/>
              <a:cs typeface="Arial"/>
            </a:endParaRPr>
          </a:p>
          <a:p>
            <a:pPr lvl="1">
              <a:spcBef>
                <a:spcPts val="4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maintainability</a:t>
            </a:r>
            <a:endParaRPr>
              <a:latin typeface="Arial"/>
              <a:cs typeface="Arial"/>
            </a:endParaRPr>
          </a:p>
          <a:p>
            <a:pPr lvl="1">
              <a:spcBef>
                <a:spcPts val="5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portability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6843" y="1023894"/>
            <a:ext cx="328993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Clien</a:t>
            </a:r>
            <a:r>
              <a:rPr spc="10" dirty="0"/>
              <a:t>t</a:t>
            </a:r>
            <a:r>
              <a:rPr spc="-5" dirty="0"/>
              <a:t>-</a:t>
            </a:r>
            <a:r>
              <a:rPr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4713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0" y="2130552"/>
            <a:ext cx="3578860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responses should be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cacheable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spcBef>
                <a:spcPts val="5"/>
              </a:spcBef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implicitly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or</a:t>
            </a:r>
            <a:endParaRPr>
              <a:latin typeface="Arial"/>
              <a:cs typeface="Arial"/>
            </a:endParaRPr>
          </a:p>
          <a:p>
            <a:pPr lvl="1">
              <a:spcBef>
                <a:spcPts val="35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explicitly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22499" y="1023894"/>
            <a:ext cx="269938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Cacheable</a:t>
            </a:r>
          </a:p>
        </p:txBody>
      </p:sp>
    </p:spTree>
    <p:extLst>
      <p:ext uri="{BB962C8B-B14F-4D97-AF65-F5344CB8AC3E}">
        <p14:creationId xmlns:p14="http://schemas.microsoft.com/office/powerpoint/2010/main" val="250648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98014" y="1023894"/>
            <a:ext cx="434721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Layered</a:t>
            </a:r>
            <a:r>
              <a:rPr spc="-65" dirty="0"/>
              <a:t> </a:t>
            </a:r>
            <a:r>
              <a:rPr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28650" y="2682875"/>
            <a:ext cx="7886700" cy="168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 marR="5080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445770" algn="l"/>
                <a:tab pos="446405" algn="l"/>
              </a:tabLst>
            </a:pPr>
            <a:r>
              <a:rPr spc="-5" dirty="0"/>
              <a:t>there could be different </a:t>
            </a:r>
            <a:r>
              <a:rPr spc="-10" dirty="0"/>
              <a:t>layers </a:t>
            </a:r>
            <a:r>
              <a:rPr spc="-5" dirty="0"/>
              <a:t>in </a:t>
            </a:r>
            <a:r>
              <a:rPr spc="-10" dirty="0"/>
              <a:t>between </a:t>
            </a:r>
            <a:r>
              <a:rPr dirty="0"/>
              <a:t>the </a:t>
            </a:r>
            <a:r>
              <a:rPr spc="-5" dirty="0"/>
              <a:t>client and server like proxies,  </a:t>
            </a:r>
            <a:r>
              <a:rPr spc="-10" dirty="0"/>
              <a:t>middlewares, </a:t>
            </a:r>
            <a:r>
              <a:rPr spc="-5" dirty="0"/>
              <a:t>services, caches, load balancers</a:t>
            </a:r>
            <a:r>
              <a:rPr spc="95" dirty="0"/>
              <a:t> </a:t>
            </a:r>
            <a:r>
              <a:rPr dirty="0"/>
              <a:t>etc.</a:t>
            </a:r>
          </a:p>
          <a:p>
            <a:pPr marL="90170"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1700"/>
          </a:p>
          <a:p>
            <a:pPr marL="445770" marR="713105" indent="-343535">
              <a:lnSpc>
                <a:spcPct val="100000"/>
              </a:lnSpc>
              <a:buChar char="●"/>
              <a:tabLst>
                <a:tab pos="445770" algn="l"/>
                <a:tab pos="446405" algn="l"/>
              </a:tabLst>
            </a:pPr>
            <a:r>
              <a:rPr spc="-5" dirty="0"/>
              <a:t>client </a:t>
            </a:r>
            <a:r>
              <a:rPr spc="-10" dirty="0"/>
              <a:t>doesn’t </a:t>
            </a:r>
            <a:r>
              <a:rPr spc="-5" dirty="0"/>
              <a:t>know how </a:t>
            </a:r>
            <a:r>
              <a:rPr dirty="0"/>
              <a:t>the </a:t>
            </a:r>
            <a:r>
              <a:rPr spc="-5" dirty="0"/>
              <a:t>response is </a:t>
            </a:r>
            <a:r>
              <a:rPr spc="-10" dirty="0"/>
              <a:t>being </a:t>
            </a:r>
            <a:r>
              <a:rPr spc="-5" dirty="0"/>
              <a:t>generated, and is not  concerned either (separation </a:t>
            </a:r>
            <a:r>
              <a:rPr dirty="0"/>
              <a:t>of </a:t>
            </a:r>
            <a:r>
              <a:rPr spc="-5" dirty="0"/>
              <a:t>concern</a:t>
            </a:r>
            <a:r>
              <a:rPr spc="50" dirty="0"/>
              <a:t> </a:t>
            </a:r>
            <a:r>
              <a:rPr spc="-5" dirty="0"/>
              <a:t>again)</a:t>
            </a:r>
          </a:p>
        </p:txBody>
      </p:sp>
    </p:spTree>
    <p:extLst>
      <p:ext uri="{BB962C8B-B14F-4D97-AF65-F5344CB8AC3E}">
        <p14:creationId xmlns:p14="http://schemas.microsoft.com/office/powerpoint/2010/main" val="73046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RESTful</a:t>
            </a:r>
            <a:r>
              <a:rPr lang="en-US" sz="2000" dirty="0"/>
              <a:t> </a:t>
            </a:r>
            <a:r>
              <a:rPr lang="en-US" dirty="0"/>
              <a:t>Architecture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609600"/>
            <a:ext cx="8399462" cy="6096000"/>
          </a:xfrm>
        </p:spPr>
        <p:txBody>
          <a:bodyPr>
            <a:normAutofit fontScale="92500" lnSpcReduction="20000"/>
          </a:bodyPr>
          <a:lstStyle/>
          <a:p>
            <a:endParaRPr lang="en-US" sz="1600" dirty="0"/>
          </a:p>
          <a:p>
            <a:r>
              <a:rPr lang="en-US" dirty="0"/>
              <a:t>A typical Java based RESTful architecture consists of 3 layers.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Restful Service layer</a:t>
            </a:r>
            <a:r>
              <a:rPr lang="en-US" dirty="0"/>
              <a:t> intercepts incoming http requests to identify the </a:t>
            </a:r>
            <a:r>
              <a:rPr lang="en-US" b="1" i="1" dirty="0"/>
              <a:t>representation</a:t>
            </a:r>
            <a:r>
              <a:rPr lang="en-US" dirty="0"/>
              <a:t>, </a:t>
            </a:r>
            <a:r>
              <a:rPr lang="en-US" b="1" i="1" dirty="0"/>
              <a:t>resource</a:t>
            </a:r>
            <a:r>
              <a:rPr lang="en-US" dirty="0"/>
              <a:t> and the </a:t>
            </a:r>
            <a:r>
              <a:rPr lang="en-US" b="1" i="1" dirty="0"/>
              <a:t>operation</a:t>
            </a:r>
          </a:p>
          <a:p>
            <a:endParaRPr lang="en-US" dirty="0"/>
          </a:p>
          <a:p>
            <a:r>
              <a:rPr lang="en-US" b="1" i="1" dirty="0"/>
              <a:t>Flask/JAX-RS</a:t>
            </a:r>
            <a:r>
              <a:rPr lang="en-US" dirty="0"/>
              <a:t>  is the </a:t>
            </a:r>
          </a:p>
          <a:p>
            <a:pPr marL="0" indent="0">
              <a:buNone/>
            </a:pPr>
            <a:r>
              <a:rPr lang="en-US" dirty="0"/>
              <a:t>specification defined </a:t>
            </a:r>
          </a:p>
          <a:p>
            <a:pPr marL="0" indent="0">
              <a:buNone/>
            </a:pPr>
            <a:r>
              <a:rPr lang="en-US" dirty="0"/>
              <a:t>create and use </a:t>
            </a:r>
          </a:p>
          <a:p>
            <a:pPr marL="0" indent="0">
              <a:buNone/>
            </a:pPr>
            <a:r>
              <a:rPr lang="en-US" dirty="0"/>
              <a:t>RESTful services in </a:t>
            </a:r>
          </a:p>
          <a:p>
            <a:pPr marL="0" indent="0">
              <a:buNone/>
            </a:pPr>
            <a:r>
              <a:rPr lang="en-US" dirty="0"/>
              <a:t>Python/Java applications.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Business Layer</a:t>
            </a:r>
            <a:r>
              <a:rPr lang="en-US" dirty="0"/>
              <a:t> uses appropriate </a:t>
            </a:r>
          </a:p>
          <a:p>
            <a:pPr marL="0" indent="0">
              <a:buNone/>
            </a:pPr>
            <a:r>
              <a:rPr lang="en-US" dirty="0"/>
              <a:t>framework to execute the business logic.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dirty="0"/>
              <a:t>The </a:t>
            </a:r>
            <a:r>
              <a:rPr lang="en-US" b="1" i="1" dirty="0"/>
              <a:t>Data Layer</a:t>
            </a:r>
            <a:r>
              <a:rPr lang="en-US" dirty="0"/>
              <a:t> is responsible for</a:t>
            </a:r>
          </a:p>
          <a:p>
            <a:pPr marL="0" indent="0">
              <a:buNone/>
            </a:pPr>
            <a:r>
              <a:rPr lang="en-US" dirty="0"/>
              <a:t>data logic and takes care of O/R mapping.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00313"/>
            <a:ext cx="5943600" cy="321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63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1" y="2130553"/>
            <a:ext cx="778319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5475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application programming interfaces(APIs) that </a:t>
            </a:r>
            <a:r>
              <a:rPr spc="-10" dirty="0">
                <a:latin typeface="Arial"/>
                <a:cs typeface="Arial"/>
              </a:rPr>
              <a:t>is </a:t>
            </a:r>
            <a:r>
              <a:rPr spc="-5" dirty="0">
                <a:latin typeface="Arial"/>
                <a:cs typeface="Arial"/>
              </a:rPr>
              <a:t>based upon </a:t>
            </a:r>
            <a:r>
              <a:rPr dirty="0">
                <a:latin typeface="Arial"/>
                <a:cs typeface="Arial"/>
              </a:rPr>
              <a:t>REST  </a:t>
            </a:r>
            <a:r>
              <a:rPr spc="-5" dirty="0">
                <a:latin typeface="Arial"/>
                <a:cs typeface="Arial"/>
              </a:rPr>
              <a:t>architecture.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platform independent</a:t>
            </a:r>
            <a:r>
              <a:rPr spc="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api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i.e client </a:t>
            </a:r>
            <a:r>
              <a:rPr spc="-10" dirty="0">
                <a:latin typeface="Arial"/>
                <a:cs typeface="Arial"/>
              </a:rPr>
              <a:t>written </a:t>
            </a:r>
            <a:r>
              <a:rPr spc="-5" dirty="0">
                <a:latin typeface="Arial"/>
                <a:cs typeface="Arial"/>
              </a:rPr>
              <a:t>in Java can communicate </a:t>
            </a:r>
            <a:r>
              <a:rPr spc="-15" dirty="0">
                <a:latin typeface="Arial"/>
                <a:cs typeface="Arial"/>
              </a:rPr>
              <a:t>with </a:t>
            </a:r>
            <a:r>
              <a:rPr dirty="0">
                <a:latin typeface="Arial"/>
                <a:cs typeface="Arial"/>
              </a:rPr>
              <a:t>APIs </a:t>
            </a:r>
            <a:r>
              <a:rPr spc="-10" dirty="0">
                <a:latin typeface="Arial"/>
                <a:cs typeface="Arial"/>
              </a:rPr>
              <a:t>written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PHP,</a:t>
            </a:r>
            <a:r>
              <a:rPr spc="2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</a:t>
            </a:r>
            <a:endParaRPr>
              <a:latin typeface="Arial"/>
              <a:cs typeface="Arial"/>
            </a:endParaRPr>
          </a:p>
          <a:p>
            <a:pPr marL="355600"/>
            <a:r>
              <a:rPr spc="-5" dirty="0">
                <a:latin typeface="Arial"/>
                <a:cs typeface="Arial"/>
              </a:rPr>
              <a:t>etc.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700">
              <a:latin typeface="Arial"/>
              <a:cs typeface="Arial"/>
            </a:endParaRPr>
          </a:p>
          <a:p>
            <a:pPr marL="355600" marR="191770" indent="-343535">
              <a:spcBef>
                <a:spcPts val="5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can be developed using any server-side programming languages: </a:t>
            </a:r>
            <a:r>
              <a:rPr dirty="0">
                <a:latin typeface="Arial"/>
                <a:cs typeface="Arial"/>
              </a:rPr>
              <a:t>PHP,  </a:t>
            </a:r>
            <a:r>
              <a:rPr spc="-10" dirty="0">
                <a:latin typeface="Arial"/>
                <a:cs typeface="Arial"/>
              </a:rPr>
              <a:t>Ruby, Python, </a:t>
            </a:r>
            <a:r>
              <a:rPr spc="-5" dirty="0">
                <a:latin typeface="Arial"/>
                <a:cs typeface="Arial"/>
              </a:rPr>
              <a:t>NodeJS, Java, </a:t>
            </a:r>
            <a:r>
              <a:rPr dirty="0">
                <a:latin typeface="Arial"/>
                <a:cs typeface="Arial"/>
              </a:rPr>
              <a:t>C#(ASP.NET), </a:t>
            </a:r>
            <a:r>
              <a:rPr spc="-5" dirty="0">
                <a:latin typeface="Arial"/>
                <a:cs typeface="Arial"/>
              </a:rPr>
              <a:t>C++</a:t>
            </a:r>
            <a:r>
              <a:rPr spc="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etc.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4774" y="1023894"/>
            <a:ext cx="285432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REST</a:t>
            </a:r>
            <a:r>
              <a:rPr spc="-75" dirty="0"/>
              <a:t> </a:t>
            </a:r>
            <a:r>
              <a:rPr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789905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1" y="2130551"/>
            <a:ext cx="4617085" cy="3968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spcBef>
                <a:spcPts val="105"/>
              </a:spcBef>
              <a:buSzPct val="128571"/>
              <a:buChar char="●"/>
              <a:tabLst>
                <a:tab pos="355600" algn="l"/>
                <a:tab pos="356235" algn="l"/>
              </a:tabLst>
            </a:pPr>
            <a:r>
              <a:rPr sz="1400" spc="-5" dirty="0">
                <a:latin typeface="Arial"/>
                <a:cs typeface="Arial"/>
              </a:rPr>
              <a:t>URIs </a:t>
            </a:r>
            <a:r>
              <a:rPr sz="1400" dirty="0">
                <a:latin typeface="Arial"/>
                <a:cs typeface="Arial"/>
              </a:rPr>
              <a:t>- to identify particular </a:t>
            </a:r>
            <a:r>
              <a:rPr sz="1400" spc="-5" dirty="0">
                <a:latin typeface="Arial"/>
                <a:cs typeface="Arial"/>
              </a:rPr>
              <a:t>resource(s) </a:t>
            </a:r>
            <a:r>
              <a:rPr sz="1400" dirty="0">
                <a:latin typeface="Arial"/>
                <a:cs typeface="Arial"/>
              </a:rPr>
              <a:t>on the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server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45"/>
              </a:spcBef>
              <a:buChar char="●"/>
            </a:pPr>
            <a:endParaRPr sz="1700" dirty="0">
              <a:latin typeface="Arial"/>
              <a:cs typeface="Arial"/>
            </a:endParaRPr>
          </a:p>
          <a:p>
            <a:pPr marL="355600" indent="-343535">
              <a:buSzPct val="128571"/>
              <a:buChar char="●"/>
              <a:tabLst>
                <a:tab pos="355600" algn="l"/>
                <a:tab pos="356235" algn="l"/>
              </a:tabLst>
            </a:pPr>
            <a:r>
              <a:rPr sz="1400" spc="-5" dirty="0">
                <a:latin typeface="Arial"/>
                <a:cs typeface="Arial"/>
              </a:rPr>
              <a:t>resource-based, </a:t>
            </a:r>
            <a:r>
              <a:rPr sz="1400" dirty="0">
                <a:latin typeface="Arial"/>
                <a:cs typeface="Arial"/>
              </a:rPr>
              <a:t>ie. use </a:t>
            </a:r>
            <a:r>
              <a:rPr sz="1400" b="1" spc="-5" dirty="0">
                <a:latin typeface="Arial"/>
                <a:cs typeface="Arial"/>
              </a:rPr>
              <a:t>resources </a:t>
            </a:r>
            <a:r>
              <a:rPr sz="1400" dirty="0">
                <a:latin typeface="Arial"/>
                <a:cs typeface="Arial"/>
              </a:rPr>
              <a:t>instead of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actions</a:t>
            </a:r>
          </a:p>
          <a:p>
            <a:pPr>
              <a:spcBef>
                <a:spcPts val="50"/>
              </a:spcBef>
              <a:buChar char="●"/>
            </a:pPr>
            <a:endParaRPr sz="1700" dirty="0">
              <a:latin typeface="Arial"/>
              <a:cs typeface="Arial"/>
            </a:endParaRPr>
          </a:p>
          <a:p>
            <a:pPr marL="355600" indent="-343535">
              <a:spcBef>
                <a:spcPts val="5"/>
              </a:spcBef>
              <a:buSzPct val="128571"/>
              <a:buChar char="●"/>
              <a:tabLst>
                <a:tab pos="355600" algn="l"/>
                <a:tab pos="356235" algn="l"/>
              </a:tabLst>
            </a:pPr>
            <a:r>
              <a:rPr sz="1400" dirty="0">
                <a:latin typeface="Arial"/>
                <a:cs typeface="Arial"/>
              </a:rPr>
              <a:t>prefer </a:t>
            </a:r>
            <a:r>
              <a:rPr sz="1400" b="1" spc="-10" dirty="0">
                <a:latin typeface="Arial"/>
                <a:cs typeface="Arial"/>
              </a:rPr>
              <a:t>nouns </a:t>
            </a:r>
            <a:r>
              <a:rPr sz="1400" dirty="0">
                <a:latin typeface="Arial"/>
                <a:cs typeface="Arial"/>
              </a:rPr>
              <a:t>instead of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verbs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35"/>
              </a:spcBef>
              <a:buChar char="●"/>
            </a:pPr>
            <a:endParaRPr sz="1700" dirty="0">
              <a:latin typeface="Arial"/>
              <a:cs typeface="Arial"/>
            </a:endParaRPr>
          </a:p>
          <a:p>
            <a:pPr marL="355600" indent="-343535">
              <a:buSzPct val="128571"/>
              <a:buChar char="●"/>
              <a:tabLst>
                <a:tab pos="355600" algn="l"/>
                <a:tab pos="356235" algn="l"/>
              </a:tabLst>
            </a:pPr>
            <a:r>
              <a:rPr sz="1400" spc="-5" dirty="0">
                <a:latin typeface="Arial"/>
                <a:cs typeface="Arial"/>
              </a:rPr>
              <a:t>HTTP </a:t>
            </a:r>
            <a:r>
              <a:rPr sz="1400" dirty="0">
                <a:latin typeface="Arial"/>
                <a:cs typeface="Arial"/>
              </a:rPr>
              <a:t>Verbs - to represent actions on those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resources</a:t>
            </a:r>
          </a:p>
          <a:p>
            <a:pPr>
              <a:lnSpc>
                <a:spcPct val="100000"/>
              </a:lnSpc>
              <a:buChar char="●"/>
            </a:pPr>
            <a:endParaRPr sz="1750" dirty="0">
              <a:latin typeface="Arial"/>
              <a:cs typeface="Arial"/>
            </a:endParaRPr>
          </a:p>
          <a:p>
            <a:pPr marL="812800" lvl="1" indent="-305435"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sz="1200" b="1" dirty="0">
                <a:latin typeface="Arial"/>
                <a:cs typeface="Arial"/>
              </a:rPr>
              <a:t>POST - </a:t>
            </a:r>
            <a:r>
              <a:rPr sz="1200" spc="-5" dirty="0">
                <a:latin typeface="Arial"/>
                <a:cs typeface="Arial"/>
              </a:rPr>
              <a:t>Create a new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resource</a:t>
            </a:r>
            <a:endParaRPr sz="1200" dirty="0">
              <a:latin typeface="Arial"/>
              <a:cs typeface="Arial"/>
            </a:endParaRPr>
          </a:p>
          <a:p>
            <a:pPr lvl="1">
              <a:spcBef>
                <a:spcPts val="50"/>
              </a:spcBef>
              <a:buFont typeface="Courier New"/>
              <a:buChar char="o"/>
            </a:pPr>
            <a:endParaRPr sz="1700" dirty="0">
              <a:latin typeface="Arial"/>
              <a:cs typeface="Arial"/>
            </a:endParaRPr>
          </a:p>
          <a:p>
            <a:pPr marL="812800" lvl="1" indent="-305435"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sz="1200" b="1" dirty="0">
                <a:latin typeface="Arial"/>
                <a:cs typeface="Arial"/>
              </a:rPr>
              <a:t>GET - </a:t>
            </a:r>
            <a:r>
              <a:rPr sz="1200" dirty="0">
                <a:latin typeface="Arial"/>
                <a:cs typeface="Arial"/>
              </a:rPr>
              <a:t>Read/Fetch </a:t>
            </a:r>
            <a:r>
              <a:rPr sz="1200" spc="-5" dirty="0">
                <a:latin typeface="Arial"/>
                <a:cs typeface="Arial"/>
              </a:rPr>
              <a:t>resource(s)</a:t>
            </a:r>
            <a:endParaRPr sz="1200" dirty="0">
              <a:latin typeface="Arial"/>
              <a:cs typeface="Arial"/>
            </a:endParaRPr>
          </a:p>
          <a:p>
            <a:pPr lvl="1">
              <a:spcBef>
                <a:spcPts val="35"/>
              </a:spcBef>
              <a:buFont typeface="Courier New"/>
              <a:buChar char="o"/>
            </a:pPr>
            <a:endParaRPr sz="1700" dirty="0">
              <a:latin typeface="Arial"/>
              <a:cs typeface="Arial"/>
            </a:endParaRPr>
          </a:p>
          <a:p>
            <a:pPr marL="812800" lvl="1" indent="-305435">
              <a:spcBef>
                <a:spcPts val="5"/>
              </a:spcBef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sz="1200" b="1" spc="-5" dirty="0">
                <a:latin typeface="Arial"/>
                <a:cs typeface="Arial"/>
              </a:rPr>
              <a:t>PUT </a:t>
            </a:r>
            <a:r>
              <a:rPr sz="1200" b="1" dirty="0">
                <a:latin typeface="Arial"/>
                <a:cs typeface="Arial"/>
              </a:rPr>
              <a:t>| </a:t>
            </a:r>
            <a:r>
              <a:rPr sz="1200" b="1" spc="-10" dirty="0">
                <a:latin typeface="Arial"/>
                <a:cs typeface="Arial"/>
              </a:rPr>
              <a:t>PATCH </a:t>
            </a:r>
            <a:r>
              <a:rPr sz="1200" b="1" dirty="0">
                <a:latin typeface="Arial"/>
                <a:cs typeface="Arial"/>
              </a:rPr>
              <a:t>- </a:t>
            </a:r>
            <a:r>
              <a:rPr sz="1200" dirty="0">
                <a:latin typeface="Arial"/>
                <a:cs typeface="Arial"/>
              </a:rPr>
              <a:t>Update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resource</a:t>
            </a:r>
          </a:p>
          <a:p>
            <a:pPr lvl="1">
              <a:spcBef>
                <a:spcPts val="50"/>
              </a:spcBef>
              <a:buFont typeface="Courier New"/>
              <a:buChar char="o"/>
            </a:pPr>
            <a:endParaRPr sz="1700" dirty="0">
              <a:latin typeface="Arial"/>
              <a:cs typeface="Arial"/>
            </a:endParaRPr>
          </a:p>
          <a:p>
            <a:pPr marL="812800" lvl="1" indent="-305435"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sz="1200" b="1" dirty="0">
                <a:latin typeface="Arial"/>
                <a:cs typeface="Arial"/>
              </a:rPr>
              <a:t>DELETE - </a:t>
            </a:r>
            <a:r>
              <a:rPr sz="1200" spc="-5" dirty="0">
                <a:latin typeface="Arial"/>
                <a:cs typeface="Arial"/>
              </a:rPr>
              <a:t>Delete 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resource(s)</a:t>
            </a:r>
            <a:endParaRPr sz="1200" dirty="0">
              <a:latin typeface="Arial"/>
              <a:cs typeface="Arial"/>
            </a:endParaRPr>
          </a:p>
          <a:p>
            <a:pPr lvl="1">
              <a:spcBef>
                <a:spcPts val="40"/>
              </a:spcBef>
              <a:buFont typeface="Courier New"/>
              <a:buChar char="o"/>
            </a:pPr>
            <a:endParaRPr sz="1700" dirty="0">
              <a:latin typeface="Arial"/>
              <a:cs typeface="Arial"/>
            </a:endParaRPr>
          </a:p>
          <a:p>
            <a:pPr marL="355600" indent="-318135">
              <a:buChar char="●"/>
              <a:tabLst>
                <a:tab pos="355600" algn="l"/>
                <a:tab pos="356235" algn="l"/>
              </a:tabLst>
            </a:pPr>
            <a:r>
              <a:rPr sz="1400" dirty="0">
                <a:latin typeface="Arial"/>
                <a:cs typeface="Arial"/>
              </a:rPr>
              <a:t>responses in: JSON, XML, </a:t>
            </a:r>
            <a:r>
              <a:rPr sz="1400" spc="-5" dirty="0">
                <a:latin typeface="Arial"/>
                <a:cs typeface="Arial"/>
              </a:rPr>
              <a:t>CSV, HTML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etc.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4774" y="1023894"/>
            <a:ext cx="285432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REST</a:t>
            </a:r>
            <a:r>
              <a:rPr spc="-75" dirty="0"/>
              <a:t> </a:t>
            </a:r>
            <a:r>
              <a:rPr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19697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00400" y="-129382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63538" y="533400"/>
            <a:ext cx="8399462" cy="6096000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Introduction</a:t>
            </a:r>
          </a:p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What is REST?</a:t>
            </a:r>
          </a:p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How does it work?</a:t>
            </a:r>
          </a:p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RESTful Architecture</a:t>
            </a:r>
          </a:p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REST </a:t>
            </a:r>
            <a:r>
              <a:rPr lang="en-US" sz="2500" dirty="0" err="1"/>
              <a:t>vs</a:t>
            </a:r>
            <a:r>
              <a:rPr lang="en-US" sz="2500" dirty="0"/>
              <a:t> SOAP</a:t>
            </a:r>
          </a:p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REST – Why and When?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F35E1-4E49-4E56-AA2D-97748FC05DC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5941" y="2130552"/>
            <a:ext cx="3860165" cy="995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identification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resources using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URIs: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700" dirty="0">
              <a:latin typeface="Arial"/>
              <a:cs typeface="Arial"/>
            </a:endParaRPr>
          </a:p>
          <a:p>
            <a:pPr marL="469900"/>
            <a:r>
              <a:rPr sz="1400" spc="-5" dirty="0">
                <a:latin typeface="Arial"/>
                <a:cs typeface="Arial"/>
              </a:rPr>
              <a:t>api.foobar.com/users</a:t>
            </a:r>
            <a:endParaRPr sz="1400" dirty="0">
              <a:latin typeface="Arial"/>
              <a:cs typeface="Arial"/>
            </a:endParaRPr>
          </a:p>
          <a:p>
            <a:pPr marL="927100"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(identifies collection of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445" y="3340863"/>
            <a:ext cx="41119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api.foobar.com/users?country=Nepal  </a:t>
            </a:r>
            <a:br>
              <a:rPr lang="en-US" sz="1400" spc="-5" dirty="0">
                <a:latin typeface="Arial"/>
                <a:cs typeface="Arial"/>
              </a:rPr>
            </a:br>
            <a:r>
              <a:rPr lang="en-US" sz="1400" spc="-5" dirty="0">
                <a:latin typeface="Arial"/>
                <a:cs typeface="Arial"/>
              </a:rPr>
              <a:t>		</a:t>
            </a:r>
            <a:r>
              <a:rPr lang="en-GB" sz="1400" dirty="0">
                <a:latin typeface="Arial"/>
                <a:cs typeface="Arial"/>
              </a:rPr>
              <a:t>(resources</a:t>
            </a:r>
            <a:r>
              <a:rPr lang="en-GB" sz="1400" spc="-114" dirty="0">
                <a:latin typeface="Arial"/>
                <a:cs typeface="Arial"/>
              </a:rPr>
              <a:t> </a:t>
            </a:r>
            <a:r>
              <a:rPr lang="en-GB"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query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3444" y="4020821"/>
            <a:ext cx="28165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api.foob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.c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m/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lang="en-US" sz="1400" dirty="0">
                <a:latin typeface="Arial"/>
                <a:cs typeface="Arial"/>
              </a:rPr>
              <a:t>	</a:t>
            </a:r>
            <a:r>
              <a:rPr lang="en-GB" sz="1400" dirty="0">
                <a:latin typeface="Arial"/>
                <a:cs typeface="Arial"/>
              </a:rPr>
              <a:t>(</a:t>
            </a:r>
            <a:r>
              <a:rPr lang="en-GB" sz="1400" spc="5" dirty="0">
                <a:latin typeface="Arial"/>
                <a:cs typeface="Arial"/>
              </a:rPr>
              <a:t>s</a:t>
            </a:r>
            <a:r>
              <a:rPr lang="en-GB" sz="1400" dirty="0">
                <a:latin typeface="Arial"/>
                <a:cs typeface="Arial"/>
              </a:rPr>
              <a:t>ingle </a:t>
            </a:r>
            <a:r>
              <a:rPr sz="1400" dirty="0">
                <a:latin typeface="Arial"/>
                <a:cs typeface="Arial"/>
              </a:rPr>
              <a:t>resource)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3445" y="4702098"/>
            <a:ext cx="25419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api.foobar.com/users/12/articles</a:t>
            </a:r>
            <a:endParaRPr sz="1400">
              <a:latin typeface="Arial"/>
              <a:cs typeface="Arial"/>
            </a:endParaRPr>
          </a:p>
          <a:p>
            <a:pPr marL="469265"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(collection)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445" y="5383631"/>
            <a:ext cx="36010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api.foobar.com/users/12/articles?published=1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000" y="5605838"/>
            <a:ext cx="887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ollecti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3445" y="5849975"/>
            <a:ext cx="26892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api.foobar.com/users/12/articles/2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0683" y="6094112"/>
            <a:ext cx="16460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ingle</a:t>
            </a:r>
            <a:r>
              <a:rPr lang="en-US" sz="1400" dirty="0">
                <a:latin typeface="Arial"/>
                <a:cs typeface="Arial"/>
              </a:rPr>
              <a:t> resource)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22498" y="1023894"/>
            <a:ext cx="269875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37312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2130552"/>
            <a:ext cx="89789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spcBef>
                <a:spcPts val="10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reate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5827" y="2339340"/>
            <a:ext cx="554990" cy="18415"/>
          </a:xfrm>
          <a:custGeom>
            <a:avLst/>
            <a:gdLst/>
            <a:ahLst/>
            <a:cxnLst/>
            <a:rect l="l" t="t" r="r" b="b"/>
            <a:pathLst>
              <a:path w="554990" h="18415">
                <a:moveTo>
                  <a:pt x="554735" y="0"/>
                </a:moveTo>
                <a:lnTo>
                  <a:pt x="0" y="0"/>
                </a:lnTo>
                <a:lnTo>
                  <a:pt x="0" y="18287"/>
                </a:lnTo>
                <a:lnTo>
                  <a:pt x="554735" y="18287"/>
                </a:lnTo>
                <a:lnTo>
                  <a:pt x="554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5" y="2598421"/>
            <a:ext cx="5111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POST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2598421"/>
            <a:ext cx="16840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api.foobar.com/users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829" y="2598421"/>
            <a:ext cx="19411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(Create a new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148" y="3066542"/>
            <a:ext cx="778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spcBef>
                <a:spcPts val="1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5827" y="3275077"/>
            <a:ext cx="434340" cy="18415"/>
          </a:xfrm>
          <a:custGeom>
            <a:avLst/>
            <a:gdLst/>
            <a:ahLst/>
            <a:cxnLst/>
            <a:rect l="l" t="t" r="r" b="b"/>
            <a:pathLst>
              <a:path w="434340" h="18414">
                <a:moveTo>
                  <a:pt x="434340" y="0"/>
                </a:moveTo>
                <a:lnTo>
                  <a:pt x="0" y="0"/>
                </a:lnTo>
                <a:lnTo>
                  <a:pt x="0" y="18287"/>
                </a:lnTo>
                <a:lnTo>
                  <a:pt x="434340" y="18287"/>
                </a:lnTo>
                <a:lnTo>
                  <a:pt x="434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444" y="3532886"/>
            <a:ext cx="392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3532886"/>
            <a:ext cx="16840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4001008"/>
            <a:ext cx="392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994" y="4001008"/>
            <a:ext cx="193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api.foobar.com/users/44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3229" y="3532887"/>
            <a:ext cx="1786255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(Fetch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collection)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L="12700"/>
            <a:r>
              <a:rPr sz="1400" dirty="0">
                <a:latin typeface="Arial"/>
                <a:cs typeface="Arial"/>
              </a:rPr>
              <a:t>(Fetch single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148" y="4468876"/>
            <a:ext cx="944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spcBef>
                <a:spcPts val="1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Upd</a:t>
            </a:r>
            <a:r>
              <a:rPr sz="1400" b="1" dirty="0">
                <a:latin typeface="Arial"/>
                <a:cs typeface="Arial"/>
              </a:rPr>
              <a:t>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5827" y="4677156"/>
            <a:ext cx="601980" cy="18415"/>
          </a:xfrm>
          <a:custGeom>
            <a:avLst/>
            <a:gdLst/>
            <a:ahLst/>
            <a:cxnLst/>
            <a:rect l="l" t="t" r="r" b="b"/>
            <a:pathLst>
              <a:path w="601980" h="18414">
                <a:moveTo>
                  <a:pt x="601979" y="0"/>
                </a:moveTo>
                <a:lnTo>
                  <a:pt x="0" y="0"/>
                </a:lnTo>
                <a:lnTo>
                  <a:pt x="0" y="18288"/>
                </a:lnTo>
                <a:lnTo>
                  <a:pt x="601979" y="18288"/>
                </a:lnTo>
                <a:lnTo>
                  <a:pt x="601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3445" y="4934966"/>
            <a:ext cx="3816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4994" y="4934966"/>
            <a:ext cx="19304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api.foobar.com/users/44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3229" y="4934966"/>
            <a:ext cx="21050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(Update specific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149" y="5403443"/>
            <a:ext cx="878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spcBef>
                <a:spcPts val="1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elete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05828" y="5611356"/>
            <a:ext cx="535305" cy="18415"/>
          </a:xfrm>
          <a:custGeom>
            <a:avLst/>
            <a:gdLst/>
            <a:ahLst/>
            <a:cxnLst/>
            <a:rect l="l" t="t" r="r" b="b"/>
            <a:pathLst>
              <a:path w="535305" h="18414">
                <a:moveTo>
                  <a:pt x="534923" y="0"/>
                </a:moveTo>
                <a:lnTo>
                  <a:pt x="0" y="0"/>
                </a:lnTo>
                <a:lnTo>
                  <a:pt x="0" y="18288"/>
                </a:lnTo>
                <a:lnTo>
                  <a:pt x="534923" y="18288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3444" y="5871311"/>
            <a:ext cx="717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ELE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4994" y="5871311"/>
            <a:ext cx="193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api.foobar.com/users/44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23228" y="5871311"/>
            <a:ext cx="1885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(delete single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308099" y="936245"/>
            <a:ext cx="452945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CRUD</a:t>
            </a:r>
            <a:r>
              <a:rPr spc="-95" dirty="0"/>
              <a:t> </a:t>
            </a:r>
            <a:r>
              <a:rPr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91876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05828" y="2339340"/>
            <a:ext cx="5023485" cy="18415"/>
          </a:xfrm>
          <a:custGeom>
            <a:avLst/>
            <a:gdLst/>
            <a:ahLst/>
            <a:cxnLst/>
            <a:rect l="l" t="t" r="r" b="b"/>
            <a:pathLst>
              <a:path w="5023485" h="18415">
                <a:moveTo>
                  <a:pt x="5023116" y="0"/>
                </a:moveTo>
                <a:lnTo>
                  <a:pt x="0" y="0"/>
                </a:lnTo>
                <a:lnTo>
                  <a:pt x="0" y="18287"/>
                </a:lnTo>
                <a:lnTo>
                  <a:pt x="5023116" y="18287"/>
                </a:lnTo>
                <a:lnTo>
                  <a:pt x="5023116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27" y="2807208"/>
            <a:ext cx="2139950" cy="18415"/>
          </a:xfrm>
          <a:custGeom>
            <a:avLst/>
            <a:gdLst/>
            <a:ahLst/>
            <a:cxnLst/>
            <a:rect l="l" t="t" r="r" b="b"/>
            <a:pathLst>
              <a:path w="2139950" h="18414">
                <a:moveTo>
                  <a:pt x="2139708" y="0"/>
                </a:moveTo>
                <a:lnTo>
                  <a:pt x="0" y="0"/>
                </a:lnTo>
                <a:lnTo>
                  <a:pt x="0" y="18287"/>
                </a:lnTo>
                <a:lnTo>
                  <a:pt x="2139708" y="18287"/>
                </a:lnTo>
                <a:lnTo>
                  <a:pt x="2139708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28" y="3275077"/>
            <a:ext cx="4612005" cy="18415"/>
          </a:xfrm>
          <a:custGeom>
            <a:avLst/>
            <a:gdLst/>
            <a:ahLst/>
            <a:cxnLst/>
            <a:rect l="l" t="t" r="r" b="b"/>
            <a:pathLst>
              <a:path w="4612005" h="18414">
                <a:moveTo>
                  <a:pt x="4611636" y="0"/>
                </a:moveTo>
                <a:lnTo>
                  <a:pt x="0" y="0"/>
                </a:lnTo>
                <a:lnTo>
                  <a:pt x="0" y="18287"/>
                </a:lnTo>
                <a:lnTo>
                  <a:pt x="4611636" y="18287"/>
                </a:lnTo>
                <a:lnTo>
                  <a:pt x="4611636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27" y="3741421"/>
            <a:ext cx="1912620" cy="18415"/>
          </a:xfrm>
          <a:custGeom>
            <a:avLst/>
            <a:gdLst/>
            <a:ahLst/>
            <a:cxnLst/>
            <a:rect l="l" t="t" r="r" b="b"/>
            <a:pathLst>
              <a:path w="1912620" h="18414">
                <a:moveTo>
                  <a:pt x="1912619" y="0"/>
                </a:moveTo>
                <a:lnTo>
                  <a:pt x="0" y="0"/>
                </a:lnTo>
                <a:lnTo>
                  <a:pt x="0" y="18287"/>
                </a:lnTo>
                <a:lnTo>
                  <a:pt x="1912619" y="18287"/>
                </a:lnTo>
                <a:lnTo>
                  <a:pt x="1912619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828" y="4209289"/>
            <a:ext cx="5901055" cy="18415"/>
          </a:xfrm>
          <a:custGeom>
            <a:avLst/>
            <a:gdLst/>
            <a:ahLst/>
            <a:cxnLst/>
            <a:rect l="l" t="t" r="r" b="b"/>
            <a:pathLst>
              <a:path w="5901055" h="18414">
                <a:moveTo>
                  <a:pt x="5900940" y="0"/>
                </a:moveTo>
                <a:lnTo>
                  <a:pt x="0" y="0"/>
                </a:lnTo>
                <a:lnTo>
                  <a:pt x="0" y="18287"/>
                </a:lnTo>
                <a:lnTo>
                  <a:pt x="5900940" y="18287"/>
                </a:lnTo>
                <a:lnTo>
                  <a:pt x="5900940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828" y="4677156"/>
            <a:ext cx="5702935" cy="18415"/>
          </a:xfrm>
          <a:custGeom>
            <a:avLst/>
            <a:gdLst/>
            <a:ahLst/>
            <a:cxnLst/>
            <a:rect l="l" t="t" r="r" b="b"/>
            <a:pathLst>
              <a:path w="5702934" h="18414">
                <a:moveTo>
                  <a:pt x="5702820" y="0"/>
                </a:moveTo>
                <a:lnTo>
                  <a:pt x="0" y="0"/>
                </a:lnTo>
                <a:lnTo>
                  <a:pt x="0" y="18288"/>
                </a:lnTo>
                <a:lnTo>
                  <a:pt x="5702820" y="18288"/>
                </a:lnTo>
                <a:lnTo>
                  <a:pt x="5702820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28" y="5143488"/>
            <a:ext cx="5616575" cy="18415"/>
          </a:xfrm>
          <a:custGeom>
            <a:avLst/>
            <a:gdLst/>
            <a:ahLst/>
            <a:cxnLst/>
            <a:rect l="l" t="t" r="r" b="b"/>
            <a:pathLst>
              <a:path w="5616575" h="18414">
                <a:moveTo>
                  <a:pt x="5615952" y="0"/>
                </a:moveTo>
                <a:lnTo>
                  <a:pt x="0" y="0"/>
                </a:lnTo>
                <a:lnTo>
                  <a:pt x="0" y="18287"/>
                </a:lnTo>
                <a:lnTo>
                  <a:pt x="5615952" y="18287"/>
                </a:lnTo>
                <a:lnTo>
                  <a:pt x="5615952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828" y="5611356"/>
            <a:ext cx="4147185" cy="18415"/>
          </a:xfrm>
          <a:custGeom>
            <a:avLst/>
            <a:gdLst/>
            <a:ahLst/>
            <a:cxnLst/>
            <a:rect l="l" t="t" r="r" b="b"/>
            <a:pathLst>
              <a:path w="4147185" h="18414">
                <a:moveTo>
                  <a:pt x="4146816" y="0"/>
                </a:moveTo>
                <a:lnTo>
                  <a:pt x="0" y="0"/>
                </a:lnTo>
                <a:lnTo>
                  <a:pt x="0" y="18288"/>
                </a:lnTo>
                <a:lnTo>
                  <a:pt x="4146816" y="18288"/>
                </a:lnTo>
                <a:lnTo>
                  <a:pt x="4146816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6149" y="2130552"/>
            <a:ext cx="6242685" cy="36195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spcBef>
                <a:spcPts val="105"/>
              </a:spcBef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2"/>
              </a:rPr>
              <a:t>http://en.wikipedia.org/wiki/Representational_state_transfer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3"/>
              </a:rPr>
              <a:t>http://stackoverflow.com/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spcBef>
                <a:spcPts val="5"/>
              </a:spcBef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4"/>
              </a:rPr>
              <a:t>http://www.restapitutorial.com/lessons/whatisrest.html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5"/>
              </a:rPr>
              <a:t>http://rest.elkstein.org/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8593C0"/>
                </a:solidFill>
                <a:latin typeface="Arial"/>
                <a:cs typeface="Arial"/>
                <a:hlinkClick r:id="rId6"/>
              </a:rPr>
              <a:t>http://www.ics.uci.edu/~fielding/pubs/dissertation/rest_arch_style.htm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7"/>
              </a:rPr>
              <a:t>http://www.slideshare.net/shriteshbhattarai/restful-web-architecture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spcBef>
                <a:spcPts val="5"/>
              </a:spcBef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8"/>
              </a:rPr>
              <a:t>http://laravel.com/docs/5.0/controllers#restful-resource-controllers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9"/>
              </a:rPr>
              <a:t>https://laracasts.com/lessons/understanding-rest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28650" y="1624510"/>
            <a:ext cx="788670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1197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REST </a:t>
            </a:r>
            <a:r>
              <a:rPr lang="en-US" dirty="0" err="1"/>
              <a:t>vs</a:t>
            </a:r>
            <a:r>
              <a:rPr lang="en-US" dirty="0"/>
              <a:t> SOAP?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609600"/>
            <a:ext cx="8399462" cy="60960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dirty="0"/>
              <a:t>Lightweight – easy to develop, no toolkits are required, works based on fundamental principles of HTTP and no contracts involved.</a:t>
            </a:r>
          </a:p>
          <a:p>
            <a:endParaRPr lang="en-US" dirty="0"/>
          </a:p>
          <a:p>
            <a:r>
              <a:rPr lang="en-US" dirty="0"/>
              <a:t>SOAP is complex, it requires greater implementation effort and understanding on the client side and server side.</a:t>
            </a:r>
          </a:p>
          <a:p>
            <a:endParaRPr lang="en-US" dirty="0"/>
          </a:p>
          <a:p>
            <a:r>
              <a:rPr lang="en-US" dirty="0"/>
              <a:t>The XML metadata information and SOAP headers associated with web services are considered to be an overhead than the HTTP headers.</a:t>
            </a:r>
          </a:p>
          <a:p>
            <a:endParaRPr lang="en-US" dirty="0"/>
          </a:p>
          <a:p>
            <a:r>
              <a:rPr lang="en-US" dirty="0"/>
              <a:t>HTTP itself is providing all facilities for an efficient, secured consumption of business logic and data, so SOAP and WS-* are considered overhead.</a:t>
            </a:r>
          </a:p>
          <a:p>
            <a:endParaRPr lang="en-US" sz="1600" dirty="0"/>
          </a:p>
          <a:p>
            <a:r>
              <a:rPr lang="en-US" dirty="0"/>
              <a:t>The stateless, highly scalable RESTful services are adopted in major key players such as Google, Amazon, Microsoft, </a:t>
            </a:r>
            <a:r>
              <a:rPr lang="en-US" dirty="0" err="1"/>
              <a:t>Digg</a:t>
            </a:r>
            <a:r>
              <a:rPr lang="en-US" dirty="0"/>
              <a:t>, Flickr and Twitter</a:t>
            </a:r>
          </a:p>
          <a:p>
            <a:endParaRPr lang="en-US" dirty="0"/>
          </a:p>
          <a:p>
            <a:endParaRPr lang="en-US" sz="1600" dirty="0"/>
          </a:p>
          <a:p>
            <a:pPr>
              <a:buFontTx/>
              <a:buNone/>
            </a:pPr>
            <a:endParaRPr lang="en-US" sz="1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1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and When?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609600"/>
            <a:ext cx="8399462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Consider REST:</a:t>
            </a:r>
          </a:p>
          <a:p>
            <a:endParaRPr lang="en-US" sz="1600" dirty="0"/>
          </a:p>
          <a:p>
            <a:r>
              <a:rPr lang="en-US" dirty="0"/>
              <a:t>REST may be considered if the service model is light, stateless, low cost, which requires improved data security and high scalability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Consider SOAP:</a:t>
            </a:r>
          </a:p>
          <a:p>
            <a:endParaRPr lang="en-US" dirty="0"/>
          </a:p>
          <a:p>
            <a:r>
              <a:rPr lang="en-US" dirty="0"/>
              <a:t>REST does not enforce any service contract, if the service model requires stronger service contract between server and client, REST may not be an option.</a:t>
            </a:r>
          </a:p>
          <a:p>
            <a:endParaRPr lang="en-US" dirty="0"/>
          </a:p>
          <a:p>
            <a:r>
              <a:rPr lang="en-US" dirty="0"/>
              <a:t>Some of the SOAP capabilities such as transaction, policy are not standardized in REST</a:t>
            </a:r>
          </a:p>
          <a:p>
            <a:endParaRPr lang="en-US" dirty="0"/>
          </a:p>
          <a:p>
            <a:r>
              <a:rPr lang="en-US" dirty="0"/>
              <a:t>REST operates on stateless model, which may not be friendly for </a:t>
            </a:r>
            <a:r>
              <a:rPr lang="en-US" dirty="0" err="1"/>
              <a:t>stateful</a:t>
            </a:r>
            <a:r>
              <a:rPr lang="en-US" dirty="0"/>
              <a:t> service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pPr>
              <a:buFontTx/>
              <a:buNone/>
            </a:pPr>
            <a:endParaRPr lang="en-US" sz="1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61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25146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Thank You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609600"/>
            <a:ext cx="8399462" cy="60960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r>
              <a:rPr lang="en-US" dirty="0"/>
              <a:t>In this modern world, enterprises are in the need of implementing Service Oriented Architecture (SOA) to achieve maximum business benefits</a:t>
            </a:r>
          </a:p>
          <a:p>
            <a:endParaRPr lang="en-US" dirty="0"/>
          </a:p>
          <a:p>
            <a:r>
              <a:rPr lang="en-US" dirty="0"/>
              <a:t>SOAP/WSDL/UDDI - SOA stack is the most common way and have failed to live up to their promise in some cases</a:t>
            </a:r>
          </a:p>
          <a:p>
            <a:endParaRPr lang="en-US" dirty="0"/>
          </a:p>
          <a:p>
            <a:r>
              <a:rPr lang="en-US" dirty="0"/>
              <a:t>Due to the complexity and high cost, enterprises are looking at alternatives to build their integration architecture in a simpler way.</a:t>
            </a:r>
          </a:p>
          <a:p>
            <a:endParaRPr lang="en-US" dirty="0"/>
          </a:p>
          <a:p>
            <a:r>
              <a:rPr lang="en-US" dirty="0"/>
              <a:t>In order to achieve  low-cost, flexible integration, increased data security, and greater scalability, there is tremendous interest in </a:t>
            </a:r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 (REST) architectural style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3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REST?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381000"/>
            <a:ext cx="8399462" cy="6324600"/>
          </a:xfrm>
        </p:spPr>
        <p:txBody>
          <a:bodyPr/>
          <a:lstStyle/>
          <a:p>
            <a:endParaRPr lang="en-US" sz="1600" dirty="0"/>
          </a:p>
          <a:p>
            <a:r>
              <a:rPr lang="en-US" dirty="0"/>
              <a:t>REST stands for “</a:t>
            </a:r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ransfer”, was introduced and defined in 2000 by the doctoral dissertation of Roy Fielding</a:t>
            </a:r>
          </a:p>
          <a:p>
            <a:endParaRPr lang="en-US" dirty="0"/>
          </a:p>
          <a:p>
            <a:r>
              <a:rPr lang="en-US" dirty="0"/>
              <a:t>REST is an architectural style which has set of constraints that can be applied on networking architecture to create RESTful architecture typically, on client server architecture.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8820"/>
            <a:ext cx="6553200" cy="393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50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87440" y="2924556"/>
            <a:ext cx="1051560" cy="17145"/>
          </a:xfrm>
          <a:custGeom>
            <a:avLst/>
            <a:gdLst/>
            <a:ahLst/>
            <a:cxnLst/>
            <a:rect l="l" t="t" r="r" b="b"/>
            <a:pathLst>
              <a:path w="1051559" h="17144">
                <a:moveTo>
                  <a:pt x="1051560" y="0"/>
                </a:moveTo>
                <a:lnTo>
                  <a:pt x="0" y="0"/>
                </a:lnTo>
                <a:lnTo>
                  <a:pt x="0" y="16763"/>
                </a:lnTo>
                <a:lnTo>
                  <a:pt x="1051560" y="16763"/>
                </a:lnTo>
                <a:lnTo>
                  <a:pt x="1051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41" y="2130553"/>
            <a:ext cx="7934959" cy="2469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b="1" spc="-5" dirty="0">
                <a:latin typeface="Arial"/>
                <a:cs typeface="Arial"/>
              </a:rPr>
              <a:t>Representational State Transfer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(REST)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 dirty="0">
              <a:latin typeface="Arial"/>
              <a:cs typeface="Arial"/>
            </a:endParaRPr>
          </a:p>
          <a:p>
            <a:pPr marL="355600" indent="-343535">
              <a:spcBef>
                <a:spcPts val="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software </a:t>
            </a:r>
            <a:r>
              <a:rPr spc="-5" dirty="0">
                <a:latin typeface="Arial"/>
                <a:cs typeface="Arial"/>
              </a:rPr>
              <a:t>architecture style </a:t>
            </a:r>
            <a:r>
              <a:rPr dirty="0">
                <a:latin typeface="Arial"/>
                <a:cs typeface="Arial"/>
              </a:rPr>
              <a:t>for </a:t>
            </a:r>
            <a:r>
              <a:rPr spc="-10" dirty="0">
                <a:latin typeface="Arial"/>
                <a:cs typeface="Arial"/>
              </a:rPr>
              <a:t>designing </a:t>
            </a:r>
            <a:r>
              <a:rPr spc="-5" dirty="0">
                <a:latin typeface="Arial"/>
                <a:cs typeface="Arial"/>
              </a:rPr>
              <a:t>scalable distributed</a:t>
            </a:r>
            <a:r>
              <a:rPr spc="18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applications.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 dirty="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a simpler alternative to </a:t>
            </a:r>
            <a:r>
              <a:rPr dirty="0">
                <a:latin typeface="Arial"/>
                <a:cs typeface="Arial"/>
              </a:rPr>
              <a:t>SOAP, </a:t>
            </a:r>
            <a:r>
              <a:rPr spc="-5" dirty="0">
                <a:latin typeface="Arial"/>
                <a:cs typeface="Arial"/>
              </a:rPr>
              <a:t>WSDL-based </a:t>
            </a:r>
            <a:r>
              <a:rPr dirty="0">
                <a:latin typeface="Arial"/>
                <a:cs typeface="Arial"/>
              </a:rPr>
              <a:t>Web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services.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 dirty="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10" dirty="0">
                <a:latin typeface="Arial"/>
                <a:cs typeface="Arial"/>
              </a:rPr>
              <a:t>typically </a:t>
            </a:r>
            <a:r>
              <a:rPr spc="-5" dirty="0">
                <a:latin typeface="Arial"/>
                <a:cs typeface="Arial"/>
              </a:rPr>
              <a:t>based on </a:t>
            </a:r>
            <a:r>
              <a:rPr spc="5" dirty="0">
                <a:latin typeface="Arial"/>
                <a:cs typeface="Arial"/>
              </a:rPr>
              <a:t>HTTP, </a:t>
            </a:r>
            <a:r>
              <a:rPr spc="-10" dirty="0">
                <a:latin typeface="Arial"/>
                <a:cs typeface="Arial"/>
              </a:rPr>
              <a:t>but not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always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 dirty="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not a "standard" but is </a:t>
            </a:r>
            <a:r>
              <a:rPr spc="-10" dirty="0">
                <a:latin typeface="Arial"/>
                <a:cs typeface="Arial"/>
              </a:rPr>
              <a:t>widespread </a:t>
            </a:r>
            <a:r>
              <a:rPr spc="-5" dirty="0">
                <a:latin typeface="Arial"/>
                <a:cs typeface="Arial"/>
              </a:rPr>
              <a:t>due </a:t>
            </a:r>
            <a:r>
              <a:rPr dirty="0">
                <a:latin typeface="Arial"/>
                <a:cs typeface="Arial"/>
              </a:rPr>
              <a:t>to its </a:t>
            </a:r>
            <a:r>
              <a:rPr spc="-5" dirty="0">
                <a:latin typeface="Arial"/>
                <a:cs typeface="Arial"/>
              </a:rPr>
              <a:t>simplicity </a:t>
            </a:r>
            <a:r>
              <a:rPr dirty="0">
                <a:latin typeface="Arial"/>
                <a:cs typeface="Arial"/>
              </a:rPr>
              <a:t>&amp; </a:t>
            </a:r>
            <a:r>
              <a:rPr spc="-5" dirty="0">
                <a:latin typeface="Arial"/>
                <a:cs typeface="Arial"/>
              </a:rPr>
              <a:t>ease </a:t>
            </a:r>
            <a:r>
              <a:rPr dirty="0">
                <a:latin typeface="Arial"/>
                <a:cs typeface="Arial"/>
              </a:rPr>
              <a:t>of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use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47951" y="1023894"/>
            <a:ext cx="384873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75" dirty="0"/>
              <a:t> </a:t>
            </a:r>
            <a:r>
              <a:rPr dirty="0"/>
              <a:t>REST?</a:t>
            </a:r>
          </a:p>
        </p:txBody>
      </p:sp>
    </p:spTree>
    <p:extLst>
      <p:ext uri="{BB962C8B-B14F-4D97-AF65-F5344CB8AC3E}">
        <p14:creationId xmlns:p14="http://schemas.microsoft.com/office/powerpoint/2010/main" val="44120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632" y="1023894"/>
            <a:ext cx="586867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Distributed</a:t>
            </a:r>
            <a:r>
              <a:rPr spc="-75" dirty="0"/>
              <a:t> </a:t>
            </a:r>
            <a:r>
              <a:rPr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981200"/>
            <a:ext cx="5798821" cy="348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2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665" y="381000"/>
            <a:ext cx="586867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Distributed</a:t>
            </a:r>
            <a:r>
              <a:rPr spc="-75" dirty="0"/>
              <a:t> </a:t>
            </a:r>
            <a:r>
              <a:rPr dirty="0"/>
              <a:t>Applications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F2526F-52FB-E04A-ADFA-6BC47E49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42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19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391400" cy="578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9040"/>
            <a:ext cx="7886700" cy="854335"/>
          </a:xfrm>
        </p:spPr>
        <p:txBody>
          <a:bodyPr/>
          <a:lstStyle/>
          <a:p>
            <a:r>
              <a:rPr lang="en-US" dirty="0"/>
              <a:t>How does REST work? 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5943600"/>
            <a:ext cx="13901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REST</a:t>
            </a:r>
          </a:p>
        </p:txBody>
      </p:sp>
      <p:sp>
        <p:nvSpPr>
          <p:cNvPr id="3" name="Line Callout 2 (No Border) 2"/>
          <p:cNvSpPr/>
          <p:nvPr/>
        </p:nvSpPr>
        <p:spPr>
          <a:xfrm>
            <a:off x="5943600" y="533400"/>
            <a:ext cx="3086100" cy="2590800"/>
          </a:xfrm>
          <a:prstGeom prst="callout2">
            <a:avLst>
              <a:gd name="adj1" fmla="val 96131"/>
              <a:gd name="adj2" fmla="val 51563"/>
              <a:gd name="adj3" fmla="val 138690"/>
              <a:gd name="adj4" fmla="val 40624"/>
              <a:gd name="adj5" fmla="val 159287"/>
              <a:gd name="adj6" fmla="val 2450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Hyperlink to a resource and the only way of exchange data between client and server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Each resource can be accessed by unique ID called URI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u="sng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&lt;domain&gt;/</a:t>
            </a:r>
            <a:r>
              <a:rPr lang="en-US" sz="1400" b="1" dirty="0" err="1">
                <a:solidFill>
                  <a:schemeClr val="accent2"/>
                </a:solidFill>
              </a:rPr>
              <a:t>depts</a:t>
            </a:r>
            <a:r>
              <a:rPr lang="en-US" sz="1400" b="1" dirty="0">
                <a:solidFill>
                  <a:schemeClr val="accent2"/>
                </a:solidFill>
              </a:rPr>
              <a:t>/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&lt;domain&gt;/</a:t>
            </a:r>
            <a:r>
              <a:rPr lang="en-US" sz="1400" b="1" dirty="0" err="1">
                <a:solidFill>
                  <a:schemeClr val="accent2"/>
                </a:solidFill>
              </a:rPr>
              <a:t>depts</a:t>
            </a:r>
            <a:r>
              <a:rPr lang="en-US" sz="1400" b="1" dirty="0">
                <a:solidFill>
                  <a:schemeClr val="accent2"/>
                </a:solidFill>
              </a:rPr>
              <a:t>/finance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&lt;domain&gt;/employees/</a:t>
            </a:r>
            <a:r>
              <a:rPr lang="en-US" sz="1400" b="1" dirty="0" err="1">
                <a:solidFill>
                  <a:schemeClr val="accent2"/>
                </a:solidFill>
              </a:rPr>
              <a:t>senthil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76200" y="2438400"/>
            <a:ext cx="3124200" cy="1600199"/>
          </a:xfrm>
          <a:prstGeom prst="callout2">
            <a:avLst>
              <a:gd name="adj1" fmla="val 96131"/>
              <a:gd name="adj2" fmla="val 51563"/>
              <a:gd name="adj3" fmla="val 123685"/>
              <a:gd name="adj4" fmla="val 54306"/>
              <a:gd name="adj5" fmla="val 144345"/>
              <a:gd name="adj6" fmla="val 69136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Representation is a temporal state of the actual data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Representation is sent back and forth between client and server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u="sng" dirty="0">
                <a:solidFill>
                  <a:schemeClr val="bg2">
                    <a:lumMod val="50000"/>
                  </a:schemeClr>
                </a:solidFill>
              </a:rPr>
              <a:t>Example: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XML, JSON, Text</a:t>
            </a:r>
            <a:endParaRPr lang="en-US" sz="1400" b="1" u="sng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103414" y="875377"/>
            <a:ext cx="3124200" cy="1524000"/>
          </a:xfrm>
          <a:prstGeom prst="callout2">
            <a:avLst>
              <a:gd name="adj1" fmla="val 48170"/>
              <a:gd name="adj2" fmla="val 90180"/>
              <a:gd name="adj3" fmla="val 70014"/>
              <a:gd name="adj4" fmla="val 110403"/>
              <a:gd name="adj5" fmla="val 113468"/>
              <a:gd name="adj6" fmla="val 120355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Resources can be anything, simple entity or entities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Actual data of the system and can be in any form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u="sng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Customer, Orders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8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136524"/>
            <a:ext cx="8399462" cy="656907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u="sng" dirty="0"/>
              <a:t>REST in action</a:t>
            </a:r>
          </a:p>
          <a:p>
            <a:endParaRPr lang="en-US" sz="1600" dirty="0"/>
          </a:p>
          <a:p>
            <a:r>
              <a:rPr lang="en-US" dirty="0"/>
              <a:t>In REST </a:t>
            </a:r>
            <a:r>
              <a:rPr lang="en-US" b="1" i="1" dirty="0"/>
              <a:t>URIs</a:t>
            </a:r>
            <a:r>
              <a:rPr lang="en-US" dirty="0"/>
              <a:t> are used to connect clients and servers to exchange </a:t>
            </a:r>
            <a:r>
              <a:rPr lang="en-US" b="1" i="1" dirty="0"/>
              <a:t>resources</a:t>
            </a:r>
            <a:r>
              <a:rPr lang="en-US" dirty="0"/>
              <a:t> in the form of </a:t>
            </a:r>
            <a:r>
              <a:rPr lang="en-US" b="1" i="1" dirty="0"/>
              <a:t>representations</a:t>
            </a:r>
          </a:p>
          <a:p>
            <a:endParaRPr lang="en-US" dirty="0"/>
          </a:p>
          <a:p>
            <a:r>
              <a:rPr lang="en-US" dirty="0"/>
              <a:t>In order to exchange data, REST relies on basic HTTP protocol methods: GET, POST, PUT and DELETE.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   Accept header is </a:t>
            </a:r>
          </a:p>
          <a:p>
            <a:pPr marL="0" indent="0">
              <a:buNone/>
            </a:pPr>
            <a:r>
              <a:rPr lang="en-US" sz="1600" b="1" dirty="0"/>
              <a:t>used for representation</a:t>
            </a:r>
          </a:p>
          <a:p>
            <a:endParaRPr lang="en-US" sz="1600" b="1" dirty="0"/>
          </a:p>
          <a:p>
            <a:r>
              <a:rPr lang="en-US" sz="1600" b="1" dirty="0"/>
              <a:t>   HTTP method is </a:t>
            </a:r>
          </a:p>
          <a:p>
            <a:pPr marL="0" indent="0">
              <a:buNone/>
            </a:pPr>
            <a:r>
              <a:rPr lang="en-US" sz="1600" b="1" dirty="0"/>
              <a:t>used for operation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    URI is used to </a:t>
            </a:r>
          </a:p>
          <a:p>
            <a:pPr marL="0" indent="0">
              <a:buNone/>
            </a:pPr>
            <a:r>
              <a:rPr lang="en-US" sz="1600" b="1" dirty="0"/>
              <a:t>locate resources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Flowchart: Alternate Process 1"/>
          <p:cNvSpPr/>
          <p:nvPr/>
        </p:nvSpPr>
        <p:spPr>
          <a:xfrm>
            <a:off x="304800" y="2895599"/>
            <a:ext cx="2362200" cy="366698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7457" y="3604671"/>
            <a:ext cx="3810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304800" y="4508184"/>
            <a:ext cx="3810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53786" y="5512667"/>
            <a:ext cx="3810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98" y="2884487"/>
            <a:ext cx="6459002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4368800" y="4000500"/>
            <a:ext cx="3048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305300" y="3276600"/>
            <a:ext cx="3048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5029200" y="3276600"/>
            <a:ext cx="3048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453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16548</TotalTime>
  <Words>1443</Words>
  <Application>Microsoft Macintosh PowerPoint</Application>
  <PresentationFormat>On-screen Show (4:3)</PresentationFormat>
  <Paragraphs>301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Office Theme</vt:lpstr>
      <vt:lpstr> RESTful Web Services</vt:lpstr>
      <vt:lpstr>Agenda</vt:lpstr>
      <vt:lpstr>Introduction</vt:lpstr>
      <vt:lpstr>What is REST?</vt:lpstr>
      <vt:lpstr>What is REST?</vt:lpstr>
      <vt:lpstr>Distributed Applications</vt:lpstr>
      <vt:lpstr>Distributed Applications</vt:lpstr>
      <vt:lpstr>How does REST work? </vt:lpstr>
      <vt:lpstr>PowerPoint Presentation</vt:lpstr>
      <vt:lpstr>PowerPoint Presentation</vt:lpstr>
      <vt:lpstr>RESTful Architecture</vt:lpstr>
      <vt:lpstr>Uniform Interface</vt:lpstr>
      <vt:lpstr>Stateless</vt:lpstr>
      <vt:lpstr>Client-Server</vt:lpstr>
      <vt:lpstr>Cacheable</vt:lpstr>
      <vt:lpstr>Layered Systems</vt:lpstr>
      <vt:lpstr>RESTful Architecture</vt:lpstr>
      <vt:lpstr>REST APIs</vt:lpstr>
      <vt:lpstr>REST APIs</vt:lpstr>
      <vt:lpstr>Resources</vt:lpstr>
      <vt:lpstr>CRUD Operations</vt:lpstr>
      <vt:lpstr>References</vt:lpstr>
      <vt:lpstr>REST vs SOAP?</vt:lpstr>
      <vt:lpstr>Why and When?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Services</dc:title>
  <dc:creator>Collabera Solutions</dc:creator>
  <cp:lastModifiedBy>Mihaylov, Iliyan</cp:lastModifiedBy>
  <cp:revision>917</cp:revision>
  <dcterms:created xsi:type="dcterms:W3CDTF">2008-11-04T05:58:01Z</dcterms:created>
  <dcterms:modified xsi:type="dcterms:W3CDTF">2021-11-24T16:18:48Z</dcterms:modified>
</cp:coreProperties>
</file>