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74" r:id="rId4"/>
    <p:sldId id="275" r:id="rId5"/>
    <p:sldId id="277" r:id="rId6"/>
    <p:sldId id="276" r:id="rId7"/>
    <p:sldId id="264" r:id="rId8"/>
    <p:sldId id="278" r:id="rId9"/>
    <p:sldId id="279" r:id="rId10"/>
    <p:sldId id="280" r:id="rId11"/>
    <p:sldId id="265" r:id="rId12"/>
    <p:sldId id="266" r:id="rId13"/>
    <p:sldId id="267" r:id="rId14"/>
    <p:sldId id="268" r:id="rId15"/>
    <p:sldId id="269" r:id="rId16"/>
    <p:sldId id="281" r:id="rId17"/>
    <p:sldId id="282" r:id="rId18"/>
    <p:sldId id="270" r:id="rId19"/>
    <p:sldId id="258" r:id="rId20"/>
    <p:sldId id="283" r:id="rId21"/>
    <p:sldId id="284" r:id="rId22"/>
    <p:sldId id="285" r:id="rId23"/>
    <p:sldId id="286" r:id="rId24"/>
    <p:sldId id="259" r:id="rId25"/>
    <p:sldId id="287" r:id="rId26"/>
    <p:sldId id="290" r:id="rId27"/>
    <p:sldId id="260" r:id="rId28"/>
    <p:sldId id="261" r:id="rId29"/>
    <p:sldId id="262" r:id="rId30"/>
    <p:sldId id="271" r:id="rId31"/>
    <p:sldId id="294" r:id="rId32"/>
    <p:sldId id="295" r:id="rId33"/>
    <p:sldId id="272"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65" autoAdjust="0"/>
    <p:restoredTop sz="94660"/>
  </p:normalViewPr>
  <p:slideViewPr>
    <p:cSldViewPr snapToGrid="0">
      <p:cViewPr varScale="1">
        <p:scale>
          <a:sx n="128" d="100"/>
          <a:sy n="128"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494BCA-1A67-4AEB-9D74-011ACCC195FA}" type="datetimeFigureOut">
              <a:rPr lang="en-US" smtClean="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251761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94BCA-1A67-4AEB-9D74-011ACCC195FA}" type="datetimeFigureOut">
              <a:rPr lang="en-US" smtClean="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92093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94BCA-1A67-4AEB-9D74-011ACCC195FA}" type="datetimeFigureOut">
              <a:rPr lang="en-US" smtClean="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1468760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01805" y="2616142"/>
            <a:ext cx="2988391" cy="498598"/>
          </a:xfrm>
          <a:prstGeom prst="rect">
            <a:avLst/>
          </a:prstGeom>
        </p:spPr>
        <p:txBody>
          <a:bodyPr wrap="square" lIns="0" tIns="0" rIns="0" bIns="0">
            <a:spAutoFit/>
          </a:bodyPr>
          <a:lstStyle>
            <a:lvl1pPr>
              <a:defRPr sz="3600" b="1" i="0">
                <a:solidFill>
                  <a:srgbClr val="7AAB4E"/>
                </a:solidFill>
                <a:latin typeface="Arial"/>
                <a:cs typeface="Arial"/>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3/15/21</a:t>
            </a:fld>
            <a:endParaRPr lang="en-US"/>
          </a:p>
        </p:txBody>
      </p:sp>
      <p:sp>
        <p:nvSpPr>
          <p:cNvPr id="6" name="Holder 6"/>
          <p:cNvSpPr>
            <a:spLocks noGrp="1"/>
          </p:cNvSpPr>
          <p:nvPr>
            <p:ph type="sldNum" sz="quarter" idx="7"/>
          </p:nvPr>
        </p:nvSpPr>
        <p:spPr/>
        <p:txBody>
          <a:bodyPr lIns="0" tIns="0" rIns="0" bIns="0"/>
          <a:lstStyle>
            <a:lvl1pPr>
              <a:defRPr sz="800" b="0" i="0">
                <a:solidFill>
                  <a:schemeClr val="tx1"/>
                </a:solidFill>
                <a:latin typeface="Arial"/>
                <a:cs typeface="Arial"/>
              </a:defRPr>
            </a:lvl1pPr>
          </a:lstStyle>
          <a:p>
            <a:pPr marL="50799">
              <a:spcBef>
                <a:spcPts val="53"/>
              </a:spcBef>
            </a:pPr>
            <a:fld id="{81D60167-4931-47E6-BA6A-407CBD079E47}" type="slidenum">
              <a:rPr lang="en-BG" smtClean="0"/>
              <a:pPr marL="50799">
                <a:spcBef>
                  <a:spcPts val="53"/>
                </a:spcBef>
              </a:pPr>
              <a:t>‹#›</a:t>
            </a:fld>
            <a:endParaRPr lang="en-BG" dirty="0"/>
          </a:p>
        </p:txBody>
      </p:sp>
    </p:spTree>
    <p:extLst>
      <p:ext uri="{BB962C8B-B14F-4D97-AF65-F5344CB8AC3E}">
        <p14:creationId xmlns:p14="http://schemas.microsoft.com/office/powerpoint/2010/main" val="310219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94BCA-1A67-4AEB-9D74-011ACCC195FA}" type="datetimeFigureOut">
              <a:rPr lang="en-US" smtClean="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1129076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494BCA-1A67-4AEB-9D74-011ACCC195FA}" type="datetimeFigureOut">
              <a:rPr lang="en-US" smtClean="0"/>
              <a:t>3/15/21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41645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494BCA-1A67-4AEB-9D74-011ACCC195FA}" type="datetimeFigureOut">
              <a:rPr lang="en-US" smtClean="0"/>
              <a:t>3/15/21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7481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494BCA-1A67-4AEB-9D74-011ACCC195FA}" type="datetimeFigureOut">
              <a:rPr lang="en-US" smtClean="0"/>
              <a:t>3/15/21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94257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494BCA-1A67-4AEB-9D74-011ACCC195FA}" type="datetimeFigureOut">
              <a:rPr lang="en-US" smtClean="0"/>
              <a:t>3/15/21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265078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94BCA-1A67-4AEB-9D74-011ACCC195FA}" type="datetimeFigureOut">
              <a:rPr lang="en-US" smtClean="0"/>
              <a:t>3/15/21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320090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94BCA-1A67-4AEB-9D74-011ACCC195FA}" type="datetimeFigureOut">
              <a:rPr lang="en-US" smtClean="0"/>
              <a:t>3/15/21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379926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94BCA-1A67-4AEB-9D74-011ACCC195FA}" type="datetimeFigureOut">
              <a:rPr lang="en-US" smtClean="0"/>
              <a:t>3/15/21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337E-FECA-463C-866F-673E301A9E07}" type="slidenum">
              <a:rPr lang="en-US" smtClean="0"/>
              <a:t>‹#›</a:t>
            </a:fld>
            <a:endParaRPr lang="en-US"/>
          </a:p>
        </p:txBody>
      </p:sp>
    </p:spTree>
    <p:extLst>
      <p:ext uri="{BB962C8B-B14F-4D97-AF65-F5344CB8AC3E}">
        <p14:creationId xmlns:p14="http://schemas.microsoft.com/office/powerpoint/2010/main" val="70466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94BCA-1A67-4AEB-9D74-011ACCC195FA}" type="datetimeFigureOut">
              <a:rPr lang="en-US" smtClean="0"/>
              <a:t>3/15/21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3337E-FECA-463C-866F-673E301A9E07}" type="slidenum">
              <a:rPr lang="en-US" smtClean="0"/>
              <a:t>‹#›</a:t>
            </a:fld>
            <a:endParaRPr lang="en-US"/>
          </a:p>
        </p:txBody>
      </p:sp>
    </p:spTree>
    <p:extLst>
      <p:ext uri="{BB962C8B-B14F-4D97-AF65-F5344CB8AC3E}">
        <p14:creationId xmlns:p14="http://schemas.microsoft.com/office/powerpoint/2010/main" val="2603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7934" y="2480882"/>
            <a:ext cx="5235575" cy="696595"/>
          </a:xfrm>
          <a:prstGeom prst="rect">
            <a:avLst/>
          </a:prstGeom>
        </p:spPr>
        <p:txBody>
          <a:bodyPr vert="horz" wrap="square" lIns="0" tIns="13335" rIns="0" bIns="0" rtlCol="0" anchor="ctr">
            <a:spAutoFit/>
          </a:bodyPr>
          <a:lstStyle/>
          <a:p>
            <a:pPr marL="12700">
              <a:lnSpc>
                <a:spcPct val="100000"/>
              </a:lnSpc>
              <a:spcBef>
                <a:spcPts val="105"/>
              </a:spcBef>
            </a:pPr>
            <a:r>
              <a:rPr spc="-240" dirty="0"/>
              <a:t>MongoDB</a:t>
            </a:r>
            <a:r>
              <a:rPr spc="-315" dirty="0"/>
              <a:t> </a:t>
            </a:r>
            <a:r>
              <a:rPr spc="-114" dirty="0"/>
              <a:t>Architecture</a:t>
            </a:r>
          </a:p>
        </p:txBody>
      </p:sp>
    </p:spTree>
    <p:extLst>
      <p:ext uri="{BB962C8B-B14F-4D97-AF65-F5344CB8AC3E}">
        <p14:creationId xmlns:p14="http://schemas.microsoft.com/office/powerpoint/2010/main" val="292079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438"/>
            <a:ext cx="14020800" cy="694207"/>
          </a:xfrm>
          <a:prstGeom prst="rect">
            <a:avLst/>
          </a:prstGeom>
        </p:spPr>
        <p:txBody>
          <a:bodyPr vert="horz" wrap="square" lIns="0" tIns="16933" rIns="0" bIns="0" rtlCol="0" anchor="ctr">
            <a:spAutoFit/>
          </a:bodyPr>
          <a:lstStyle/>
          <a:p>
            <a:pPr marL="41486">
              <a:lnSpc>
                <a:spcPct val="100000"/>
              </a:lnSpc>
              <a:spcBef>
                <a:spcPts val="133"/>
              </a:spcBef>
            </a:pPr>
            <a:r>
              <a:rPr spc="-133" dirty="0"/>
              <a:t>MongoDB</a:t>
            </a:r>
            <a:r>
              <a:rPr spc="-480" dirty="0"/>
              <a:t> </a:t>
            </a:r>
            <a:r>
              <a:rPr spc="-147" dirty="0"/>
              <a:t>Architecture</a:t>
            </a:r>
          </a:p>
        </p:txBody>
      </p:sp>
      <p:sp>
        <p:nvSpPr>
          <p:cNvPr id="3" name="object 3"/>
          <p:cNvSpPr txBox="1"/>
          <p:nvPr/>
        </p:nvSpPr>
        <p:spPr>
          <a:xfrm>
            <a:off x="1999031" y="3605209"/>
            <a:ext cx="7609840" cy="394125"/>
          </a:xfrm>
          <a:prstGeom prst="rect">
            <a:avLst/>
          </a:prstGeom>
          <a:ln w="19049">
            <a:solidFill>
              <a:srgbClr val="458626"/>
            </a:solidFill>
          </a:ln>
        </p:spPr>
        <p:txBody>
          <a:bodyPr vert="horz" wrap="square" lIns="0" tIns="146473" rIns="0" bIns="0" rtlCol="0">
            <a:spAutoFit/>
          </a:bodyPr>
          <a:lstStyle/>
          <a:p>
            <a:pPr marL="6773" algn="ctr">
              <a:spcBef>
                <a:spcPts val="1153"/>
              </a:spcBef>
            </a:pPr>
            <a:r>
              <a:rPr sz="1600" dirty="0">
                <a:latin typeface="Arial"/>
                <a:cs typeface="Arial"/>
              </a:rPr>
              <a:t>MongoDB Document Data</a:t>
            </a:r>
            <a:r>
              <a:rPr sz="1600" spc="-20" dirty="0">
                <a:latin typeface="Arial"/>
                <a:cs typeface="Arial"/>
              </a:rPr>
              <a:t> </a:t>
            </a:r>
            <a:r>
              <a:rPr sz="1600" dirty="0">
                <a:latin typeface="Arial"/>
                <a:cs typeface="Arial"/>
              </a:rPr>
              <a:t>Model</a:t>
            </a:r>
            <a:endParaRPr sz="1600">
              <a:latin typeface="Arial"/>
              <a:cs typeface="Arial"/>
            </a:endParaRPr>
          </a:p>
        </p:txBody>
      </p:sp>
      <p:sp>
        <p:nvSpPr>
          <p:cNvPr id="4" name="object 4"/>
          <p:cNvSpPr/>
          <p:nvPr/>
        </p:nvSpPr>
        <p:spPr>
          <a:xfrm>
            <a:off x="1999032" y="1447800"/>
            <a:ext cx="1406753" cy="914400"/>
          </a:xfrm>
          <a:prstGeom prst="rect">
            <a:avLst/>
          </a:prstGeom>
          <a:blipFill>
            <a:blip r:embed="rId2" cstate="print"/>
            <a:stretch>
              <a:fillRect/>
            </a:stretch>
          </a:blipFill>
        </p:spPr>
        <p:txBody>
          <a:bodyPr wrap="square" lIns="0" tIns="0" rIns="0" bIns="0" rtlCol="0"/>
          <a:lstStyle/>
          <a:p>
            <a:endParaRPr sz="2400"/>
          </a:p>
        </p:txBody>
      </p:sp>
      <p:sp>
        <p:nvSpPr>
          <p:cNvPr id="5" name="object 5"/>
          <p:cNvSpPr txBox="1"/>
          <p:nvPr/>
        </p:nvSpPr>
        <p:spPr>
          <a:xfrm>
            <a:off x="2342675" y="2611950"/>
            <a:ext cx="706120"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BS</a:t>
            </a:r>
            <a:r>
              <a:rPr sz="1867" spc="-7" dirty="0">
                <a:latin typeface="Arial"/>
                <a:cs typeface="Arial"/>
              </a:rPr>
              <a:t>O</a:t>
            </a:r>
            <a:r>
              <a:rPr sz="1867" dirty="0">
                <a:latin typeface="Arial"/>
                <a:cs typeface="Arial"/>
              </a:rPr>
              <a:t>N</a:t>
            </a:r>
            <a:endParaRPr sz="1867">
              <a:latin typeface="Arial"/>
              <a:cs typeface="Arial"/>
            </a:endParaRPr>
          </a:p>
        </p:txBody>
      </p:sp>
      <p:sp>
        <p:nvSpPr>
          <p:cNvPr id="6" name="object 6"/>
          <p:cNvSpPr/>
          <p:nvPr/>
        </p:nvSpPr>
        <p:spPr>
          <a:xfrm>
            <a:off x="4222482" y="1357578"/>
            <a:ext cx="1041829" cy="950876"/>
          </a:xfrm>
          <a:prstGeom prst="rect">
            <a:avLst/>
          </a:prstGeom>
          <a:blipFill>
            <a:blip r:embed="rId3" cstate="print"/>
            <a:stretch>
              <a:fillRect/>
            </a:stretch>
          </a:blipFill>
        </p:spPr>
        <p:txBody>
          <a:bodyPr wrap="square" lIns="0" tIns="0" rIns="0" bIns="0" rtlCol="0"/>
          <a:lstStyle/>
          <a:p>
            <a:endParaRPr sz="2400"/>
          </a:p>
        </p:txBody>
      </p:sp>
      <p:sp>
        <p:nvSpPr>
          <p:cNvPr id="7" name="object 7"/>
          <p:cNvSpPr txBox="1"/>
          <p:nvPr/>
        </p:nvSpPr>
        <p:spPr>
          <a:xfrm>
            <a:off x="4217483" y="2611950"/>
            <a:ext cx="1193800"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Collections</a:t>
            </a:r>
            <a:endParaRPr sz="1867">
              <a:latin typeface="Arial"/>
              <a:cs typeface="Arial"/>
            </a:endParaRPr>
          </a:p>
        </p:txBody>
      </p:sp>
      <p:sp>
        <p:nvSpPr>
          <p:cNvPr id="8" name="object 8"/>
          <p:cNvSpPr/>
          <p:nvPr/>
        </p:nvSpPr>
        <p:spPr>
          <a:xfrm>
            <a:off x="6242760" y="1447800"/>
            <a:ext cx="914400" cy="914400"/>
          </a:xfrm>
          <a:prstGeom prst="rect">
            <a:avLst/>
          </a:prstGeom>
          <a:blipFill>
            <a:blip r:embed="rId4" cstate="print"/>
            <a:stretch>
              <a:fillRect/>
            </a:stretch>
          </a:blipFill>
        </p:spPr>
        <p:txBody>
          <a:bodyPr wrap="square" lIns="0" tIns="0" rIns="0" bIns="0" rtlCol="0"/>
          <a:lstStyle/>
          <a:p>
            <a:endParaRPr sz="2400"/>
          </a:p>
        </p:txBody>
      </p:sp>
      <p:sp>
        <p:nvSpPr>
          <p:cNvPr id="9" name="object 9"/>
          <p:cNvSpPr txBox="1"/>
          <p:nvPr/>
        </p:nvSpPr>
        <p:spPr>
          <a:xfrm>
            <a:off x="6272141" y="2611950"/>
            <a:ext cx="864447"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Indexes</a:t>
            </a:r>
            <a:endParaRPr sz="1867">
              <a:latin typeface="Arial"/>
              <a:cs typeface="Arial"/>
            </a:endParaRPr>
          </a:p>
        </p:txBody>
      </p:sp>
      <p:sp>
        <p:nvSpPr>
          <p:cNvPr id="10" name="object 10"/>
          <p:cNvSpPr txBox="1"/>
          <p:nvPr/>
        </p:nvSpPr>
        <p:spPr>
          <a:xfrm>
            <a:off x="7411737" y="5038428"/>
            <a:ext cx="2694940" cy="636007"/>
          </a:xfrm>
          <a:prstGeom prst="rect">
            <a:avLst/>
          </a:prstGeom>
          <a:ln w="25399">
            <a:solidFill>
              <a:srgbClr val="000000"/>
            </a:solidFill>
          </a:ln>
        </p:spPr>
        <p:txBody>
          <a:bodyPr vert="horz" wrap="square" lIns="0" tIns="60959" rIns="0" bIns="0" rtlCol="0">
            <a:spAutoFit/>
          </a:bodyPr>
          <a:lstStyle/>
          <a:p>
            <a:pPr marL="121070">
              <a:spcBef>
                <a:spcPts val="479"/>
              </a:spcBef>
            </a:pPr>
            <a:r>
              <a:rPr sz="3733" spc="-7" dirty="0">
                <a:latin typeface="Arial"/>
                <a:cs typeface="Arial"/>
              </a:rPr>
              <a:t>Data</a:t>
            </a:r>
            <a:r>
              <a:rPr sz="3733" spc="-53" dirty="0">
                <a:latin typeface="Arial"/>
                <a:cs typeface="Arial"/>
              </a:rPr>
              <a:t> </a:t>
            </a:r>
            <a:r>
              <a:rPr sz="3733" dirty="0">
                <a:latin typeface="Arial"/>
                <a:cs typeface="Arial"/>
              </a:rPr>
              <a:t>Model</a:t>
            </a:r>
            <a:endParaRPr sz="3733">
              <a:latin typeface="Arial"/>
              <a:cs typeface="Arial"/>
            </a:endParaRPr>
          </a:p>
        </p:txBody>
      </p:sp>
      <p:sp>
        <p:nvSpPr>
          <p:cNvPr id="11" name="object 11"/>
          <p:cNvSpPr/>
          <p:nvPr/>
        </p:nvSpPr>
        <p:spPr>
          <a:xfrm>
            <a:off x="8169996" y="1447800"/>
            <a:ext cx="993913" cy="914400"/>
          </a:xfrm>
          <a:prstGeom prst="rect">
            <a:avLst/>
          </a:prstGeom>
          <a:blipFill>
            <a:blip r:embed="rId5" cstate="print"/>
            <a:stretch>
              <a:fillRect/>
            </a:stretch>
          </a:blipFill>
        </p:spPr>
        <p:txBody>
          <a:bodyPr wrap="square" lIns="0" tIns="0" rIns="0" bIns="0" rtlCol="0"/>
          <a:lstStyle/>
          <a:p>
            <a:endParaRPr sz="2400"/>
          </a:p>
        </p:txBody>
      </p:sp>
      <p:sp>
        <p:nvSpPr>
          <p:cNvPr id="12" name="object 12"/>
          <p:cNvSpPr txBox="1"/>
          <p:nvPr/>
        </p:nvSpPr>
        <p:spPr>
          <a:xfrm>
            <a:off x="8167320" y="2611950"/>
            <a:ext cx="1167553"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Databases</a:t>
            </a:r>
            <a:endParaRPr sz="1867">
              <a:latin typeface="Arial"/>
              <a:cs typeface="Arial"/>
            </a:endParaRPr>
          </a:p>
        </p:txBody>
      </p:sp>
      <p:sp>
        <p:nvSpPr>
          <p:cNvPr id="13" name="object 13"/>
          <p:cNvSpPr txBox="1">
            <a:spLocks noGrp="1"/>
          </p:cNvSpPr>
          <p:nvPr>
            <p:ph type="sldNum" sz="quarter" idx="7"/>
          </p:nvPr>
        </p:nvSpPr>
        <p:spPr>
          <a:xfrm>
            <a:off x="403986" y="4826487"/>
            <a:ext cx="161290" cy="111125"/>
          </a:xfrm>
          <a:prstGeom prst="rect">
            <a:avLst/>
          </a:prstGeom>
        </p:spPr>
        <p:txBody>
          <a:bodyPr vert="horz" wrap="square" lIns="0" tIns="0" rIns="0" bIns="0" rtlCol="0">
            <a:spAutoFit/>
          </a:bodyPr>
          <a:lstStyle>
            <a:defPPr>
              <a:defRPr lang="en-BG"/>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99">
              <a:spcBef>
                <a:spcPts val="53"/>
              </a:spcBef>
            </a:pPr>
            <a:fld id="{81D60167-4931-47E6-BA6A-407CBD079E47}" type="slidenum">
              <a:rPr lang="en-BG" smtClean="0"/>
              <a:pPr marL="38100">
                <a:spcBef>
                  <a:spcPts val="40"/>
                </a:spcBef>
              </a:pPr>
              <a:t>10</a:t>
            </a:fld>
            <a:endParaRPr dirty="0"/>
          </a:p>
        </p:txBody>
      </p:sp>
    </p:spTree>
    <p:extLst>
      <p:ext uri="{BB962C8B-B14F-4D97-AF65-F5344CB8AC3E}">
        <p14:creationId xmlns:p14="http://schemas.microsoft.com/office/powerpoint/2010/main" val="153719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BSON</a:t>
            </a:r>
          </a:p>
        </p:txBody>
      </p:sp>
      <p:sp>
        <p:nvSpPr>
          <p:cNvPr id="3" name="Content Placeholder 2"/>
          <p:cNvSpPr>
            <a:spLocks noGrp="1"/>
          </p:cNvSpPr>
          <p:nvPr>
            <p:ph idx="1"/>
          </p:nvPr>
        </p:nvSpPr>
        <p:spPr/>
        <p:txBody>
          <a:bodyPr>
            <a:normAutofit/>
          </a:bodyPr>
          <a:lstStyle/>
          <a:p>
            <a:r>
              <a:rPr lang="nl-NL" sz="2520" dirty="0" err="1"/>
              <a:t>Binary</a:t>
            </a:r>
            <a:r>
              <a:rPr lang="nl-NL" sz="2520" dirty="0"/>
              <a:t> JSON</a:t>
            </a:r>
          </a:p>
          <a:p>
            <a:r>
              <a:rPr lang="en-US" sz="2520" dirty="0"/>
              <a:t>Binary encoded serialization of JSON-like documents</a:t>
            </a:r>
          </a:p>
          <a:p>
            <a:r>
              <a:rPr lang="en-US" sz="2520" dirty="0"/>
              <a:t>Like JSON, BSON supports the embedding of documents and arrays within other documents and arrays. BSON also contains extensions that allow representation of data types that are not part of the JSON spec. For example, BSON has a </a:t>
            </a:r>
            <a:r>
              <a:rPr lang="en-US" sz="2520" i="1" dirty="0"/>
              <a:t>Date</a:t>
            </a:r>
            <a:r>
              <a:rPr lang="en-US" sz="2520" dirty="0"/>
              <a:t> type and a </a:t>
            </a:r>
            <a:r>
              <a:rPr lang="en-US" sz="2520" i="1" dirty="0" err="1"/>
              <a:t>BinData</a:t>
            </a:r>
            <a:r>
              <a:rPr lang="en-US" sz="2520" dirty="0"/>
              <a:t> type.</a:t>
            </a:r>
          </a:p>
          <a:p>
            <a:r>
              <a:rPr lang="en-US" sz="2520" dirty="0"/>
              <a:t>The driver performs translation from the language’s “domain object” data representation to BSON, and back</a:t>
            </a:r>
          </a:p>
          <a:p>
            <a:pPr marL="0" indent="0">
              <a:buNone/>
            </a:pPr>
            <a:endParaRPr lang="en-US" sz="2520" dirty="0"/>
          </a:p>
          <a:p>
            <a:endParaRPr lang="nl-NL" dirty="0"/>
          </a:p>
        </p:txBody>
      </p:sp>
    </p:spTree>
    <p:extLst>
      <p:ext uri="{BB962C8B-B14F-4D97-AF65-F5344CB8AC3E}">
        <p14:creationId xmlns:p14="http://schemas.microsoft.com/office/powerpoint/2010/main" val="47203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Embedding</a:t>
            </a:r>
            <a:r>
              <a:rPr lang="nl-NL" dirty="0"/>
              <a:t> </a:t>
            </a:r>
            <a:r>
              <a:rPr lang="nl-NL" dirty="0" err="1"/>
              <a:t>documents</a:t>
            </a:r>
            <a:endParaRPr lang="nl-NL" dirty="0"/>
          </a:p>
        </p:txBody>
      </p:sp>
      <p:sp>
        <p:nvSpPr>
          <p:cNvPr id="3" name="Content Placeholder 2"/>
          <p:cNvSpPr>
            <a:spLocks noGrp="1"/>
          </p:cNvSpPr>
          <p:nvPr>
            <p:ph idx="1"/>
          </p:nvPr>
        </p:nvSpPr>
        <p:spPr/>
        <p:txBody>
          <a:bodyPr/>
          <a:lstStyle/>
          <a:p>
            <a:r>
              <a:rPr lang="en-US" dirty="0"/>
              <a:t>Nesting of objects and arrays inside a BSON document</a:t>
            </a:r>
          </a:p>
          <a:p>
            <a:r>
              <a:rPr lang="en-US" dirty="0"/>
              <a:t>For a “contains” type of relationship</a:t>
            </a:r>
          </a:p>
          <a:p>
            <a:r>
              <a:rPr lang="en-US" dirty="0"/>
              <a:t>Retrieve entire document with one call</a:t>
            </a:r>
          </a:p>
          <a:p>
            <a:endParaRPr lang="nl-NL" dirty="0"/>
          </a:p>
        </p:txBody>
      </p:sp>
      <p:sp>
        <p:nvSpPr>
          <p:cNvPr id="4" name="Rectangle 1"/>
          <p:cNvSpPr>
            <a:spLocks noChangeArrowheads="1"/>
          </p:cNvSpPr>
          <p:nvPr/>
        </p:nvSpPr>
        <p:spPr bwMode="auto">
          <a:xfrm>
            <a:off x="2650130" y="3971012"/>
            <a:ext cx="6304611" cy="23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_</a:t>
            </a:r>
            <a:r>
              <a:rPr lang="nl-NL" sz="1440" dirty="0" err="1">
                <a:solidFill>
                  <a:srgbClr val="000000"/>
                </a:solidFill>
                <a:latin typeface="Courier New" panose="02070309020205020404" pitchFamily="49" charset="0"/>
                <a:cs typeface="Courier New" panose="02070309020205020404" pitchFamily="49" charset="0"/>
              </a:rPr>
              <a:t>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created</a:t>
            </a:r>
            <a:r>
              <a:rPr lang="nl-NL" sz="1440" dirty="0">
                <a:solidFill>
                  <a:srgbClr val="000000"/>
                </a:solidFill>
                <a:latin typeface="Courier New" panose="02070309020205020404" pitchFamily="49" charset="0"/>
                <a:cs typeface="Courier New" panose="02070309020205020404" pitchFamily="49" charset="0"/>
              </a:rPr>
              <a:t> : </a:t>
            </a:r>
            <a:r>
              <a:rPr lang="nl-NL" sz="1440" dirty="0">
                <a:solidFill>
                  <a:srgbClr val="000091"/>
                </a:solidFill>
                <a:latin typeface="Courier New" panose="02070309020205020404" pitchFamily="49" charset="0"/>
                <a:cs typeface="Courier New" panose="02070309020205020404" pitchFamily="49" charset="0"/>
              </a:rPr>
              <a:t>new</a:t>
            </a:r>
            <a:r>
              <a:rPr lang="nl-NL" sz="1440" dirty="0">
                <a:solidFill>
                  <a:srgbClr val="000000"/>
                </a:solidFill>
                <a:latin typeface="Courier New" panose="02070309020205020404" pitchFamily="49" charset="0"/>
                <a:cs typeface="Courier New" panose="02070309020205020404" pitchFamily="49" charset="0"/>
              </a:rPr>
              <a:t> Date('03/28/2009'),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title</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Yet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another</a:t>
            </a:r>
            <a:r>
              <a:rPr lang="nl-NL" sz="1440" dirty="0">
                <a:solidFill>
                  <a:srgbClr val="000000"/>
                </a:solidFill>
                <a:latin typeface="Courier New" panose="02070309020205020404" pitchFamily="49" charset="0"/>
                <a:cs typeface="Courier New" panose="02070309020205020404" pitchFamily="49" charset="0"/>
              </a:rPr>
              <a:t> blog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Here</a:t>
            </a:r>
            <a:r>
              <a:rPr lang="nl-NL" sz="1440" dirty="0">
                <a:solidFill>
                  <a:srgbClr val="000000"/>
                </a:solidFill>
                <a:latin typeface="Courier New" panose="02070309020205020404" pitchFamily="49" charset="0"/>
                <a:cs typeface="Courier New" panose="02070309020205020404" pitchFamily="49" charset="0"/>
              </a:rPr>
              <a:t> is the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tags : [ '</a:t>
            </a:r>
            <a:r>
              <a:rPr lang="nl-NL" sz="1440" dirty="0" err="1">
                <a:solidFill>
                  <a:srgbClr val="000000"/>
                </a:solidFill>
                <a:latin typeface="Courier New" panose="02070309020205020404" pitchFamily="49" charset="0"/>
                <a:cs typeface="Courier New" panose="02070309020205020404" pitchFamily="49" charset="0"/>
              </a:rPr>
              <a:t>example</a:t>
            </a:r>
            <a:r>
              <a:rPr lang="nl-NL" sz="1440" dirty="0">
                <a:solidFill>
                  <a:srgbClr val="000000"/>
                </a:solidFill>
                <a:latin typeface="Courier New" panose="02070309020205020404" pitchFamily="49" charset="0"/>
                <a:cs typeface="Courier New" panose="02070309020205020404" pitchFamily="49" charset="0"/>
              </a:rPr>
              <a:t>', 'joe'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comments</a:t>
            </a:r>
            <a:r>
              <a:rPr lang="nl-NL" sz="1440" dirty="0">
                <a:solidFill>
                  <a:srgbClr val="000000"/>
                </a:solidFill>
                <a:latin typeface="Courier New" panose="02070309020205020404" pitchFamily="49" charset="0"/>
                <a:cs typeface="Courier New" panose="02070309020205020404" pitchFamily="49" charset="0"/>
              </a:rPr>
              <a:t> : [ {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jim</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'I </a:t>
            </a:r>
            <a:r>
              <a:rPr lang="nl-NL" sz="1440" dirty="0" err="1">
                <a:solidFill>
                  <a:srgbClr val="000000"/>
                </a:solidFill>
                <a:latin typeface="Courier New" panose="02070309020205020404" pitchFamily="49" charset="0"/>
                <a:cs typeface="Courier New" panose="02070309020205020404" pitchFamily="49" charset="0"/>
              </a:rPr>
              <a:t>disagree</a:t>
            </a:r>
            <a:r>
              <a:rPr lang="nl-NL" sz="1440" dirty="0">
                <a:solidFill>
                  <a:srgbClr val="000000"/>
                </a:solidFill>
                <a:latin typeface="Courier New" panose="02070309020205020404" pitchFamily="49" charset="0"/>
                <a:cs typeface="Courier New" panose="02070309020205020404" pitchFamily="49" charset="0"/>
              </a:rPr>
              <a: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nancy</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Good</a:t>
            </a:r>
            <a:r>
              <a:rPr lang="nl-NL" sz="1440" dirty="0">
                <a:solidFill>
                  <a:srgbClr val="000000"/>
                </a:solidFill>
                <a:latin typeface="Courier New" panose="02070309020205020404" pitchFamily="49" charset="0"/>
                <a:cs typeface="Courier New" panose="02070309020205020404" pitchFamily="49" charset="0"/>
              </a:rPr>
              <a:t> post'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0988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Linking</a:t>
            </a:r>
            <a:r>
              <a:rPr lang="nl-NL" dirty="0"/>
              <a:t> </a:t>
            </a:r>
            <a:r>
              <a:rPr lang="nl-NL" dirty="0" err="1"/>
              <a:t>documents</a:t>
            </a:r>
            <a:endParaRPr lang="nl-NL" dirty="0"/>
          </a:p>
        </p:txBody>
      </p:sp>
      <p:sp>
        <p:nvSpPr>
          <p:cNvPr id="3" name="Content Placeholder 2"/>
          <p:cNvSpPr>
            <a:spLocks noGrp="1"/>
          </p:cNvSpPr>
          <p:nvPr>
            <p:ph idx="1"/>
          </p:nvPr>
        </p:nvSpPr>
        <p:spPr/>
        <p:txBody>
          <a:bodyPr/>
          <a:lstStyle/>
          <a:p>
            <a:r>
              <a:rPr lang="nl-NL" dirty="0"/>
              <a:t>“</a:t>
            </a:r>
            <a:r>
              <a:rPr lang="nl-NL" dirty="0" err="1"/>
              <a:t>application</a:t>
            </a:r>
            <a:r>
              <a:rPr lang="nl-NL" dirty="0"/>
              <a:t>-level relations”</a:t>
            </a:r>
          </a:p>
          <a:p>
            <a:r>
              <a:rPr lang="nl-NL" dirty="0" err="1"/>
              <a:t>Where</a:t>
            </a:r>
            <a:r>
              <a:rPr lang="nl-NL" dirty="0"/>
              <a:t> </a:t>
            </a:r>
            <a:r>
              <a:rPr lang="nl-NL" dirty="0" err="1"/>
              <a:t>embedding</a:t>
            </a:r>
            <a:r>
              <a:rPr lang="nl-NL" dirty="0"/>
              <a:t> </a:t>
            </a:r>
            <a:r>
              <a:rPr lang="nl-NL" dirty="0" err="1"/>
              <a:t>would</a:t>
            </a:r>
            <a:r>
              <a:rPr lang="nl-NL" dirty="0"/>
              <a:t> </a:t>
            </a:r>
            <a:r>
              <a:rPr lang="nl-NL" dirty="0" err="1"/>
              <a:t>cause</a:t>
            </a:r>
            <a:r>
              <a:rPr lang="nl-NL" dirty="0"/>
              <a:t> </a:t>
            </a:r>
            <a:r>
              <a:rPr lang="nl-NL" dirty="0" err="1"/>
              <a:t>duplication</a:t>
            </a:r>
            <a:r>
              <a:rPr lang="nl-NL" dirty="0"/>
              <a:t> of data</a:t>
            </a:r>
          </a:p>
          <a:p>
            <a:endParaRPr lang="nl-NL" dirty="0"/>
          </a:p>
        </p:txBody>
      </p:sp>
      <p:sp>
        <p:nvSpPr>
          <p:cNvPr id="4" name="Rectangle 3"/>
          <p:cNvSpPr/>
          <p:nvPr/>
        </p:nvSpPr>
        <p:spPr>
          <a:xfrm>
            <a:off x="6639060" y="3735556"/>
            <a:ext cx="3444704" cy="1865126"/>
          </a:xfrm>
          <a:prstGeom prst="rect">
            <a:avLst/>
          </a:prstGeom>
        </p:spPr>
        <p:txBody>
          <a:bodyPr wrap="square">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jim</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post_id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'I </a:t>
            </a:r>
            <a:r>
              <a:rPr lang="nl-NL" sz="1440" dirty="0" err="1">
                <a:solidFill>
                  <a:srgbClr val="000000"/>
                </a:solidFill>
                <a:latin typeface="Courier New" panose="02070309020205020404" pitchFamily="49" charset="0"/>
                <a:cs typeface="Courier New" panose="02070309020205020404" pitchFamily="49" charset="0"/>
              </a:rPr>
              <a:t>disagree</a:t>
            </a: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nancy</a:t>
            </a:r>
            <a:r>
              <a:rPr lang="nl-NL" sz="1440" dirty="0">
                <a:solidFill>
                  <a:srgbClr val="000000"/>
                </a:solidFill>
                <a:latin typeface="Courier New" panose="02070309020205020404" pitchFamily="49" charset="0"/>
                <a:cs typeface="Courier New" panose="02070309020205020404" pitchFamily="49" charset="0"/>
              </a:rPr>
              <a:t>',</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post_id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comment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Good</a:t>
            </a:r>
            <a:r>
              <a:rPr lang="nl-NL" sz="1440" dirty="0">
                <a:solidFill>
                  <a:srgbClr val="000000"/>
                </a:solidFill>
                <a:latin typeface="Courier New" panose="02070309020205020404" pitchFamily="49" charset="0"/>
                <a:cs typeface="Courier New" panose="02070309020205020404" pitchFamily="49" charset="0"/>
              </a:rPr>
              <a:t>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
        <p:nvSpPr>
          <p:cNvPr id="5" name="Rectangle 4"/>
          <p:cNvSpPr/>
          <p:nvPr/>
        </p:nvSpPr>
        <p:spPr>
          <a:xfrm>
            <a:off x="2196539" y="3735556"/>
            <a:ext cx="4340958" cy="1643527"/>
          </a:xfrm>
          <a:prstGeom prst="rect">
            <a:avLst/>
          </a:prstGeom>
        </p:spPr>
        <p:txBody>
          <a:bodyPr wrap="square">
            <a:spAutoFit/>
          </a:bodyPr>
          <a:lstStyle/>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_</a:t>
            </a:r>
            <a:r>
              <a:rPr lang="nl-NL" sz="1440" dirty="0" err="1">
                <a:solidFill>
                  <a:srgbClr val="000000"/>
                </a:solidFill>
                <a:latin typeface="Courier New" panose="02070309020205020404" pitchFamily="49" charset="0"/>
                <a:cs typeface="Courier New" panose="02070309020205020404" pitchFamily="49" charset="0"/>
              </a:rPr>
              <a:t>id</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ObjectId</a:t>
            </a:r>
            <a:r>
              <a:rPr lang="nl-NL" sz="1440" dirty="0">
                <a:solidFill>
                  <a:srgbClr val="000000"/>
                </a:solidFill>
                <a:latin typeface="Courier New" panose="02070309020205020404" pitchFamily="49" charset="0"/>
                <a:cs typeface="Courier New" panose="02070309020205020404" pitchFamily="49" charset="0"/>
              </a:rPr>
              <a:t>(‘12345‘),</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author</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created</a:t>
            </a:r>
            <a:r>
              <a:rPr lang="nl-NL" sz="1440" dirty="0">
                <a:solidFill>
                  <a:srgbClr val="000000"/>
                </a:solidFill>
                <a:latin typeface="Courier New" panose="02070309020205020404" pitchFamily="49" charset="0"/>
                <a:cs typeface="Courier New" panose="02070309020205020404" pitchFamily="49" charset="0"/>
              </a:rPr>
              <a:t> : </a:t>
            </a:r>
            <a:r>
              <a:rPr lang="nl-NL" sz="1440" dirty="0">
                <a:solidFill>
                  <a:srgbClr val="000091"/>
                </a:solidFill>
                <a:latin typeface="Courier New" panose="02070309020205020404" pitchFamily="49" charset="0"/>
                <a:cs typeface="Courier New" panose="02070309020205020404" pitchFamily="49" charset="0"/>
              </a:rPr>
              <a:t>new</a:t>
            </a:r>
            <a:r>
              <a:rPr lang="nl-NL" sz="1440" dirty="0">
                <a:solidFill>
                  <a:srgbClr val="000000"/>
                </a:solidFill>
                <a:latin typeface="Courier New" panose="02070309020205020404" pitchFamily="49" charset="0"/>
                <a:cs typeface="Courier New" panose="02070309020205020404" pitchFamily="49" charset="0"/>
              </a:rPr>
              <a:t> Date('03/28/2009'),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title</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Yet</a:t>
            </a: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another</a:t>
            </a:r>
            <a:r>
              <a:rPr lang="nl-NL" sz="1440" dirty="0">
                <a:solidFill>
                  <a:srgbClr val="000000"/>
                </a:solidFill>
                <a:latin typeface="Courier New" panose="02070309020205020404" pitchFamily="49" charset="0"/>
                <a:cs typeface="Courier New" panose="02070309020205020404" pitchFamily="49" charset="0"/>
              </a:rPr>
              <a:t> blog post',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 '</a:t>
            </a:r>
            <a:r>
              <a:rPr lang="nl-NL" sz="1440" dirty="0" err="1">
                <a:solidFill>
                  <a:srgbClr val="000000"/>
                </a:solidFill>
                <a:latin typeface="Courier New" panose="02070309020205020404" pitchFamily="49" charset="0"/>
                <a:cs typeface="Courier New" panose="02070309020205020404" pitchFamily="49" charset="0"/>
              </a:rPr>
              <a:t>Here</a:t>
            </a:r>
            <a:r>
              <a:rPr lang="nl-NL" sz="1440" dirty="0">
                <a:solidFill>
                  <a:srgbClr val="000000"/>
                </a:solidFill>
                <a:latin typeface="Courier New" panose="02070309020205020404" pitchFamily="49" charset="0"/>
                <a:cs typeface="Courier New" panose="02070309020205020404" pitchFamily="49" charset="0"/>
              </a:rPr>
              <a:t> is the </a:t>
            </a:r>
            <a:r>
              <a:rPr lang="nl-NL" sz="1440" dirty="0" err="1">
                <a:solidFill>
                  <a:srgbClr val="000000"/>
                </a:solidFill>
                <a:latin typeface="Courier New" panose="02070309020205020404" pitchFamily="49" charset="0"/>
                <a:cs typeface="Courier New" panose="02070309020205020404" pitchFamily="49" charset="0"/>
              </a:rPr>
              <a:t>text</a:t>
            </a:r>
            <a:r>
              <a:rPr lang="nl-NL" sz="1440" dirty="0">
                <a:solidFill>
                  <a:srgbClr val="000000"/>
                </a:solidFill>
                <a:latin typeface="Courier New" panose="02070309020205020404" pitchFamily="49" charset="0"/>
                <a:cs typeface="Courier New" panose="02070309020205020404" pitchFamily="49" charset="0"/>
              </a:rPr>
              <a:t>...',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  tags : [ '</a:t>
            </a:r>
            <a:r>
              <a:rPr lang="nl-NL" sz="1440" dirty="0" err="1">
                <a:solidFill>
                  <a:srgbClr val="000000"/>
                </a:solidFill>
                <a:latin typeface="Courier New" panose="02070309020205020404" pitchFamily="49" charset="0"/>
                <a:cs typeface="Courier New" panose="02070309020205020404" pitchFamily="49" charset="0"/>
              </a:rPr>
              <a:t>example</a:t>
            </a:r>
            <a:r>
              <a:rPr lang="nl-NL" sz="1440" dirty="0">
                <a:solidFill>
                  <a:srgbClr val="000000"/>
                </a:solidFill>
                <a:latin typeface="Courier New" panose="02070309020205020404" pitchFamily="49" charset="0"/>
                <a:cs typeface="Courier New" panose="02070309020205020404" pitchFamily="49" charset="0"/>
              </a:rPr>
              <a:t>', 'joe‘ ]</a:t>
            </a:r>
          </a:p>
          <a:p>
            <a:pPr defTabSz="1097280" eaLnBrk="0" fontAlgn="base" hangingPunct="0">
              <a:spcBef>
                <a:spcPct val="0"/>
              </a:spcBef>
              <a:spcAft>
                <a:spcPct val="0"/>
              </a:spcAft>
            </a:pPr>
            <a:r>
              <a:rPr lang="nl-NL" sz="1440" dirty="0">
                <a:solidFill>
                  <a:srgbClr val="000000"/>
                </a:solidFill>
                <a:latin typeface="Courier New" panose="02070309020205020404" pitchFamily="49" charset="0"/>
                <a:cs typeface="Courier New" panose="02070309020205020404" pitchFamily="49" charset="0"/>
              </a:rPr>
              <a:t>}</a:t>
            </a:r>
            <a:r>
              <a:rPr lang="nl-NL" sz="144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69004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Querying</a:t>
            </a:r>
            <a:endParaRPr lang="nl-NL" dirty="0"/>
          </a:p>
        </p:txBody>
      </p:sp>
      <p:sp>
        <p:nvSpPr>
          <p:cNvPr id="3" name="Content Placeholder 2"/>
          <p:cNvSpPr>
            <a:spLocks noGrp="1"/>
          </p:cNvSpPr>
          <p:nvPr>
            <p:ph idx="1"/>
          </p:nvPr>
        </p:nvSpPr>
        <p:spPr>
          <a:xfrm>
            <a:off x="2209801" y="1828800"/>
            <a:ext cx="7772401" cy="4436584"/>
          </a:xfrm>
        </p:spPr>
        <p:txBody>
          <a:bodyPr>
            <a:normAutofit/>
          </a:bodyPr>
          <a:lstStyle/>
          <a:p>
            <a:r>
              <a:rPr lang="en-US" sz="2160" dirty="0"/>
              <a:t>Queries return a cursor, which can be iterated to retrieve results</a:t>
            </a:r>
          </a:p>
          <a:p>
            <a:r>
              <a:rPr lang="en-US" sz="2160" dirty="0"/>
              <a:t>Query optimizer executes new plans in parallel</a:t>
            </a:r>
          </a:p>
          <a:p>
            <a:r>
              <a:rPr lang="en-US" sz="2160" dirty="0"/>
              <a:t>Queries are expressed as BSON documents which indicate a query pattern</a:t>
            </a:r>
          </a:p>
        </p:txBody>
      </p:sp>
      <p:sp>
        <p:nvSpPr>
          <p:cNvPr id="6" name="Rectangle 1"/>
          <p:cNvSpPr txBox="1">
            <a:spLocks noChangeArrowheads="1"/>
          </p:cNvSpPr>
          <p:nvPr/>
        </p:nvSpPr>
        <p:spPr bwMode="auto">
          <a:xfrm>
            <a:off x="2571024" y="3556859"/>
            <a:ext cx="7271221" cy="27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rtlCol="0" anchor="ctr" anchorCtr="0" compatLnSpc="1">
            <a:prstTxWarp prst="textNoShape">
              <a:avLst/>
            </a:prstTxWarp>
            <a:spAutoFit/>
          </a:bodyPr>
          <a:lstStyle>
            <a:lvl1pPr marL="190492" indent="-190492" algn="l" defTabSz="761970" rtl="0" eaLnBrk="1" latinLnBrk="0" hangingPunct="1">
              <a:lnSpc>
                <a:spcPct val="90000"/>
              </a:lnSpc>
              <a:spcBef>
                <a:spcPts val="833"/>
              </a:spcBef>
              <a:buFont typeface="Wingdings 2" pitchFamily="18" charset="2"/>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Wingdings 2" pitchFamily="18" charset="2"/>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Wingdings 2" pitchFamily="18" charset="2"/>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5pPr>
            <a:lvl6pPr marL="209541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6pPr>
            <a:lvl7pPr marL="2476401"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7pPr>
            <a:lvl8pPr marL="285738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8pPr>
            <a:lvl9pPr marL="3238370"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9pPr>
          </a:lstStyle>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a:t>
            </a:r>
            <a:r>
              <a:rPr lang="nl-NL" sz="1320" dirty="0" err="1">
                <a:solidFill>
                  <a:srgbClr val="000000"/>
                </a:solidFill>
                <a:latin typeface="Courier New" panose="02070309020205020404" pitchFamily="49" charset="0"/>
                <a:cs typeface="Courier New" panose="02070309020205020404" pitchFamily="49" charset="0"/>
              </a:rPr>
              <a:t>last_name</a:t>
            </a:r>
            <a:r>
              <a:rPr lang="nl-NL" sz="1320" dirty="0">
                <a:solidFill>
                  <a:srgbClr val="000000"/>
                </a:solidFill>
                <a:latin typeface="Courier New" panose="02070309020205020404" pitchFamily="49" charset="0"/>
                <a:cs typeface="Courier New" panose="02070309020205020404" pitchFamily="49" charset="0"/>
              </a:rPr>
              <a:t>': 'Smith'})</a:t>
            </a:r>
            <a:r>
              <a:rPr lang="nl-NL" sz="1320" dirty="0"/>
              <a:t> </a:t>
            </a:r>
            <a:endParaRPr lang="nl-NL" sz="1320" dirty="0">
              <a:latin typeface="Arial" panose="020B0604020202020204" pitchFamily="34" charset="0"/>
            </a:endParaRPr>
          </a:p>
          <a:p>
            <a:pPr marL="0" indent="0" defTabSz="1097280" eaLnBrk="0" fontAlgn="base" hangingPunct="0">
              <a:lnSpc>
                <a:spcPct val="100000"/>
              </a:lnSpc>
              <a:spcBef>
                <a:spcPct val="0"/>
              </a:spcBef>
              <a:spcAft>
                <a:spcPct val="0"/>
              </a:spcAft>
              <a:buNone/>
            </a:pPr>
            <a:endParaRPr lang="nl-NL" sz="1320" dirty="0">
              <a:solidFill>
                <a:srgbClr val="80808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ssn</a:t>
            </a:r>
            <a:r>
              <a:rPr lang="nl-NL" sz="1320" dirty="0">
                <a:solidFill>
                  <a:srgbClr val="808080"/>
                </a:solidFill>
                <a:latin typeface="Courier New" panose="02070309020205020404" pitchFamily="49" charset="0"/>
                <a:cs typeface="Courier New" panose="02070309020205020404" pitchFamily="49" charset="0"/>
              </a:rPr>
              <a:t> field </a:t>
            </a:r>
            <a:r>
              <a:rPr lang="nl-NL" sz="1320" dirty="0" err="1">
                <a:solidFill>
                  <a:srgbClr val="808080"/>
                </a:solidFill>
                <a:latin typeface="Courier New" panose="02070309020205020404" pitchFamily="49" charset="0"/>
                <a:cs typeface="Courier New" panose="02070309020205020404" pitchFamily="49" charset="0"/>
              </a:rPr>
              <a:t>for</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documents</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where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last_name</a:t>
            </a:r>
            <a:r>
              <a:rPr lang="nl-NL" sz="1320" dirty="0">
                <a:solidFill>
                  <a:srgbClr val="808080"/>
                </a:solidFill>
                <a:latin typeface="Courier New" panose="02070309020205020404" pitchFamily="49" charset="0"/>
                <a:cs typeface="Courier New" panose="02070309020205020404" pitchFamily="49" charset="0"/>
              </a:rPr>
              <a:t> == 'Smith': </a:t>
            </a:r>
          </a:p>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a:t>
            </a:r>
            <a:r>
              <a:rPr lang="nl-NL" sz="1320" dirty="0" err="1">
                <a:solidFill>
                  <a:srgbClr val="000000"/>
                </a:solidFill>
                <a:latin typeface="Courier New" panose="02070309020205020404" pitchFamily="49" charset="0"/>
                <a:cs typeface="Courier New" panose="02070309020205020404" pitchFamily="49" charset="0"/>
              </a:rPr>
              <a:t>last_name</a:t>
            </a:r>
            <a:r>
              <a:rPr lang="nl-NL" sz="1320" dirty="0">
                <a:solidFill>
                  <a:srgbClr val="000000"/>
                </a:solidFill>
                <a:latin typeface="Courier New" panose="02070309020205020404" pitchFamily="49" charset="0"/>
                <a:cs typeface="Courier New" panose="02070309020205020404" pitchFamily="49" charset="0"/>
              </a:rPr>
              <a:t>: 'Smith'}, {'</a:t>
            </a:r>
            <a:r>
              <a:rPr lang="nl-NL" sz="1320" dirty="0" err="1">
                <a:solidFill>
                  <a:srgbClr val="000000"/>
                </a:solidFill>
                <a:latin typeface="Courier New" panose="02070309020205020404" pitchFamily="49" charset="0"/>
                <a:cs typeface="Courier New" panose="02070309020205020404" pitchFamily="49" charset="0"/>
              </a:rPr>
              <a:t>ssn</a:t>
            </a:r>
            <a:r>
              <a:rPr lang="nl-NL" sz="1320" dirty="0">
                <a:solidFill>
                  <a:srgbClr val="000000"/>
                </a:solidFill>
                <a:latin typeface="Courier New" panose="02070309020205020404" pitchFamily="49" charset="0"/>
                <a:cs typeface="Courier New" panose="02070309020205020404" pitchFamily="49" charset="0"/>
              </a:rPr>
              <a:t>': 1});</a:t>
            </a:r>
          </a:p>
          <a:p>
            <a:pPr marL="0" indent="0" defTabSz="1097280" eaLnBrk="0" fontAlgn="base" hangingPunct="0">
              <a:lnSpc>
                <a:spcPct val="100000"/>
              </a:lnSpc>
              <a:spcBef>
                <a:spcPct val="0"/>
              </a:spcBef>
              <a:spcAft>
                <a:spcPct val="0"/>
              </a:spcAft>
              <a:buNone/>
            </a:pPr>
            <a:endParaRPr lang="nl-NL" sz="132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fields</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except</a:t>
            </a:r>
            <a:r>
              <a:rPr lang="nl-NL" sz="1320" dirty="0">
                <a:solidFill>
                  <a:srgbClr val="808080"/>
                </a:solidFill>
                <a:latin typeface="Courier New" panose="02070309020205020404" pitchFamily="49" charset="0"/>
                <a:cs typeface="Courier New" panose="02070309020205020404" pitchFamily="49" charset="0"/>
              </a:rPr>
              <a:t>* the thumbnail field, </a:t>
            </a:r>
            <a:r>
              <a:rPr lang="nl-NL" sz="1320" dirty="0" err="1">
                <a:solidFill>
                  <a:srgbClr val="808080"/>
                </a:solidFill>
                <a:latin typeface="Courier New" panose="02070309020205020404" pitchFamily="49" charset="0"/>
                <a:cs typeface="Courier New" panose="02070309020205020404" pitchFamily="49" charset="0"/>
              </a:rPr>
              <a:t>for</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documents</a:t>
            </a:r>
            <a:r>
              <a:rPr lang="nl-NL" sz="1320" dirty="0">
                <a:solidFill>
                  <a:srgbClr val="808080"/>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r>
              <a:rPr lang="nl-NL" sz="1320" dirty="0" err="1">
                <a:solidFill>
                  <a:srgbClr val="000000"/>
                </a:solidFill>
                <a:latin typeface="Courier New" panose="02070309020205020404" pitchFamily="49" charset="0"/>
                <a:cs typeface="Courier New" panose="02070309020205020404" pitchFamily="49" charset="0"/>
              </a:rPr>
              <a:t>db.users.find</a:t>
            </a:r>
            <a:r>
              <a:rPr lang="nl-NL" sz="1320" dirty="0">
                <a:solidFill>
                  <a:srgbClr val="000000"/>
                </a:solidFill>
                <a:latin typeface="Courier New" panose="02070309020205020404" pitchFamily="49" charset="0"/>
                <a:cs typeface="Courier New" panose="02070309020205020404" pitchFamily="49" charset="0"/>
              </a:rPr>
              <a:t>({}, {thumbnail:0});</a:t>
            </a:r>
          </a:p>
          <a:p>
            <a:pPr marL="0" indent="0" defTabSz="1097280" eaLnBrk="0" fontAlgn="base" hangingPunct="0">
              <a:lnSpc>
                <a:spcPct val="100000"/>
              </a:lnSpc>
              <a:spcBef>
                <a:spcPct val="0"/>
              </a:spcBef>
              <a:spcAft>
                <a:spcPct val="0"/>
              </a:spcAft>
              <a:buNone/>
            </a:pPr>
            <a:endParaRPr lang="nl-NL" sz="132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retrieve</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all</a:t>
            </a:r>
            <a:r>
              <a:rPr lang="nl-NL" sz="1320" dirty="0">
                <a:solidFill>
                  <a:srgbClr val="808080"/>
                </a:solidFill>
                <a:latin typeface="Courier New" panose="02070309020205020404" pitchFamily="49" charset="0"/>
                <a:cs typeface="Courier New" panose="02070309020205020404" pitchFamily="49" charset="0"/>
              </a:rPr>
              <a:t> users order </a:t>
            </a:r>
            <a:r>
              <a:rPr lang="nl-NL" sz="1320" dirty="0" err="1">
                <a:solidFill>
                  <a:srgbClr val="808080"/>
                </a:solidFill>
                <a:latin typeface="Courier New" panose="02070309020205020404" pitchFamily="49" charset="0"/>
                <a:cs typeface="Courier New" panose="02070309020205020404" pitchFamily="49" charset="0"/>
              </a:rPr>
              <a:t>by</a:t>
            </a:r>
            <a:r>
              <a:rPr lang="nl-NL" sz="1320" dirty="0">
                <a:solidFill>
                  <a:srgbClr val="808080"/>
                </a:solidFill>
                <a:latin typeface="Courier New" panose="02070309020205020404" pitchFamily="49" charset="0"/>
                <a:cs typeface="Courier New" panose="02070309020205020404" pitchFamily="49" charset="0"/>
              </a:rPr>
              <a:t> </a:t>
            </a:r>
            <a:r>
              <a:rPr lang="nl-NL" sz="1320" dirty="0" err="1">
                <a:solidFill>
                  <a:srgbClr val="808080"/>
                </a:solidFill>
                <a:latin typeface="Courier New" panose="02070309020205020404" pitchFamily="49" charset="0"/>
                <a:cs typeface="Courier New" panose="02070309020205020404" pitchFamily="49" charset="0"/>
              </a:rPr>
              <a:t>last_name</a:t>
            </a:r>
            <a:r>
              <a:rPr lang="nl-NL" sz="1320" dirty="0">
                <a:solidFill>
                  <a:srgbClr val="808080"/>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r>
              <a:rPr lang="nl-NL" sz="1320" dirty="0" err="1">
                <a:latin typeface="Courier New" panose="02070309020205020404" pitchFamily="49" charset="0"/>
                <a:cs typeface="Courier New" panose="02070309020205020404" pitchFamily="49" charset="0"/>
              </a:rPr>
              <a:t>db.users.find</a:t>
            </a:r>
            <a:r>
              <a:rPr lang="nl-NL" sz="1320" dirty="0">
                <a:latin typeface="Courier New" panose="02070309020205020404" pitchFamily="49" charset="0"/>
                <a:cs typeface="Courier New" panose="02070309020205020404" pitchFamily="49" charset="0"/>
              </a:rPr>
              <a:t>({}).</a:t>
            </a:r>
            <a:r>
              <a:rPr lang="nl-NL" sz="1320" dirty="0" err="1">
                <a:latin typeface="Courier New" panose="02070309020205020404" pitchFamily="49" charset="0"/>
                <a:cs typeface="Courier New" panose="02070309020205020404" pitchFamily="49" charset="0"/>
              </a:rPr>
              <a:t>sort</a:t>
            </a:r>
            <a:r>
              <a:rPr lang="nl-NL" sz="1320" dirty="0">
                <a:latin typeface="Courier New" panose="02070309020205020404" pitchFamily="49" charset="0"/>
                <a:cs typeface="Courier New" panose="02070309020205020404" pitchFamily="49" charset="0"/>
              </a:rPr>
              <a:t>({</a:t>
            </a:r>
            <a:r>
              <a:rPr lang="nl-NL" sz="1320" dirty="0" err="1">
                <a:latin typeface="Courier New" panose="02070309020205020404" pitchFamily="49" charset="0"/>
                <a:cs typeface="Courier New" panose="02070309020205020404" pitchFamily="49" charset="0"/>
              </a:rPr>
              <a:t>last_name</a:t>
            </a:r>
            <a:r>
              <a:rPr lang="nl-NL" sz="1320" dirty="0">
                <a:latin typeface="Courier New" panose="02070309020205020404" pitchFamily="49" charset="0"/>
                <a:cs typeface="Courier New" panose="02070309020205020404" pitchFamily="49" charset="0"/>
              </a:rPr>
              <a:t>: 1});</a:t>
            </a:r>
          </a:p>
          <a:p>
            <a:pPr marL="0" indent="0" defTabSz="1097280" eaLnBrk="0" fontAlgn="base" hangingPunct="0">
              <a:lnSpc>
                <a:spcPct val="100000"/>
              </a:lnSpc>
              <a:spcBef>
                <a:spcPct val="0"/>
              </a:spcBef>
              <a:spcAft>
                <a:spcPct val="0"/>
              </a:spcAft>
              <a:buNone/>
            </a:pPr>
            <a:endParaRPr lang="nl-NL" sz="132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320" dirty="0">
                <a:solidFill>
                  <a:srgbClr val="808080"/>
                </a:solidFill>
                <a:latin typeface="Courier New" panose="02070309020205020404" pitchFamily="49" charset="0"/>
                <a:cs typeface="Courier New" panose="02070309020205020404" pitchFamily="49" charset="0"/>
              </a:rPr>
              <a:t>// skip </a:t>
            </a:r>
            <a:r>
              <a:rPr lang="nl-NL" sz="1320" dirty="0" err="1">
                <a:solidFill>
                  <a:srgbClr val="808080"/>
                </a:solidFill>
                <a:latin typeface="Courier New" panose="02070309020205020404" pitchFamily="49" charset="0"/>
                <a:cs typeface="Courier New" panose="02070309020205020404" pitchFamily="49" charset="0"/>
              </a:rPr>
              <a:t>and</a:t>
            </a:r>
            <a:r>
              <a:rPr lang="nl-NL" sz="1320" dirty="0">
                <a:solidFill>
                  <a:srgbClr val="808080"/>
                </a:solidFill>
                <a:latin typeface="Courier New" panose="02070309020205020404" pitchFamily="49" charset="0"/>
                <a:cs typeface="Courier New" panose="02070309020205020404" pitchFamily="49" charset="0"/>
              </a:rPr>
              <a:t> limit: </a:t>
            </a:r>
          </a:p>
          <a:p>
            <a:pPr marL="0" indent="0" defTabSz="1097280" eaLnBrk="0" fontAlgn="base" hangingPunct="0">
              <a:lnSpc>
                <a:spcPct val="100000"/>
              </a:lnSpc>
              <a:spcBef>
                <a:spcPct val="0"/>
              </a:spcBef>
              <a:spcAft>
                <a:spcPct val="0"/>
              </a:spcAft>
              <a:buNone/>
            </a:pPr>
            <a:r>
              <a:rPr lang="nl-NL" sz="1320" dirty="0" err="1">
                <a:latin typeface="Courier New" panose="02070309020205020404" pitchFamily="49" charset="0"/>
                <a:cs typeface="Courier New" panose="02070309020205020404" pitchFamily="49" charset="0"/>
              </a:rPr>
              <a:t>db.users.find</a:t>
            </a:r>
            <a:r>
              <a:rPr lang="nl-NL" sz="1320" dirty="0">
                <a:latin typeface="Courier New" panose="02070309020205020404" pitchFamily="49" charset="0"/>
                <a:cs typeface="Courier New" panose="02070309020205020404" pitchFamily="49" charset="0"/>
              </a:rPr>
              <a:t>().skip(20).limit(10); </a:t>
            </a:r>
          </a:p>
        </p:txBody>
      </p:sp>
    </p:spTree>
    <p:extLst>
      <p:ext uri="{BB962C8B-B14F-4D97-AF65-F5344CB8AC3E}">
        <p14:creationId xmlns:p14="http://schemas.microsoft.com/office/powerpoint/2010/main" val="53163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Advanced </a:t>
            </a:r>
            <a:r>
              <a:rPr lang="nl-NL" dirty="0" err="1"/>
              <a:t>querying</a:t>
            </a:r>
            <a:endParaRPr lang="nl-NL" dirty="0"/>
          </a:p>
        </p:txBody>
      </p:sp>
      <p:sp>
        <p:nvSpPr>
          <p:cNvPr id="4" name="Rectangle 1"/>
          <p:cNvSpPr>
            <a:spLocks noGrp="1" noChangeArrowheads="1"/>
          </p:cNvSpPr>
          <p:nvPr>
            <p:ph idx="1"/>
          </p:nvPr>
        </p:nvSpPr>
        <p:spPr bwMode="auto">
          <a:xfrm>
            <a:off x="2620234" y="1751835"/>
            <a:ext cx="5738732" cy="3427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4750" rIns="0" bIns="64750" numCol="1" rtlCol="0" anchor="ctr" anchorCtr="0" compatLnSpc="1">
            <a:prstTxWarp prst="textNoShape">
              <a:avLst/>
            </a:prstTxWarp>
            <a:spAutoFit/>
          </a:bodyPr>
          <a:lstStyle/>
          <a:p>
            <a:pPr marL="0" indent="0" defTabSz="1097280" eaLnBrk="0" fontAlgn="base" hangingPunct="0">
              <a:lnSpc>
                <a:spcPct val="100000"/>
              </a:lnSpc>
              <a:spcBef>
                <a:spcPct val="0"/>
              </a:spcBef>
              <a:spcAft>
                <a:spcPct val="0"/>
              </a:spcAft>
              <a:buNone/>
            </a:pPr>
            <a:r>
              <a:rPr lang="nl-NL" sz="1260" dirty="0">
                <a:solidFill>
                  <a:srgbClr val="000000"/>
                </a:solidFill>
                <a:latin typeface="Courier New" panose="02070309020205020404" pitchFamily="49" charset="0"/>
                <a:cs typeface="Courier New" panose="02070309020205020404" pitchFamily="49" charset="0"/>
              </a:rPr>
              <a:t>{ name: </a:t>
            </a:r>
            <a:r>
              <a:rPr lang="nl-NL" sz="1260" dirty="0">
                <a:solidFill>
                  <a:srgbClr val="009100"/>
                </a:solidFill>
                <a:latin typeface="Courier New" panose="02070309020205020404" pitchFamily="49" charset="0"/>
                <a:cs typeface="Courier New" panose="02070309020205020404" pitchFamily="49" charset="0"/>
              </a:rPr>
              <a:t>"Joe"</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address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city</a:t>
            </a:r>
            <a:r>
              <a:rPr lang="nl-NL" sz="1260" dirty="0">
                <a:solidFill>
                  <a:srgbClr val="000000"/>
                </a:solidFill>
                <a:latin typeface="Courier New" panose="02070309020205020404" pitchFamily="49" charset="0"/>
                <a:cs typeface="Courier New" panose="02070309020205020404" pitchFamily="49" charset="0"/>
              </a:rPr>
              <a:t>: </a:t>
            </a:r>
            <a:r>
              <a:rPr lang="nl-NL" sz="1260" dirty="0">
                <a:solidFill>
                  <a:srgbClr val="009100"/>
                </a:solidFill>
                <a:latin typeface="Courier New" panose="02070309020205020404" pitchFamily="49" charset="0"/>
                <a:cs typeface="Courier New" panose="02070309020205020404" pitchFamily="49" charset="0"/>
              </a:rPr>
              <a:t>"San Francisco"</a:t>
            </a:r>
            <a:r>
              <a:rPr lang="nl-NL" sz="1260" dirty="0">
                <a:solidFill>
                  <a:srgbClr val="000000"/>
                </a:solidFill>
                <a:latin typeface="Courier New" panose="02070309020205020404" pitchFamily="49" charset="0"/>
                <a:cs typeface="Courier New" panose="02070309020205020404" pitchFamily="49" charset="0"/>
              </a:rPr>
              <a:t>, state: </a:t>
            </a:r>
            <a:r>
              <a:rPr lang="nl-NL" sz="1260" dirty="0">
                <a:solidFill>
                  <a:srgbClr val="009100"/>
                </a:solidFill>
                <a:latin typeface="Courier New" panose="02070309020205020404" pitchFamily="49" charset="0"/>
                <a:cs typeface="Courier New" panose="02070309020205020404" pitchFamily="49" charset="0"/>
              </a:rPr>
              <a:t>"CA"</a:t>
            </a:r>
            <a:r>
              <a:rPr lang="nl-NL" sz="1260" dirty="0">
                <a:solidFill>
                  <a:srgbClr val="000000"/>
                </a:solidFill>
                <a:latin typeface="Courier New" panose="02070309020205020404" pitchFamily="49" charset="0"/>
                <a:cs typeface="Courier New" panose="02070309020205020404" pitchFamily="49" charset="0"/>
              </a:rPr>
              <a:t> } , </a:t>
            </a:r>
            <a:r>
              <a:rPr lang="nl-NL" sz="1260" dirty="0" err="1">
                <a:solidFill>
                  <a:srgbClr val="000000"/>
                </a:solidFill>
                <a:latin typeface="Courier New" panose="02070309020205020404" pitchFamily="49" charset="0"/>
                <a:cs typeface="Courier New" panose="02070309020205020404" pitchFamily="49" charset="0"/>
              </a:rPr>
              <a:t>likes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scuba</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math</a:t>
            </a:r>
            <a:r>
              <a:rPr lang="nl-NL" sz="1260" dirty="0">
                <a:solidFill>
                  <a:srgbClr val="000000"/>
                </a:solidFill>
                <a:latin typeface="Courier New" panose="02070309020205020404" pitchFamily="49" charset="0"/>
                <a:cs typeface="Courier New" panose="02070309020205020404" pitchFamily="49" charset="0"/>
              </a:rPr>
              <a:t>', '</a:t>
            </a:r>
            <a:r>
              <a:rPr lang="nl-NL" sz="1260" dirty="0" err="1">
                <a:solidFill>
                  <a:srgbClr val="000000"/>
                </a:solidFill>
                <a:latin typeface="Courier New" panose="02070309020205020404" pitchFamily="49" charset="0"/>
                <a:cs typeface="Courier New" panose="02070309020205020404" pitchFamily="49" charset="0"/>
              </a:rPr>
              <a:t>literature</a:t>
            </a:r>
            <a:r>
              <a:rPr lang="nl-NL" sz="1260" dirty="0">
                <a:solidFill>
                  <a:srgbClr val="000000"/>
                </a:solidFill>
                <a:latin typeface="Courier New" panose="02070309020205020404" pitchFamily="49" charset="0"/>
                <a:cs typeface="Courier New" panose="02070309020205020404" pitchFamily="49" charset="0"/>
              </a:rPr>
              <a:t>'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field in sub-document: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a:t>
            </a:r>
            <a:r>
              <a:rPr lang="nl-NL" sz="1260" dirty="0" err="1">
                <a:solidFill>
                  <a:srgbClr val="009100"/>
                </a:solidFill>
                <a:latin typeface="Courier New" panose="02070309020205020404" pitchFamily="49" charset="0"/>
                <a:cs typeface="Courier New" panose="02070309020205020404" pitchFamily="49" charset="0"/>
              </a:rPr>
              <a:t>address.state</a:t>
            </a:r>
            <a:r>
              <a:rPr lang="nl-NL" sz="1260" dirty="0">
                <a:solidFill>
                  <a:srgbClr val="009100"/>
                </a:solidFill>
                <a:latin typeface="Courier New" panose="02070309020205020404" pitchFamily="49" charset="0"/>
                <a:cs typeface="Courier New" panose="02070309020205020404" pitchFamily="49" charset="0"/>
              </a:rPr>
              <a:t>"</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"CA"</a:t>
            </a:r>
            <a:r>
              <a:rPr lang="nl-NL" sz="1260" dirty="0">
                <a:solidFill>
                  <a:srgbClr val="000000"/>
                </a:solidFill>
                <a:latin typeface="Courier New" panose="02070309020205020404" pitchFamily="49" charset="0"/>
                <a:cs typeface="Courier New" panose="02070309020205020404" pitchFamily="49" charset="0"/>
              </a:rPr>
              <a:t>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solidFill>
                <a:srgbClr val="80808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find</a:t>
            </a:r>
            <a:r>
              <a:rPr lang="nl-NL" sz="1260" dirty="0">
                <a:solidFill>
                  <a:srgbClr val="808080"/>
                </a:solidFill>
                <a:latin typeface="Courier New" panose="02070309020205020404" pitchFamily="49" charset="0"/>
                <a:cs typeface="Courier New" panose="02070309020205020404" pitchFamily="49" charset="0"/>
              </a:rPr>
              <a:t> in array: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likes</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srgbClr val="009100"/>
                </a:solidFill>
                <a:latin typeface="Courier New" panose="02070309020205020404" pitchFamily="49" charset="0"/>
                <a:cs typeface="Courier New" panose="02070309020205020404" pitchFamily="49" charset="0"/>
              </a:rPr>
              <a:t>"</a:t>
            </a:r>
            <a:r>
              <a:rPr lang="nl-NL" sz="1260" dirty="0" err="1">
                <a:solidFill>
                  <a:srgbClr val="009100"/>
                </a:solidFill>
                <a:latin typeface="Courier New" panose="02070309020205020404" pitchFamily="49" charset="0"/>
                <a:cs typeface="Courier New" panose="02070309020205020404" pitchFamily="49" charset="0"/>
              </a:rPr>
              <a:t>math</a:t>
            </a:r>
            <a:r>
              <a:rPr lang="nl-NL" sz="1260" dirty="0">
                <a:solidFill>
                  <a:srgbClr val="009100"/>
                </a:solidFill>
                <a:latin typeface="Courier New" panose="02070309020205020404" pitchFamily="49" charset="0"/>
                <a:cs typeface="Courier New" panose="02070309020205020404" pitchFamily="49" charset="0"/>
              </a:rPr>
              <a:t>"</a:t>
            </a:r>
            <a:r>
              <a:rPr lang="nl-NL" sz="1260" dirty="0">
                <a:solidFill>
                  <a:srgbClr val="000000"/>
                </a:solidFill>
                <a:latin typeface="Courier New" panose="02070309020205020404" pitchFamily="49" charset="0"/>
                <a:cs typeface="Courier New" panose="02070309020205020404" pitchFamily="49" charset="0"/>
              </a:rPr>
              <a:t> } )</a:t>
            </a:r>
            <a:r>
              <a:rPr lang="nl-NL" sz="1260" dirty="0">
                <a:solidFill>
                  <a:prstClr val="black"/>
                </a:solidFill>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regular</a:t>
            </a: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expressions</a:t>
            </a:r>
            <a:r>
              <a:rPr lang="nl-NL" sz="1260" dirty="0">
                <a:solidFill>
                  <a:srgbClr val="808080"/>
                </a:solidFill>
                <a:latin typeface="Courier New" panose="02070309020205020404" pitchFamily="49" charset="0"/>
                <a:cs typeface="Courier New" panose="02070309020205020404" pitchFamily="49" charset="0"/>
              </a:rPr>
              <a:t>: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name : /</a:t>
            </a:r>
            <a:r>
              <a:rPr lang="nl-NL" sz="1260" dirty="0" err="1">
                <a:solidFill>
                  <a:srgbClr val="000000"/>
                </a:solidFill>
                <a:latin typeface="Courier New" panose="02070309020205020404" pitchFamily="49" charset="0"/>
                <a:cs typeface="Courier New" panose="02070309020205020404" pitchFamily="49" charset="0"/>
              </a:rPr>
              <a:t>acme</a:t>
            </a:r>
            <a:r>
              <a:rPr lang="nl-NL" sz="1260" dirty="0">
                <a:solidFill>
                  <a:srgbClr val="000000"/>
                </a:solidFill>
                <a:latin typeface="Courier New" panose="02070309020205020404" pitchFamily="49" charset="0"/>
                <a:cs typeface="Courier New" panose="02070309020205020404" pitchFamily="49" charset="0"/>
              </a:rPr>
              <a:t>.*</a:t>
            </a:r>
            <a:r>
              <a:rPr lang="nl-NL" sz="1260" dirty="0" err="1">
                <a:solidFill>
                  <a:srgbClr val="000000"/>
                </a:solidFill>
                <a:latin typeface="Courier New" panose="02070309020205020404" pitchFamily="49" charset="0"/>
                <a:cs typeface="Courier New" panose="02070309020205020404" pitchFamily="49" charset="0"/>
              </a:rPr>
              <a:t>corp</a:t>
            </a:r>
            <a:r>
              <a:rPr lang="nl-NL" sz="1260" dirty="0">
                <a:solidFill>
                  <a:srgbClr val="000000"/>
                </a:solidFill>
                <a:latin typeface="Courier New" panose="02070309020205020404" pitchFamily="49" charset="0"/>
                <a:cs typeface="Courier New" panose="02070309020205020404" pitchFamily="49" charset="0"/>
              </a:rPr>
              <a:t>/i } );</a:t>
            </a:r>
            <a:r>
              <a:rPr lang="nl-NL" sz="1260" dirty="0">
                <a:latin typeface="Courier New" panose="02070309020205020404" pitchFamily="49" charset="0"/>
                <a:cs typeface="Courier New" panose="02070309020205020404" pitchFamily="49" charset="0"/>
              </a:rPr>
              <a:t> </a:t>
            </a:r>
          </a:p>
          <a:p>
            <a:pPr marL="0" indent="0" defTabSz="1097280" eaLnBrk="0" fontAlgn="base" hangingPunct="0">
              <a:lnSpc>
                <a:spcPct val="100000"/>
              </a:lnSpc>
              <a:spcBef>
                <a:spcPct val="0"/>
              </a:spcBef>
              <a:spcAft>
                <a:spcPct val="0"/>
              </a:spcAft>
              <a:buNone/>
            </a:pPr>
            <a:endParaRPr lang="nl-NL" sz="1260" dirty="0">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javascript </a:t>
            </a:r>
            <a:r>
              <a:rPr lang="nl-NL" sz="1260" dirty="0" err="1">
                <a:solidFill>
                  <a:srgbClr val="808080"/>
                </a:solidFill>
                <a:latin typeface="Courier New" panose="02070309020205020404" pitchFamily="49" charset="0"/>
                <a:cs typeface="Courier New" panose="02070309020205020404" pitchFamily="49" charset="0"/>
              </a:rPr>
              <a:t>where</a:t>
            </a:r>
            <a:r>
              <a:rPr lang="nl-NL" sz="1260" dirty="0">
                <a:solidFill>
                  <a:srgbClr val="808080"/>
                </a:solidFill>
                <a:latin typeface="Courier New" panose="02070309020205020404" pitchFamily="49" charset="0"/>
                <a:cs typeface="Courier New" panose="02070309020205020404" pitchFamily="49" charset="0"/>
              </a:rPr>
              <a:t> clause: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a:t>
            </a:r>
            <a:r>
              <a:rPr lang="nl-NL" sz="1260" dirty="0">
                <a:solidFill>
                  <a:srgbClr val="009100"/>
                </a:solidFill>
                <a:latin typeface="Courier New" panose="02070309020205020404" pitchFamily="49" charset="0"/>
                <a:cs typeface="Courier New" panose="02070309020205020404" pitchFamily="49" charset="0"/>
              </a:rPr>
              <a:t>"this.name != 'Joe'"</a:t>
            </a:r>
            <a:r>
              <a:rPr lang="nl-NL" sz="1260" dirty="0">
                <a:solidFill>
                  <a:srgbClr val="000000"/>
                </a:solidFill>
                <a:latin typeface="Courier New" panose="02070309020205020404" pitchFamily="49" charset="0"/>
                <a:cs typeface="Courier New" panose="02070309020205020404" pitchFamily="49" charset="0"/>
              </a:rPr>
              <a:t>);</a:t>
            </a:r>
          </a:p>
          <a:p>
            <a:pPr marL="0" indent="0" defTabSz="1097280" eaLnBrk="0" fontAlgn="base" hangingPunct="0">
              <a:lnSpc>
                <a:spcPct val="100000"/>
              </a:lnSpc>
              <a:spcBef>
                <a:spcPct val="0"/>
              </a:spcBef>
              <a:spcAft>
                <a:spcPct val="0"/>
              </a:spcAft>
              <a:buNone/>
            </a:pP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a:solidFill>
                  <a:srgbClr val="808080"/>
                </a:solidFill>
                <a:latin typeface="Courier New" panose="02070309020205020404" pitchFamily="49" charset="0"/>
                <a:cs typeface="Courier New" panose="02070309020205020404" pitchFamily="49" charset="0"/>
              </a:rPr>
              <a:t>// check </a:t>
            </a:r>
            <a:r>
              <a:rPr lang="nl-NL" sz="1260" dirty="0" err="1">
                <a:solidFill>
                  <a:srgbClr val="808080"/>
                </a:solidFill>
                <a:latin typeface="Courier New" panose="02070309020205020404" pitchFamily="49" charset="0"/>
                <a:cs typeface="Courier New" panose="02070309020205020404" pitchFamily="49" charset="0"/>
              </a:rPr>
              <a:t>for</a:t>
            </a:r>
            <a:r>
              <a:rPr lang="nl-NL" sz="1260" dirty="0">
                <a:solidFill>
                  <a:srgbClr val="808080"/>
                </a:solidFill>
                <a:latin typeface="Courier New" panose="02070309020205020404" pitchFamily="49" charset="0"/>
                <a:cs typeface="Courier New" panose="02070309020205020404" pitchFamily="49" charset="0"/>
              </a:rPr>
              <a:t> </a:t>
            </a:r>
            <a:r>
              <a:rPr lang="nl-NL" sz="1260" dirty="0" err="1">
                <a:solidFill>
                  <a:srgbClr val="808080"/>
                </a:solidFill>
                <a:latin typeface="Courier New" panose="02070309020205020404" pitchFamily="49" charset="0"/>
                <a:cs typeface="Courier New" panose="02070309020205020404" pitchFamily="49" charset="0"/>
              </a:rPr>
              <a:t>existence</a:t>
            </a:r>
            <a:r>
              <a:rPr lang="nl-NL" sz="1260" dirty="0">
                <a:solidFill>
                  <a:srgbClr val="808080"/>
                </a:solidFill>
                <a:latin typeface="Courier New" panose="02070309020205020404" pitchFamily="49" charset="0"/>
                <a:cs typeface="Courier New" panose="02070309020205020404" pitchFamily="49" charset="0"/>
              </a:rPr>
              <a:t> of field: </a:t>
            </a:r>
            <a:endParaRPr lang="nl-NL" sz="1260" dirty="0">
              <a:solidFill>
                <a:srgbClr val="000000"/>
              </a:solidFill>
              <a:latin typeface="Courier New" panose="02070309020205020404" pitchFamily="49" charset="0"/>
              <a:cs typeface="Courier New" panose="02070309020205020404" pitchFamily="49" charset="0"/>
            </a:endParaRPr>
          </a:p>
          <a:p>
            <a:pPr marL="0" indent="0" defTabSz="1097280" eaLnBrk="0" fontAlgn="base" hangingPunct="0">
              <a:lnSpc>
                <a:spcPct val="100000"/>
              </a:lnSpc>
              <a:spcBef>
                <a:spcPct val="0"/>
              </a:spcBef>
              <a:spcAft>
                <a:spcPct val="0"/>
              </a:spcAft>
              <a:buNone/>
            </a:pPr>
            <a:r>
              <a:rPr lang="nl-NL" sz="1260" dirty="0" err="1">
                <a:solidFill>
                  <a:srgbClr val="000000"/>
                </a:solidFill>
                <a:latin typeface="Courier New" panose="02070309020205020404" pitchFamily="49" charset="0"/>
                <a:cs typeface="Courier New" panose="02070309020205020404" pitchFamily="49" charset="0"/>
              </a:rPr>
              <a:t>db.persons.find</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00"/>
                </a:solidFill>
                <a:latin typeface="Courier New" panose="02070309020205020404" pitchFamily="49" charset="0"/>
                <a:cs typeface="Courier New" panose="02070309020205020404" pitchFamily="49" charset="0"/>
              </a:rPr>
              <a:t>address</a:t>
            </a:r>
            <a:r>
              <a:rPr lang="nl-NL" sz="1260" dirty="0">
                <a:solidFill>
                  <a:srgbClr val="000000"/>
                </a:solidFill>
                <a:latin typeface="Courier New" panose="02070309020205020404" pitchFamily="49" charset="0"/>
                <a:cs typeface="Courier New" panose="02070309020205020404" pitchFamily="49" charset="0"/>
              </a:rPr>
              <a:t> : { $</a:t>
            </a:r>
            <a:r>
              <a:rPr lang="nl-NL" sz="1260" dirty="0" err="1">
                <a:solidFill>
                  <a:srgbClr val="000000"/>
                </a:solidFill>
                <a:latin typeface="Courier New" panose="02070309020205020404" pitchFamily="49" charset="0"/>
                <a:cs typeface="Courier New" panose="02070309020205020404" pitchFamily="49" charset="0"/>
              </a:rPr>
              <a:t>exists</a:t>
            </a:r>
            <a:r>
              <a:rPr lang="nl-NL" sz="1260" dirty="0">
                <a:solidFill>
                  <a:srgbClr val="000000"/>
                </a:solidFill>
                <a:latin typeface="Courier New" panose="02070309020205020404" pitchFamily="49" charset="0"/>
                <a:cs typeface="Courier New" panose="02070309020205020404" pitchFamily="49" charset="0"/>
              </a:rPr>
              <a:t> : </a:t>
            </a:r>
            <a:r>
              <a:rPr lang="nl-NL" sz="1260" dirty="0" err="1">
                <a:solidFill>
                  <a:srgbClr val="000091"/>
                </a:solidFill>
                <a:latin typeface="Courier New" panose="02070309020205020404" pitchFamily="49" charset="0"/>
                <a:cs typeface="Courier New" panose="02070309020205020404" pitchFamily="49" charset="0"/>
              </a:rPr>
              <a:t>true</a:t>
            </a:r>
            <a:r>
              <a:rPr lang="nl-NL" sz="1260" dirty="0">
                <a:solidFill>
                  <a:srgbClr val="000000"/>
                </a:solidFill>
                <a:latin typeface="Courier New" panose="02070309020205020404" pitchFamily="49" charset="0"/>
                <a:cs typeface="Courier New" panose="02070309020205020404" pitchFamily="49" charset="0"/>
              </a:rPr>
              <a:t> } } );</a:t>
            </a:r>
            <a:r>
              <a:rPr lang="nl-NL" sz="1260" dirty="0">
                <a:latin typeface="Courier New" panose="02070309020205020404" pitchFamily="49" charset="0"/>
                <a:cs typeface="Courier New" panose="02070309020205020404" pitchFamily="49" charset="0"/>
              </a:rPr>
              <a:t> </a:t>
            </a:r>
          </a:p>
        </p:txBody>
      </p:sp>
      <p:sp>
        <p:nvSpPr>
          <p:cNvPr id="5" name="Rectangle 2"/>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6" name="Rectangle 3"/>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7" name="Rectangle 4"/>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8" name="Rectangle 5"/>
          <p:cNvSpPr>
            <a:spLocks noChangeArrowheads="1"/>
          </p:cNvSpPr>
          <p:nvPr/>
        </p:nvSpPr>
        <p:spPr bwMode="auto">
          <a:xfrm>
            <a:off x="1524001" y="42739"/>
            <a:ext cx="65" cy="46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4750" rIns="0" bIns="64750" numCol="1" anchor="ctr" anchorCtr="0" compatLnSpc="1">
            <a:prstTxWarp prst="textNoShape">
              <a:avLst/>
            </a:prstTxWarp>
            <a:spAutoFit/>
          </a:bodyPr>
          <a:lstStyle/>
          <a:p>
            <a:pPr defTabSz="1097280" eaLnBrk="0" fontAlgn="base" hangingPunct="0">
              <a:spcBef>
                <a:spcPct val="0"/>
              </a:spcBef>
              <a:spcAft>
                <a:spcPct val="0"/>
              </a:spcAft>
            </a:pPr>
            <a:endParaRPr lang="nl-NL" sz="2160" dirty="0">
              <a:latin typeface="Arial" panose="020B0604020202020204" pitchFamily="34" charset="0"/>
            </a:endParaRPr>
          </a:p>
        </p:txBody>
      </p:sp>
      <p:sp>
        <p:nvSpPr>
          <p:cNvPr id="10" name="Content Placeholder 2"/>
          <p:cNvSpPr txBox="1">
            <a:spLocks/>
          </p:cNvSpPr>
          <p:nvPr/>
        </p:nvSpPr>
        <p:spPr>
          <a:xfrm>
            <a:off x="2242258" y="5427767"/>
            <a:ext cx="7772401" cy="986904"/>
          </a:xfrm>
          <a:prstGeom prst="rect">
            <a:avLst/>
          </a:prstGeom>
        </p:spPr>
        <p:txBody>
          <a:bodyPr vert="horz" lIns="109728" tIns="54864" rIns="109728" bIns="54864" rtlCol="0">
            <a:normAutofit/>
          </a:bodyPr>
          <a:lstStyle>
            <a:lvl1pPr marL="190492" indent="-190492" algn="l" defTabSz="761970" rtl="0" eaLnBrk="1" latinLnBrk="0" hangingPunct="1">
              <a:lnSpc>
                <a:spcPct val="90000"/>
              </a:lnSpc>
              <a:spcBef>
                <a:spcPts val="833"/>
              </a:spcBef>
              <a:buFont typeface="Wingdings 2" pitchFamily="18" charset="2"/>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Wingdings 2" pitchFamily="18" charset="2"/>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Wingdings 2" pitchFamily="18" charset="2"/>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Wingdings 2" pitchFamily="18" charset="2"/>
              <a:buChar char=""/>
              <a:defRPr sz="1500" kern="1200">
                <a:solidFill>
                  <a:schemeClr val="tx1"/>
                </a:solidFill>
                <a:latin typeface="+mn-lt"/>
                <a:ea typeface="+mn-ea"/>
                <a:cs typeface="+mn-cs"/>
              </a:defRPr>
            </a:lvl5pPr>
            <a:lvl6pPr marL="209541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6pPr>
            <a:lvl7pPr marL="2476401"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7pPr>
            <a:lvl8pPr marL="2857386"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8pPr>
            <a:lvl9pPr marL="3238370" indent="-190492" algn="l" defTabSz="761970" rtl="0" eaLnBrk="1" latinLnBrk="0" hangingPunct="1">
              <a:spcBef>
                <a:spcPct val="20000"/>
              </a:spcBef>
              <a:buFont typeface="Wingdings 2" pitchFamily="18" charset="2"/>
              <a:buChar char=""/>
              <a:defRPr sz="1500" kern="1200">
                <a:solidFill>
                  <a:schemeClr val="tx1"/>
                </a:solidFill>
                <a:latin typeface="+mn-lt"/>
                <a:ea typeface="+mn-ea"/>
                <a:cs typeface="+mn-cs"/>
              </a:defRPr>
            </a:lvl9pPr>
          </a:lstStyle>
          <a:p>
            <a:r>
              <a:rPr lang="nl-NL" sz="2400" dirty="0" err="1"/>
              <a:t>Aggregate</a:t>
            </a:r>
            <a:r>
              <a:rPr lang="nl-NL" sz="2400" dirty="0"/>
              <a:t> </a:t>
            </a:r>
            <a:r>
              <a:rPr lang="nl-NL" sz="2400" dirty="0" err="1"/>
              <a:t>queries</a:t>
            </a:r>
            <a:r>
              <a:rPr lang="nl-NL" sz="2400" dirty="0"/>
              <a:t> </a:t>
            </a:r>
            <a:r>
              <a:rPr lang="nl-NL" sz="2400" dirty="0" err="1"/>
              <a:t>like</a:t>
            </a:r>
            <a:r>
              <a:rPr lang="nl-NL" sz="2400" dirty="0"/>
              <a:t> </a:t>
            </a:r>
            <a:r>
              <a:rPr lang="nl-NL" sz="2400" dirty="0" err="1"/>
              <a:t>group</a:t>
            </a:r>
            <a:r>
              <a:rPr lang="nl-NL" sz="2400" dirty="0"/>
              <a:t> </a:t>
            </a:r>
            <a:r>
              <a:rPr lang="nl-NL" sz="2400" dirty="0" err="1"/>
              <a:t>by</a:t>
            </a:r>
            <a:r>
              <a:rPr lang="nl-NL" sz="2400" dirty="0"/>
              <a:t>, </a:t>
            </a:r>
            <a:r>
              <a:rPr lang="nl-NL" sz="2400" dirty="0" err="1"/>
              <a:t>count</a:t>
            </a:r>
            <a:r>
              <a:rPr lang="nl-NL" sz="2400" dirty="0"/>
              <a:t>, </a:t>
            </a:r>
            <a:r>
              <a:rPr lang="nl-NL" sz="2400" dirty="0" err="1"/>
              <a:t>distinct</a:t>
            </a:r>
            <a:r>
              <a:rPr lang="nl-NL" sz="2400" dirty="0"/>
              <a:t>; </a:t>
            </a:r>
            <a:r>
              <a:rPr lang="nl-NL" sz="2400" dirty="0" err="1"/>
              <a:t>only</a:t>
            </a:r>
            <a:r>
              <a:rPr lang="nl-NL" sz="2400" dirty="0"/>
              <a:t> </a:t>
            </a:r>
            <a:r>
              <a:rPr lang="nl-NL" sz="2400" dirty="0" err="1"/>
              <a:t>available</a:t>
            </a:r>
            <a:r>
              <a:rPr lang="nl-NL" sz="2400" dirty="0"/>
              <a:t> </a:t>
            </a:r>
            <a:r>
              <a:rPr lang="nl-NL" sz="2400" dirty="0" err="1"/>
              <a:t>for</a:t>
            </a:r>
            <a:r>
              <a:rPr lang="nl-NL" sz="2400" dirty="0"/>
              <a:t> single </a:t>
            </a:r>
            <a:r>
              <a:rPr lang="nl-NL" sz="2400" dirty="0" err="1"/>
              <a:t>instances</a:t>
            </a:r>
            <a:r>
              <a:rPr lang="nl-NL" sz="2400" dirty="0"/>
              <a:t> </a:t>
            </a:r>
          </a:p>
          <a:p>
            <a:endParaRPr lang="nl-NL" sz="2800" dirty="0"/>
          </a:p>
        </p:txBody>
      </p:sp>
    </p:spTree>
    <p:extLst>
      <p:ext uri="{BB962C8B-B14F-4D97-AF65-F5344CB8AC3E}">
        <p14:creationId xmlns:p14="http://schemas.microsoft.com/office/powerpoint/2010/main" val="1040726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03705" y="6350716"/>
            <a:ext cx="984537" cy="280869"/>
          </a:xfrm>
          <a:prstGeom prst="rect">
            <a:avLst/>
          </a:prstGeom>
          <a:blipFill>
            <a:blip r:embed="rId2" cstate="print"/>
            <a:stretch>
              <a:fillRect/>
            </a:stretch>
          </a:blipFill>
        </p:spPr>
        <p:txBody>
          <a:bodyPr wrap="square" lIns="0" tIns="0" rIns="0" bIns="0" rtlCol="0"/>
          <a:lstStyle/>
          <a:p>
            <a:endParaRPr sz="2400"/>
          </a:p>
        </p:txBody>
      </p:sp>
      <p:sp>
        <p:nvSpPr>
          <p:cNvPr id="3" name="object 3"/>
          <p:cNvSpPr txBox="1">
            <a:spLocks noGrp="1"/>
          </p:cNvSpPr>
          <p:nvPr>
            <p:ph type="title"/>
          </p:nvPr>
        </p:nvSpPr>
        <p:spPr>
          <a:xfrm>
            <a:off x="3987442" y="-104099"/>
            <a:ext cx="4225713" cy="1371315"/>
          </a:xfrm>
          <a:prstGeom prst="rect">
            <a:avLst/>
          </a:prstGeom>
        </p:spPr>
        <p:txBody>
          <a:bodyPr vert="horz" wrap="square" lIns="0" tIns="16933" rIns="0" bIns="0" rtlCol="0" anchor="ctr">
            <a:spAutoFit/>
          </a:bodyPr>
          <a:lstStyle/>
          <a:p>
            <a:pPr marL="16933">
              <a:lnSpc>
                <a:spcPct val="100000"/>
              </a:lnSpc>
              <a:spcBef>
                <a:spcPts val="133"/>
              </a:spcBef>
            </a:pPr>
            <a:r>
              <a:rPr spc="-140" dirty="0"/>
              <a:t>Distributed</a:t>
            </a:r>
            <a:r>
              <a:rPr spc="-407" dirty="0"/>
              <a:t> </a:t>
            </a:r>
            <a:r>
              <a:rPr spc="-152" dirty="0"/>
              <a:t>Database</a:t>
            </a:r>
          </a:p>
        </p:txBody>
      </p:sp>
      <p:sp>
        <p:nvSpPr>
          <p:cNvPr id="4" name="object 4"/>
          <p:cNvSpPr/>
          <p:nvPr/>
        </p:nvSpPr>
        <p:spPr>
          <a:xfrm>
            <a:off x="1907032" y="960053"/>
            <a:ext cx="8377936" cy="5585289"/>
          </a:xfrm>
          <a:prstGeom prst="rect">
            <a:avLst/>
          </a:prstGeom>
          <a:blipFill>
            <a:blip r:embed="rId3" cstate="print"/>
            <a:stretch>
              <a:fillRect/>
            </a:stretch>
          </a:blipFill>
        </p:spPr>
        <p:txBody>
          <a:bodyPr wrap="square" lIns="0" tIns="0" rIns="0" bIns="0" rtlCol="0"/>
          <a:lstStyle/>
          <a:p>
            <a:endParaRPr sz="2400"/>
          </a:p>
        </p:txBody>
      </p:sp>
      <p:sp>
        <p:nvSpPr>
          <p:cNvPr id="5" name="object 5"/>
          <p:cNvSpPr txBox="1">
            <a:spLocks noGrp="1"/>
          </p:cNvSpPr>
          <p:nvPr>
            <p:ph type="sldNum" sz="quarter" idx="7"/>
          </p:nvPr>
        </p:nvSpPr>
        <p:spPr>
          <a:xfrm>
            <a:off x="403986" y="4826487"/>
            <a:ext cx="161290" cy="111125"/>
          </a:xfrm>
          <a:prstGeom prst="rect">
            <a:avLst/>
          </a:prstGeom>
        </p:spPr>
        <p:txBody>
          <a:bodyPr vert="horz" wrap="square" lIns="0" tIns="0" rIns="0" bIns="0" rtlCol="0">
            <a:spAutoFit/>
          </a:bodyPr>
          <a:lstStyle>
            <a:defPPr>
              <a:defRPr lang="en-BG"/>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99">
              <a:spcBef>
                <a:spcPts val="53"/>
              </a:spcBef>
            </a:pPr>
            <a:fld id="{81D60167-4931-47E6-BA6A-407CBD079E47}" type="slidenum">
              <a:rPr lang="en-BG" smtClean="0"/>
              <a:pPr marL="38100">
                <a:spcBef>
                  <a:spcPts val="40"/>
                </a:spcBef>
              </a:pPr>
              <a:t>16</a:t>
            </a:fld>
            <a:endParaRPr dirty="0"/>
          </a:p>
        </p:txBody>
      </p:sp>
    </p:spTree>
    <p:extLst>
      <p:ext uri="{BB962C8B-B14F-4D97-AF65-F5344CB8AC3E}">
        <p14:creationId xmlns:p14="http://schemas.microsoft.com/office/powerpoint/2010/main" val="1227619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3823" y="234455"/>
            <a:ext cx="8168640" cy="694207"/>
          </a:xfrm>
          <a:prstGeom prst="rect">
            <a:avLst/>
          </a:prstGeom>
        </p:spPr>
        <p:txBody>
          <a:bodyPr vert="horz" wrap="square" lIns="0" tIns="16933" rIns="0" bIns="0" rtlCol="0" anchor="ctr">
            <a:spAutoFit/>
          </a:bodyPr>
          <a:lstStyle/>
          <a:p>
            <a:pPr marL="16933">
              <a:lnSpc>
                <a:spcPct val="100000"/>
              </a:lnSpc>
              <a:spcBef>
                <a:spcPts val="133"/>
              </a:spcBef>
            </a:pPr>
            <a:r>
              <a:rPr spc="-160" dirty="0"/>
              <a:t>Varying</a:t>
            </a:r>
            <a:r>
              <a:rPr spc="-447" dirty="0"/>
              <a:t> </a:t>
            </a:r>
            <a:r>
              <a:rPr spc="-133" dirty="0"/>
              <a:t>Access</a:t>
            </a:r>
            <a:r>
              <a:rPr spc="-305" dirty="0"/>
              <a:t> </a:t>
            </a:r>
            <a:r>
              <a:rPr dirty="0"/>
              <a:t>&amp;</a:t>
            </a:r>
            <a:r>
              <a:rPr spc="-313" dirty="0"/>
              <a:t> </a:t>
            </a:r>
            <a:r>
              <a:rPr spc="-133" dirty="0"/>
              <a:t>Storage</a:t>
            </a:r>
            <a:r>
              <a:rPr spc="-305" dirty="0"/>
              <a:t> </a:t>
            </a:r>
            <a:r>
              <a:rPr spc="-147" dirty="0"/>
              <a:t>Requirements</a:t>
            </a:r>
          </a:p>
        </p:txBody>
      </p:sp>
      <p:sp>
        <p:nvSpPr>
          <p:cNvPr id="3" name="object 3"/>
          <p:cNvSpPr/>
          <p:nvPr/>
        </p:nvSpPr>
        <p:spPr>
          <a:xfrm>
            <a:off x="5007288" y="4202379"/>
            <a:ext cx="2177627" cy="2177627"/>
          </a:xfrm>
          <a:custGeom>
            <a:avLst/>
            <a:gdLst/>
            <a:ahLst/>
            <a:cxnLst/>
            <a:rect l="l" t="t" r="r" b="b"/>
            <a:pathLst>
              <a:path w="1633220" h="1633220">
                <a:moveTo>
                  <a:pt x="0" y="816530"/>
                </a:moveTo>
                <a:lnTo>
                  <a:pt x="1386" y="768553"/>
                </a:lnTo>
                <a:lnTo>
                  <a:pt x="5493" y="721305"/>
                </a:lnTo>
                <a:lnTo>
                  <a:pt x="12245" y="674864"/>
                </a:lnTo>
                <a:lnTo>
                  <a:pt x="21565" y="629307"/>
                </a:lnTo>
                <a:lnTo>
                  <a:pt x="33376" y="584709"/>
                </a:lnTo>
                <a:lnTo>
                  <a:pt x="47602" y="541148"/>
                </a:lnTo>
                <a:lnTo>
                  <a:pt x="64166" y="498699"/>
                </a:lnTo>
                <a:lnTo>
                  <a:pt x="82993" y="457440"/>
                </a:lnTo>
                <a:lnTo>
                  <a:pt x="104004" y="417448"/>
                </a:lnTo>
                <a:lnTo>
                  <a:pt x="127123" y="378797"/>
                </a:lnTo>
                <a:lnTo>
                  <a:pt x="152275" y="341567"/>
                </a:lnTo>
                <a:lnTo>
                  <a:pt x="179382" y="305832"/>
                </a:lnTo>
                <a:lnTo>
                  <a:pt x="208368" y="271669"/>
                </a:lnTo>
                <a:lnTo>
                  <a:pt x="239156" y="239156"/>
                </a:lnTo>
                <a:lnTo>
                  <a:pt x="271669" y="208368"/>
                </a:lnTo>
                <a:lnTo>
                  <a:pt x="305832" y="179382"/>
                </a:lnTo>
                <a:lnTo>
                  <a:pt x="341567" y="152275"/>
                </a:lnTo>
                <a:lnTo>
                  <a:pt x="378797" y="127123"/>
                </a:lnTo>
                <a:lnTo>
                  <a:pt x="417448" y="104004"/>
                </a:lnTo>
                <a:lnTo>
                  <a:pt x="457440" y="82993"/>
                </a:lnTo>
                <a:lnTo>
                  <a:pt x="498699" y="64166"/>
                </a:lnTo>
                <a:lnTo>
                  <a:pt x="541148" y="47602"/>
                </a:lnTo>
                <a:lnTo>
                  <a:pt x="584709" y="33376"/>
                </a:lnTo>
                <a:lnTo>
                  <a:pt x="629307" y="21565"/>
                </a:lnTo>
                <a:lnTo>
                  <a:pt x="674864" y="12245"/>
                </a:lnTo>
                <a:lnTo>
                  <a:pt x="721305" y="5493"/>
                </a:lnTo>
                <a:lnTo>
                  <a:pt x="768552" y="1386"/>
                </a:lnTo>
                <a:lnTo>
                  <a:pt x="816530" y="0"/>
                </a:lnTo>
                <a:lnTo>
                  <a:pt x="864507" y="1386"/>
                </a:lnTo>
                <a:lnTo>
                  <a:pt x="911755" y="5493"/>
                </a:lnTo>
                <a:lnTo>
                  <a:pt x="958196" y="12245"/>
                </a:lnTo>
                <a:lnTo>
                  <a:pt x="1003753" y="21565"/>
                </a:lnTo>
                <a:lnTo>
                  <a:pt x="1048351" y="33376"/>
                </a:lnTo>
                <a:lnTo>
                  <a:pt x="1091912" y="47602"/>
                </a:lnTo>
                <a:lnTo>
                  <a:pt x="1134361" y="64166"/>
                </a:lnTo>
                <a:lnTo>
                  <a:pt x="1175619" y="82993"/>
                </a:lnTo>
                <a:lnTo>
                  <a:pt x="1215612" y="104004"/>
                </a:lnTo>
                <a:lnTo>
                  <a:pt x="1254262" y="127123"/>
                </a:lnTo>
                <a:lnTo>
                  <a:pt x="1291493" y="152275"/>
                </a:lnTo>
                <a:lnTo>
                  <a:pt x="1327228" y="179382"/>
                </a:lnTo>
                <a:lnTo>
                  <a:pt x="1361390" y="208368"/>
                </a:lnTo>
                <a:lnTo>
                  <a:pt x="1393904" y="239156"/>
                </a:lnTo>
                <a:lnTo>
                  <a:pt x="1424691" y="271669"/>
                </a:lnTo>
                <a:lnTo>
                  <a:pt x="1453677" y="305832"/>
                </a:lnTo>
                <a:lnTo>
                  <a:pt x="1480784" y="341567"/>
                </a:lnTo>
                <a:lnTo>
                  <a:pt x="1505935" y="378797"/>
                </a:lnTo>
                <a:lnTo>
                  <a:pt x="1529055" y="417448"/>
                </a:lnTo>
                <a:lnTo>
                  <a:pt x="1550066" y="457440"/>
                </a:lnTo>
                <a:lnTo>
                  <a:pt x="1568892" y="498699"/>
                </a:lnTo>
                <a:lnTo>
                  <a:pt x="1585456" y="541148"/>
                </a:lnTo>
                <a:lnTo>
                  <a:pt x="1599682" y="584709"/>
                </a:lnTo>
                <a:lnTo>
                  <a:pt x="1611493" y="629307"/>
                </a:lnTo>
                <a:lnTo>
                  <a:pt x="1620813" y="674864"/>
                </a:lnTo>
                <a:lnTo>
                  <a:pt x="1627565" y="721305"/>
                </a:lnTo>
                <a:lnTo>
                  <a:pt x="1631672" y="768553"/>
                </a:lnTo>
                <a:lnTo>
                  <a:pt x="1633058" y="816530"/>
                </a:lnTo>
                <a:lnTo>
                  <a:pt x="1631672" y="864507"/>
                </a:lnTo>
                <a:lnTo>
                  <a:pt x="1627565" y="911755"/>
                </a:lnTo>
                <a:lnTo>
                  <a:pt x="1620813" y="958196"/>
                </a:lnTo>
                <a:lnTo>
                  <a:pt x="1611493" y="1003753"/>
                </a:lnTo>
                <a:lnTo>
                  <a:pt x="1599682" y="1048351"/>
                </a:lnTo>
                <a:lnTo>
                  <a:pt x="1585456" y="1091912"/>
                </a:lnTo>
                <a:lnTo>
                  <a:pt x="1568892" y="1134361"/>
                </a:lnTo>
                <a:lnTo>
                  <a:pt x="1550066" y="1175620"/>
                </a:lnTo>
                <a:lnTo>
                  <a:pt x="1529055" y="1215612"/>
                </a:lnTo>
                <a:lnTo>
                  <a:pt x="1505935" y="1254262"/>
                </a:lnTo>
                <a:lnTo>
                  <a:pt x="1480784" y="1291493"/>
                </a:lnTo>
                <a:lnTo>
                  <a:pt x="1453677" y="1327228"/>
                </a:lnTo>
                <a:lnTo>
                  <a:pt x="1424691" y="1361390"/>
                </a:lnTo>
                <a:lnTo>
                  <a:pt x="1393904" y="1393904"/>
                </a:lnTo>
                <a:lnTo>
                  <a:pt x="1361390" y="1424691"/>
                </a:lnTo>
                <a:lnTo>
                  <a:pt x="1327228" y="1453677"/>
                </a:lnTo>
                <a:lnTo>
                  <a:pt x="1291493" y="1480784"/>
                </a:lnTo>
                <a:lnTo>
                  <a:pt x="1254262" y="1505935"/>
                </a:lnTo>
                <a:lnTo>
                  <a:pt x="1215612" y="1529055"/>
                </a:lnTo>
                <a:lnTo>
                  <a:pt x="1175619" y="1550066"/>
                </a:lnTo>
                <a:lnTo>
                  <a:pt x="1134361" y="1568892"/>
                </a:lnTo>
                <a:lnTo>
                  <a:pt x="1091912" y="1585456"/>
                </a:lnTo>
                <a:lnTo>
                  <a:pt x="1048351" y="1599682"/>
                </a:lnTo>
                <a:lnTo>
                  <a:pt x="1003753" y="1611493"/>
                </a:lnTo>
                <a:lnTo>
                  <a:pt x="958196" y="1620813"/>
                </a:lnTo>
                <a:lnTo>
                  <a:pt x="911755" y="1627565"/>
                </a:lnTo>
                <a:lnTo>
                  <a:pt x="864507" y="1631672"/>
                </a:lnTo>
                <a:lnTo>
                  <a:pt x="816530" y="1633058"/>
                </a:lnTo>
                <a:lnTo>
                  <a:pt x="768552" y="1631672"/>
                </a:lnTo>
                <a:lnTo>
                  <a:pt x="721305" y="1627565"/>
                </a:lnTo>
                <a:lnTo>
                  <a:pt x="674864" y="1620813"/>
                </a:lnTo>
                <a:lnTo>
                  <a:pt x="629307" y="1611493"/>
                </a:lnTo>
                <a:lnTo>
                  <a:pt x="584709" y="1599682"/>
                </a:lnTo>
                <a:lnTo>
                  <a:pt x="541148" y="1585456"/>
                </a:lnTo>
                <a:lnTo>
                  <a:pt x="498699" y="1568892"/>
                </a:lnTo>
                <a:lnTo>
                  <a:pt x="457440" y="1550066"/>
                </a:lnTo>
                <a:lnTo>
                  <a:pt x="417448" y="1529055"/>
                </a:lnTo>
                <a:lnTo>
                  <a:pt x="378797" y="1505935"/>
                </a:lnTo>
                <a:lnTo>
                  <a:pt x="341567" y="1480784"/>
                </a:lnTo>
                <a:lnTo>
                  <a:pt x="305832" y="1453677"/>
                </a:lnTo>
                <a:lnTo>
                  <a:pt x="271669" y="1424691"/>
                </a:lnTo>
                <a:lnTo>
                  <a:pt x="239156" y="1393904"/>
                </a:lnTo>
                <a:lnTo>
                  <a:pt x="208368" y="1361390"/>
                </a:lnTo>
                <a:lnTo>
                  <a:pt x="179382" y="1327228"/>
                </a:lnTo>
                <a:lnTo>
                  <a:pt x="152275" y="1291493"/>
                </a:lnTo>
                <a:lnTo>
                  <a:pt x="127123" y="1254262"/>
                </a:lnTo>
                <a:lnTo>
                  <a:pt x="104004" y="1215612"/>
                </a:lnTo>
                <a:lnTo>
                  <a:pt x="82993" y="1175620"/>
                </a:lnTo>
                <a:lnTo>
                  <a:pt x="64166" y="1134361"/>
                </a:lnTo>
                <a:lnTo>
                  <a:pt x="47602" y="1091912"/>
                </a:lnTo>
                <a:lnTo>
                  <a:pt x="33376" y="1048351"/>
                </a:lnTo>
                <a:lnTo>
                  <a:pt x="21565" y="1003753"/>
                </a:lnTo>
                <a:lnTo>
                  <a:pt x="12245" y="958196"/>
                </a:lnTo>
                <a:lnTo>
                  <a:pt x="5493" y="911755"/>
                </a:lnTo>
                <a:lnTo>
                  <a:pt x="1386" y="864507"/>
                </a:lnTo>
                <a:lnTo>
                  <a:pt x="0" y="816530"/>
                </a:lnTo>
                <a:close/>
              </a:path>
            </a:pathLst>
          </a:custGeom>
          <a:ln w="38099">
            <a:solidFill>
              <a:srgbClr val="517B2A"/>
            </a:solidFill>
          </a:ln>
        </p:spPr>
        <p:txBody>
          <a:bodyPr wrap="square" lIns="0" tIns="0" rIns="0" bIns="0" rtlCol="0"/>
          <a:lstStyle/>
          <a:p>
            <a:endParaRPr sz="2400"/>
          </a:p>
        </p:txBody>
      </p:sp>
      <p:sp>
        <p:nvSpPr>
          <p:cNvPr id="4" name="object 4"/>
          <p:cNvSpPr txBox="1"/>
          <p:nvPr/>
        </p:nvSpPr>
        <p:spPr>
          <a:xfrm>
            <a:off x="5336903" y="4750241"/>
            <a:ext cx="1527387" cy="1027630"/>
          </a:xfrm>
          <a:prstGeom prst="rect">
            <a:avLst/>
          </a:prstGeom>
        </p:spPr>
        <p:txBody>
          <a:bodyPr vert="horz" wrap="square" lIns="0" tIns="77892" rIns="0" bIns="0" rtlCol="0">
            <a:spAutoFit/>
          </a:bodyPr>
          <a:lstStyle/>
          <a:p>
            <a:pPr marL="285320" marR="6773" indent="-269233">
              <a:lnSpc>
                <a:spcPts val="3733"/>
              </a:lnSpc>
              <a:spcBef>
                <a:spcPts val="612"/>
              </a:spcBef>
            </a:pPr>
            <a:r>
              <a:rPr sz="3467" dirty="0">
                <a:latin typeface="Arial"/>
                <a:cs typeface="Arial"/>
              </a:rPr>
              <a:t>Modern  apps</a:t>
            </a:r>
            <a:endParaRPr sz="3467">
              <a:latin typeface="Arial"/>
              <a:cs typeface="Arial"/>
            </a:endParaRPr>
          </a:p>
        </p:txBody>
      </p:sp>
      <p:grpSp>
        <p:nvGrpSpPr>
          <p:cNvPr id="5" name="object 5"/>
          <p:cNvGrpSpPr/>
          <p:nvPr/>
        </p:nvGrpSpPr>
        <p:grpSpPr>
          <a:xfrm>
            <a:off x="2026463" y="4675056"/>
            <a:ext cx="2865967" cy="1232747"/>
            <a:chOff x="1519847" y="3506292"/>
            <a:chExt cx="2149475" cy="924560"/>
          </a:xfrm>
        </p:grpSpPr>
        <p:sp>
          <p:nvSpPr>
            <p:cNvPr id="6" name="object 6"/>
            <p:cNvSpPr/>
            <p:nvPr/>
          </p:nvSpPr>
          <p:spPr>
            <a:xfrm>
              <a:off x="2096185" y="3735603"/>
              <a:ext cx="1568450" cy="465455"/>
            </a:xfrm>
            <a:custGeom>
              <a:avLst/>
              <a:gdLst/>
              <a:ahLst/>
              <a:cxnLst/>
              <a:rect l="l" t="t" r="r" b="b"/>
              <a:pathLst>
                <a:path w="1568450" h="465454">
                  <a:moveTo>
                    <a:pt x="1335316" y="0"/>
                  </a:moveTo>
                  <a:lnTo>
                    <a:pt x="1335316" y="93090"/>
                  </a:lnTo>
                  <a:lnTo>
                    <a:pt x="0" y="93090"/>
                  </a:lnTo>
                  <a:lnTo>
                    <a:pt x="0" y="372339"/>
                  </a:lnTo>
                  <a:lnTo>
                    <a:pt x="1335316" y="372339"/>
                  </a:lnTo>
                  <a:lnTo>
                    <a:pt x="1335316" y="465423"/>
                  </a:lnTo>
                  <a:lnTo>
                    <a:pt x="1568018" y="232712"/>
                  </a:lnTo>
                  <a:lnTo>
                    <a:pt x="1335316" y="0"/>
                  </a:lnTo>
                  <a:close/>
                </a:path>
              </a:pathLst>
            </a:custGeom>
            <a:solidFill>
              <a:srgbClr val="8BB760"/>
            </a:solidFill>
          </p:spPr>
          <p:txBody>
            <a:bodyPr wrap="square" lIns="0" tIns="0" rIns="0" bIns="0" rtlCol="0"/>
            <a:lstStyle/>
            <a:p>
              <a:endParaRPr sz="2400"/>
            </a:p>
          </p:txBody>
        </p:sp>
        <p:sp>
          <p:nvSpPr>
            <p:cNvPr id="7" name="object 7"/>
            <p:cNvSpPr/>
            <p:nvPr/>
          </p:nvSpPr>
          <p:spPr>
            <a:xfrm>
              <a:off x="2096185" y="3735604"/>
              <a:ext cx="1568450" cy="465455"/>
            </a:xfrm>
            <a:custGeom>
              <a:avLst/>
              <a:gdLst/>
              <a:ahLst/>
              <a:cxnLst/>
              <a:rect l="l" t="t" r="r" b="b"/>
              <a:pathLst>
                <a:path w="1568450" h="465454">
                  <a:moveTo>
                    <a:pt x="1568018" y="232710"/>
                  </a:moveTo>
                  <a:lnTo>
                    <a:pt x="1335308" y="465421"/>
                  </a:lnTo>
                  <a:lnTo>
                    <a:pt x="1335308" y="372337"/>
                  </a:lnTo>
                  <a:lnTo>
                    <a:pt x="0" y="372337"/>
                  </a:lnTo>
                  <a:lnTo>
                    <a:pt x="0" y="93083"/>
                  </a:lnTo>
                  <a:lnTo>
                    <a:pt x="1335308" y="93083"/>
                  </a:lnTo>
                  <a:lnTo>
                    <a:pt x="1335308" y="0"/>
                  </a:lnTo>
                  <a:lnTo>
                    <a:pt x="1568018" y="232710"/>
                  </a:lnTo>
                  <a:close/>
                </a:path>
              </a:pathLst>
            </a:custGeom>
            <a:ln w="9524">
              <a:solidFill>
                <a:srgbClr val="30302F"/>
              </a:solidFill>
            </a:ln>
          </p:spPr>
          <p:txBody>
            <a:bodyPr wrap="square" lIns="0" tIns="0" rIns="0" bIns="0" rtlCol="0"/>
            <a:lstStyle/>
            <a:p>
              <a:endParaRPr sz="2400"/>
            </a:p>
          </p:txBody>
        </p:sp>
        <p:sp>
          <p:nvSpPr>
            <p:cNvPr id="8" name="object 8"/>
            <p:cNvSpPr/>
            <p:nvPr/>
          </p:nvSpPr>
          <p:spPr>
            <a:xfrm>
              <a:off x="1524609" y="3511054"/>
              <a:ext cx="1143635" cy="915035"/>
            </a:xfrm>
            <a:custGeom>
              <a:avLst/>
              <a:gdLst/>
              <a:ahLst/>
              <a:cxnLst/>
              <a:rect l="l" t="t" r="r" b="b"/>
              <a:pathLst>
                <a:path w="1143635" h="915035">
                  <a:moveTo>
                    <a:pt x="1051699" y="0"/>
                  </a:moveTo>
                  <a:lnTo>
                    <a:pt x="91452" y="0"/>
                  </a:lnTo>
                  <a:lnTo>
                    <a:pt x="55855" y="7186"/>
                  </a:lnTo>
                  <a:lnTo>
                    <a:pt x="26785" y="26785"/>
                  </a:lnTo>
                  <a:lnTo>
                    <a:pt x="7186" y="55855"/>
                  </a:lnTo>
                  <a:lnTo>
                    <a:pt x="0" y="91452"/>
                  </a:lnTo>
                  <a:lnTo>
                    <a:pt x="0" y="823067"/>
                  </a:lnTo>
                  <a:lnTo>
                    <a:pt x="7186" y="858665"/>
                  </a:lnTo>
                  <a:lnTo>
                    <a:pt x="26785" y="887734"/>
                  </a:lnTo>
                  <a:lnTo>
                    <a:pt x="55855" y="907332"/>
                  </a:lnTo>
                  <a:lnTo>
                    <a:pt x="91452" y="914519"/>
                  </a:lnTo>
                  <a:lnTo>
                    <a:pt x="1051699" y="914519"/>
                  </a:lnTo>
                  <a:lnTo>
                    <a:pt x="1087297" y="907332"/>
                  </a:lnTo>
                  <a:lnTo>
                    <a:pt x="1116366" y="887734"/>
                  </a:lnTo>
                  <a:lnTo>
                    <a:pt x="1135965" y="858665"/>
                  </a:lnTo>
                  <a:lnTo>
                    <a:pt x="1143152" y="823067"/>
                  </a:lnTo>
                  <a:lnTo>
                    <a:pt x="1143152" y="91452"/>
                  </a:lnTo>
                  <a:lnTo>
                    <a:pt x="1135965" y="55855"/>
                  </a:lnTo>
                  <a:lnTo>
                    <a:pt x="1116366" y="26785"/>
                  </a:lnTo>
                  <a:lnTo>
                    <a:pt x="1087297" y="7186"/>
                  </a:lnTo>
                  <a:lnTo>
                    <a:pt x="1051699" y="0"/>
                  </a:lnTo>
                  <a:close/>
                </a:path>
              </a:pathLst>
            </a:custGeom>
            <a:solidFill>
              <a:srgbClr val="FFFFFF"/>
            </a:solidFill>
          </p:spPr>
          <p:txBody>
            <a:bodyPr wrap="square" lIns="0" tIns="0" rIns="0" bIns="0" rtlCol="0"/>
            <a:lstStyle/>
            <a:p>
              <a:endParaRPr sz="2400"/>
            </a:p>
          </p:txBody>
        </p:sp>
        <p:sp>
          <p:nvSpPr>
            <p:cNvPr id="9" name="object 9"/>
            <p:cNvSpPr/>
            <p:nvPr/>
          </p:nvSpPr>
          <p:spPr>
            <a:xfrm>
              <a:off x="1524609" y="3511054"/>
              <a:ext cx="1143635" cy="915035"/>
            </a:xfrm>
            <a:custGeom>
              <a:avLst/>
              <a:gdLst/>
              <a:ahLst/>
              <a:cxnLst/>
              <a:rect l="l" t="t" r="r" b="b"/>
              <a:pathLst>
                <a:path w="1143635" h="915035">
                  <a:moveTo>
                    <a:pt x="0" y="91450"/>
                  </a:moveTo>
                  <a:lnTo>
                    <a:pt x="7186" y="55854"/>
                  </a:lnTo>
                  <a:lnTo>
                    <a:pt x="26785" y="26785"/>
                  </a:lnTo>
                  <a:lnTo>
                    <a:pt x="55854" y="7186"/>
                  </a:lnTo>
                  <a:lnTo>
                    <a:pt x="91451" y="0"/>
                  </a:lnTo>
                  <a:lnTo>
                    <a:pt x="1051689" y="0"/>
                  </a:lnTo>
                  <a:lnTo>
                    <a:pt x="1087287" y="7186"/>
                  </a:lnTo>
                  <a:lnTo>
                    <a:pt x="1116355" y="26785"/>
                  </a:lnTo>
                  <a:lnTo>
                    <a:pt x="1135953" y="55854"/>
                  </a:lnTo>
                  <a:lnTo>
                    <a:pt x="1143139" y="91450"/>
                  </a:lnTo>
                  <a:lnTo>
                    <a:pt x="1143139" y="823062"/>
                  </a:lnTo>
                  <a:lnTo>
                    <a:pt x="1135953" y="858659"/>
                  </a:lnTo>
                  <a:lnTo>
                    <a:pt x="1116355" y="887727"/>
                  </a:lnTo>
                  <a:lnTo>
                    <a:pt x="1087287" y="907326"/>
                  </a:lnTo>
                  <a:lnTo>
                    <a:pt x="1051689" y="914513"/>
                  </a:lnTo>
                  <a:lnTo>
                    <a:pt x="91451" y="914513"/>
                  </a:lnTo>
                  <a:lnTo>
                    <a:pt x="55854" y="907326"/>
                  </a:lnTo>
                  <a:lnTo>
                    <a:pt x="26785" y="887727"/>
                  </a:lnTo>
                  <a:lnTo>
                    <a:pt x="7186" y="858659"/>
                  </a:lnTo>
                  <a:lnTo>
                    <a:pt x="0" y="823062"/>
                  </a:lnTo>
                  <a:lnTo>
                    <a:pt x="0" y="91450"/>
                  </a:lnTo>
                  <a:close/>
                </a:path>
              </a:pathLst>
            </a:custGeom>
            <a:ln w="9524">
              <a:solidFill>
                <a:srgbClr val="30302F"/>
              </a:solidFill>
            </a:ln>
          </p:spPr>
          <p:txBody>
            <a:bodyPr wrap="square" lIns="0" tIns="0" rIns="0" bIns="0" rtlCol="0"/>
            <a:lstStyle/>
            <a:p>
              <a:endParaRPr sz="2400"/>
            </a:p>
          </p:txBody>
        </p:sp>
      </p:grpSp>
      <p:sp>
        <p:nvSpPr>
          <p:cNvPr id="10" name="object 10"/>
          <p:cNvSpPr txBox="1"/>
          <p:nvPr/>
        </p:nvSpPr>
        <p:spPr>
          <a:xfrm>
            <a:off x="2266905" y="4971898"/>
            <a:ext cx="1065107" cy="593325"/>
          </a:xfrm>
          <a:prstGeom prst="rect">
            <a:avLst/>
          </a:prstGeom>
        </p:spPr>
        <p:txBody>
          <a:bodyPr vert="horz" wrap="square" lIns="0" tIns="54187" rIns="0" bIns="0" rtlCol="0">
            <a:spAutoFit/>
          </a:bodyPr>
          <a:lstStyle/>
          <a:p>
            <a:pPr marL="284473" marR="6773" indent="-268387">
              <a:lnSpc>
                <a:spcPts val="2133"/>
              </a:lnSpc>
              <a:spcBef>
                <a:spcPts val="427"/>
              </a:spcBef>
            </a:pPr>
            <a:r>
              <a:rPr sz="2000" dirty="0">
                <a:latin typeface="Arial"/>
                <a:cs typeface="Arial"/>
              </a:rPr>
              <a:t>Sensitive  </a:t>
            </a:r>
            <a:r>
              <a:rPr sz="2000" spc="-7" dirty="0">
                <a:latin typeface="Arial"/>
                <a:cs typeface="Arial"/>
              </a:rPr>
              <a:t>data</a:t>
            </a:r>
            <a:endParaRPr sz="2000">
              <a:latin typeface="Arial"/>
              <a:cs typeface="Arial"/>
            </a:endParaRPr>
          </a:p>
        </p:txBody>
      </p:sp>
      <p:grpSp>
        <p:nvGrpSpPr>
          <p:cNvPr id="11" name="object 11"/>
          <p:cNvGrpSpPr/>
          <p:nvPr/>
        </p:nvGrpSpPr>
        <p:grpSpPr>
          <a:xfrm>
            <a:off x="2656925" y="2734733"/>
            <a:ext cx="2466340" cy="1920240"/>
            <a:chOff x="1992693" y="2051050"/>
            <a:chExt cx="1849755" cy="1440180"/>
          </a:xfrm>
        </p:grpSpPr>
        <p:sp>
          <p:nvSpPr>
            <p:cNvPr id="12" name="object 12"/>
            <p:cNvSpPr/>
            <p:nvPr/>
          </p:nvSpPr>
          <p:spPr>
            <a:xfrm>
              <a:off x="2486952" y="2400109"/>
              <a:ext cx="1350645" cy="1086485"/>
            </a:xfrm>
            <a:custGeom>
              <a:avLst/>
              <a:gdLst/>
              <a:ahLst/>
              <a:cxnLst/>
              <a:rect l="l" t="t" r="r" b="b"/>
              <a:pathLst>
                <a:path w="1350645" h="1086485">
                  <a:moveTo>
                    <a:pt x="164147" y="0"/>
                  </a:moveTo>
                  <a:lnTo>
                    <a:pt x="0" y="225920"/>
                  </a:lnTo>
                  <a:lnTo>
                    <a:pt x="1080287" y="1010792"/>
                  </a:lnTo>
                  <a:lnTo>
                    <a:pt x="1025575" y="1086103"/>
                  </a:lnTo>
                  <a:lnTo>
                    <a:pt x="1350632" y="1034618"/>
                  </a:lnTo>
                  <a:lnTo>
                    <a:pt x="1299146" y="709574"/>
                  </a:lnTo>
                  <a:lnTo>
                    <a:pt x="1244434" y="784872"/>
                  </a:lnTo>
                  <a:lnTo>
                    <a:pt x="164147" y="0"/>
                  </a:lnTo>
                  <a:close/>
                </a:path>
              </a:pathLst>
            </a:custGeom>
            <a:solidFill>
              <a:srgbClr val="8BB760"/>
            </a:solidFill>
          </p:spPr>
          <p:txBody>
            <a:bodyPr wrap="square" lIns="0" tIns="0" rIns="0" bIns="0" rtlCol="0"/>
            <a:lstStyle/>
            <a:p>
              <a:endParaRPr sz="2400"/>
            </a:p>
          </p:txBody>
        </p:sp>
        <p:sp>
          <p:nvSpPr>
            <p:cNvPr id="13" name="object 13"/>
            <p:cNvSpPr/>
            <p:nvPr/>
          </p:nvSpPr>
          <p:spPr>
            <a:xfrm>
              <a:off x="2486951" y="2400105"/>
              <a:ext cx="1350645" cy="1086485"/>
            </a:xfrm>
            <a:custGeom>
              <a:avLst/>
              <a:gdLst/>
              <a:ahLst/>
              <a:cxnLst/>
              <a:rect l="l" t="t" r="r" b="b"/>
              <a:pathLst>
                <a:path w="1350645" h="1086485">
                  <a:moveTo>
                    <a:pt x="1350624" y="1034619"/>
                  </a:moveTo>
                  <a:lnTo>
                    <a:pt x="1025573" y="1086102"/>
                  </a:lnTo>
                  <a:lnTo>
                    <a:pt x="1080287" y="1010796"/>
                  </a:lnTo>
                  <a:lnTo>
                    <a:pt x="0" y="225920"/>
                  </a:lnTo>
                  <a:lnTo>
                    <a:pt x="164141" y="0"/>
                  </a:lnTo>
                  <a:lnTo>
                    <a:pt x="1244428" y="784874"/>
                  </a:lnTo>
                  <a:lnTo>
                    <a:pt x="1299141" y="709568"/>
                  </a:lnTo>
                  <a:lnTo>
                    <a:pt x="1350624" y="1034619"/>
                  </a:lnTo>
                  <a:close/>
                </a:path>
              </a:pathLst>
            </a:custGeom>
            <a:ln w="9524">
              <a:solidFill>
                <a:srgbClr val="30302F"/>
              </a:solidFill>
            </a:ln>
          </p:spPr>
          <p:txBody>
            <a:bodyPr wrap="square" lIns="0" tIns="0" rIns="0" bIns="0" rtlCol="0"/>
            <a:lstStyle/>
            <a:p>
              <a:endParaRPr sz="2400"/>
            </a:p>
          </p:txBody>
        </p:sp>
        <p:sp>
          <p:nvSpPr>
            <p:cNvPr id="14" name="object 14"/>
            <p:cNvSpPr/>
            <p:nvPr/>
          </p:nvSpPr>
          <p:spPr>
            <a:xfrm>
              <a:off x="1997455" y="2055812"/>
              <a:ext cx="1143635" cy="915035"/>
            </a:xfrm>
            <a:custGeom>
              <a:avLst/>
              <a:gdLst/>
              <a:ahLst/>
              <a:cxnLst/>
              <a:rect l="l" t="t" r="r" b="b"/>
              <a:pathLst>
                <a:path w="1143635" h="915035">
                  <a:moveTo>
                    <a:pt x="1051687" y="0"/>
                  </a:moveTo>
                  <a:lnTo>
                    <a:pt x="91452" y="0"/>
                  </a:lnTo>
                  <a:lnTo>
                    <a:pt x="55855" y="7186"/>
                  </a:lnTo>
                  <a:lnTo>
                    <a:pt x="26785" y="26785"/>
                  </a:lnTo>
                  <a:lnTo>
                    <a:pt x="7186" y="55855"/>
                  </a:lnTo>
                  <a:lnTo>
                    <a:pt x="0" y="91452"/>
                  </a:lnTo>
                  <a:lnTo>
                    <a:pt x="0" y="823061"/>
                  </a:lnTo>
                  <a:lnTo>
                    <a:pt x="7186" y="858659"/>
                  </a:lnTo>
                  <a:lnTo>
                    <a:pt x="26785" y="887728"/>
                  </a:lnTo>
                  <a:lnTo>
                    <a:pt x="55855" y="907327"/>
                  </a:lnTo>
                  <a:lnTo>
                    <a:pt x="91452" y="914514"/>
                  </a:lnTo>
                  <a:lnTo>
                    <a:pt x="1051687" y="914514"/>
                  </a:lnTo>
                  <a:lnTo>
                    <a:pt x="1087284" y="907327"/>
                  </a:lnTo>
                  <a:lnTo>
                    <a:pt x="1116353" y="887728"/>
                  </a:lnTo>
                  <a:lnTo>
                    <a:pt x="1135952" y="858659"/>
                  </a:lnTo>
                  <a:lnTo>
                    <a:pt x="1143139" y="823061"/>
                  </a:lnTo>
                  <a:lnTo>
                    <a:pt x="1143139" y="91452"/>
                  </a:lnTo>
                  <a:lnTo>
                    <a:pt x="1135952" y="55855"/>
                  </a:lnTo>
                  <a:lnTo>
                    <a:pt x="1116353" y="26785"/>
                  </a:lnTo>
                  <a:lnTo>
                    <a:pt x="1087284" y="7186"/>
                  </a:lnTo>
                  <a:lnTo>
                    <a:pt x="1051687" y="0"/>
                  </a:lnTo>
                  <a:close/>
                </a:path>
              </a:pathLst>
            </a:custGeom>
            <a:solidFill>
              <a:srgbClr val="FFFFFF"/>
            </a:solidFill>
          </p:spPr>
          <p:txBody>
            <a:bodyPr wrap="square" lIns="0" tIns="0" rIns="0" bIns="0" rtlCol="0"/>
            <a:lstStyle/>
            <a:p>
              <a:endParaRPr sz="2400"/>
            </a:p>
          </p:txBody>
        </p:sp>
        <p:sp>
          <p:nvSpPr>
            <p:cNvPr id="15" name="object 15"/>
            <p:cNvSpPr/>
            <p:nvPr/>
          </p:nvSpPr>
          <p:spPr>
            <a:xfrm>
              <a:off x="1997455" y="2055812"/>
              <a:ext cx="1143635" cy="915035"/>
            </a:xfrm>
            <a:custGeom>
              <a:avLst/>
              <a:gdLst/>
              <a:ahLst/>
              <a:cxnLst/>
              <a:rect l="l" t="t" r="r" b="b"/>
              <a:pathLst>
                <a:path w="1143635" h="915035">
                  <a:moveTo>
                    <a:pt x="0" y="91450"/>
                  </a:moveTo>
                  <a:lnTo>
                    <a:pt x="7186" y="55854"/>
                  </a:lnTo>
                  <a:lnTo>
                    <a:pt x="26785" y="26785"/>
                  </a:lnTo>
                  <a:lnTo>
                    <a:pt x="55854" y="7186"/>
                  </a:lnTo>
                  <a:lnTo>
                    <a:pt x="91450" y="0"/>
                  </a:lnTo>
                  <a:lnTo>
                    <a:pt x="1051689" y="0"/>
                  </a:lnTo>
                  <a:lnTo>
                    <a:pt x="1087287" y="7186"/>
                  </a:lnTo>
                  <a:lnTo>
                    <a:pt x="1116355" y="26785"/>
                  </a:lnTo>
                  <a:lnTo>
                    <a:pt x="1135953" y="55854"/>
                  </a:lnTo>
                  <a:lnTo>
                    <a:pt x="1143139" y="91450"/>
                  </a:lnTo>
                  <a:lnTo>
                    <a:pt x="1143139" y="823062"/>
                  </a:lnTo>
                  <a:lnTo>
                    <a:pt x="1135953" y="858659"/>
                  </a:lnTo>
                  <a:lnTo>
                    <a:pt x="1116355" y="887727"/>
                  </a:lnTo>
                  <a:lnTo>
                    <a:pt x="1087287" y="907326"/>
                  </a:lnTo>
                  <a:lnTo>
                    <a:pt x="1051689" y="914513"/>
                  </a:lnTo>
                  <a:lnTo>
                    <a:pt x="91450" y="914513"/>
                  </a:lnTo>
                  <a:lnTo>
                    <a:pt x="55854" y="907326"/>
                  </a:lnTo>
                  <a:lnTo>
                    <a:pt x="26785" y="887727"/>
                  </a:lnTo>
                  <a:lnTo>
                    <a:pt x="7186" y="858659"/>
                  </a:lnTo>
                  <a:lnTo>
                    <a:pt x="0" y="823062"/>
                  </a:lnTo>
                  <a:lnTo>
                    <a:pt x="0" y="91450"/>
                  </a:lnTo>
                  <a:close/>
                </a:path>
              </a:pathLst>
            </a:custGeom>
            <a:ln w="9524">
              <a:solidFill>
                <a:srgbClr val="30302F"/>
              </a:solidFill>
            </a:ln>
          </p:spPr>
          <p:txBody>
            <a:bodyPr wrap="square" lIns="0" tIns="0" rIns="0" bIns="0" rtlCol="0"/>
            <a:lstStyle/>
            <a:p>
              <a:endParaRPr sz="2400"/>
            </a:p>
          </p:txBody>
        </p:sp>
      </p:grpSp>
      <p:sp>
        <p:nvSpPr>
          <p:cNvPr id="16" name="object 16"/>
          <p:cNvSpPr txBox="1"/>
          <p:nvPr/>
        </p:nvSpPr>
        <p:spPr>
          <a:xfrm>
            <a:off x="2941999" y="2894414"/>
            <a:ext cx="975360" cy="862630"/>
          </a:xfrm>
          <a:prstGeom prst="rect">
            <a:avLst/>
          </a:prstGeom>
        </p:spPr>
        <p:txBody>
          <a:bodyPr vert="horz" wrap="square" lIns="0" tIns="54187" rIns="0" bIns="0" rtlCol="0">
            <a:spAutoFit/>
          </a:bodyPr>
          <a:lstStyle/>
          <a:p>
            <a:pPr marL="16086" marR="6773" algn="ctr">
              <a:lnSpc>
                <a:spcPts val="2133"/>
              </a:lnSpc>
              <a:spcBef>
                <a:spcPts val="427"/>
              </a:spcBef>
            </a:pPr>
            <a:r>
              <a:rPr sz="2000" dirty="0">
                <a:latin typeface="Arial"/>
                <a:cs typeface="Arial"/>
              </a:rPr>
              <a:t>Cost  e</a:t>
            </a:r>
            <a:r>
              <a:rPr sz="2000" spc="-40" dirty="0">
                <a:latin typeface="Arial"/>
                <a:cs typeface="Arial"/>
              </a:rPr>
              <a:t>f</a:t>
            </a:r>
            <a:r>
              <a:rPr sz="2000" dirty="0">
                <a:latin typeface="Arial"/>
                <a:cs typeface="Arial"/>
              </a:rPr>
              <a:t>fec</a:t>
            </a:r>
            <a:r>
              <a:rPr sz="2000" spc="-7" dirty="0">
                <a:latin typeface="Arial"/>
                <a:cs typeface="Arial"/>
              </a:rPr>
              <a:t>t</a:t>
            </a:r>
            <a:r>
              <a:rPr sz="2000" dirty="0">
                <a:latin typeface="Arial"/>
                <a:cs typeface="Arial"/>
              </a:rPr>
              <a:t>ive  </a:t>
            </a:r>
            <a:r>
              <a:rPr sz="2000" spc="-7" dirty="0">
                <a:latin typeface="Arial"/>
                <a:cs typeface="Arial"/>
              </a:rPr>
              <a:t>storage</a:t>
            </a:r>
            <a:endParaRPr sz="2000">
              <a:latin typeface="Arial"/>
              <a:cs typeface="Arial"/>
            </a:endParaRPr>
          </a:p>
        </p:txBody>
      </p:sp>
      <p:grpSp>
        <p:nvGrpSpPr>
          <p:cNvPr id="17" name="object 17"/>
          <p:cNvGrpSpPr/>
          <p:nvPr/>
        </p:nvGrpSpPr>
        <p:grpSpPr>
          <a:xfrm>
            <a:off x="4307467" y="1535549"/>
            <a:ext cx="1620520" cy="2611119"/>
            <a:chOff x="3230600" y="1151661"/>
            <a:chExt cx="1215390" cy="1958339"/>
          </a:xfrm>
        </p:grpSpPr>
        <p:sp>
          <p:nvSpPr>
            <p:cNvPr id="18" name="object 18"/>
            <p:cNvSpPr/>
            <p:nvPr/>
          </p:nvSpPr>
          <p:spPr>
            <a:xfrm>
              <a:off x="3674135" y="1570532"/>
              <a:ext cx="767080" cy="1534795"/>
            </a:xfrm>
            <a:custGeom>
              <a:avLst/>
              <a:gdLst/>
              <a:ahLst/>
              <a:cxnLst/>
              <a:rect l="l" t="t" r="r" b="b"/>
              <a:pathLst>
                <a:path w="767079" h="1534795">
                  <a:moveTo>
                    <a:pt x="265582" y="0"/>
                  </a:moveTo>
                  <a:lnTo>
                    <a:pt x="0" y="86296"/>
                  </a:lnTo>
                  <a:lnTo>
                    <a:pt x="412635" y="1356245"/>
                  </a:lnTo>
                  <a:lnTo>
                    <a:pt x="324103" y="1385011"/>
                  </a:lnTo>
                  <a:lnTo>
                    <a:pt x="617334" y="1534426"/>
                  </a:lnTo>
                  <a:lnTo>
                    <a:pt x="766749" y="1241196"/>
                  </a:lnTo>
                  <a:lnTo>
                    <a:pt x="678218" y="1269949"/>
                  </a:lnTo>
                  <a:lnTo>
                    <a:pt x="265582" y="0"/>
                  </a:lnTo>
                  <a:close/>
                </a:path>
              </a:pathLst>
            </a:custGeom>
            <a:solidFill>
              <a:srgbClr val="8BB760"/>
            </a:solidFill>
          </p:spPr>
          <p:txBody>
            <a:bodyPr wrap="square" lIns="0" tIns="0" rIns="0" bIns="0" rtlCol="0"/>
            <a:lstStyle/>
            <a:p>
              <a:endParaRPr sz="2400"/>
            </a:p>
          </p:txBody>
        </p:sp>
        <p:sp>
          <p:nvSpPr>
            <p:cNvPr id="19" name="object 19"/>
            <p:cNvSpPr/>
            <p:nvPr/>
          </p:nvSpPr>
          <p:spPr>
            <a:xfrm>
              <a:off x="3674143" y="1570533"/>
              <a:ext cx="767080" cy="1534795"/>
            </a:xfrm>
            <a:custGeom>
              <a:avLst/>
              <a:gdLst/>
              <a:ahLst/>
              <a:cxnLst/>
              <a:rect l="l" t="t" r="r" b="b"/>
              <a:pathLst>
                <a:path w="767079" h="1534795">
                  <a:moveTo>
                    <a:pt x="617336" y="1534421"/>
                  </a:moveTo>
                  <a:lnTo>
                    <a:pt x="324104" y="1385012"/>
                  </a:lnTo>
                  <a:lnTo>
                    <a:pt x="412632" y="1356247"/>
                  </a:lnTo>
                  <a:lnTo>
                    <a:pt x="0" y="86294"/>
                  </a:lnTo>
                  <a:lnTo>
                    <a:pt x="265586" y="0"/>
                  </a:lnTo>
                  <a:lnTo>
                    <a:pt x="678218" y="1269953"/>
                  </a:lnTo>
                  <a:lnTo>
                    <a:pt x="766746" y="1241189"/>
                  </a:lnTo>
                  <a:lnTo>
                    <a:pt x="617336" y="1534421"/>
                  </a:lnTo>
                  <a:close/>
                </a:path>
              </a:pathLst>
            </a:custGeom>
            <a:ln w="9524">
              <a:solidFill>
                <a:srgbClr val="30302F"/>
              </a:solidFill>
            </a:ln>
          </p:spPr>
          <p:txBody>
            <a:bodyPr wrap="square" lIns="0" tIns="0" rIns="0" bIns="0" rtlCol="0"/>
            <a:lstStyle/>
            <a:p>
              <a:endParaRPr sz="2400"/>
            </a:p>
          </p:txBody>
        </p:sp>
        <p:sp>
          <p:nvSpPr>
            <p:cNvPr id="20" name="object 20"/>
            <p:cNvSpPr/>
            <p:nvPr/>
          </p:nvSpPr>
          <p:spPr>
            <a:xfrm>
              <a:off x="3235363" y="1156423"/>
              <a:ext cx="1143635" cy="915035"/>
            </a:xfrm>
            <a:custGeom>
              <a:avLst/>
              <a:gdLst/>
              <a:ahLst/>
              <a:cxnLst/>
              <a:rect l="l" t="t" r="r" b="b"/>
              <a:pathLst>
                <a:path w="1143635" h="915035">
                  <a:moveTo>
                    <a:pt x="1051687" y="0"/>
                  </a:moveTo>
                  <a:lnTo>
                    <a:pt x="91452" y="0"/>
                  </a:lnTo>
                  <a:lnTo>
                    <a:pt x="55855" y="7186"/>
                  </a:lnTo>
                  <a:lnTo>
                    <a:pt x="26785" y="26785"/>
                  </a:lnTo>
                  <a:lnTo>
                    <a:pt x="7186" y="55855"/>
                  </a:lnTo>
                  <a:lnTo>
                    <a:pt x="0" y="91452"/>
                  </a:lnTo>
                  <a:lnTo>
                    <a:pt x="0" y="823061"/>
                  </a:lnTo>
                  <a:lnTo>
                    <a:pt x="7186" y="858659"/>
                  </a:lnTo>
                  <a:lnTo>
                    <a:pt x="26785" y="887728"/>
                  </a:lnTo>
                  <a:lnTo>
                    <a:pt x="55855" y="907327"/>
                  </a:lnTo>
                  <a:lnTo>
                    <a:pt x="91452" y="914514"/>
                  </a:lnTo>
                  <a:lnTo>
                    <a:pt x="1051687" y="914514"/>
                  </a:lnTo>
                  <a:lnTo>
                    <a:pt x="1087284" y="907327"/>
                  </a:lnTo>
                  <a:lnTo>
                    <a:pt x="1116353" y="887728"/>
                  </a:lnTo>
                  <a:lnTo>
                    <a:pt x="1135952" y="858659"/>
                  </a:lnTo>
                  <a:lnTo>
                    <a:pt x="1143139" y="823061"/>
                  </a:lnTo>
                  <a:lnTo>
                    <a:pt x="1143139" y="91452"/>
                  </a:lnTo>
                  <a:lnTo>
                    <a:pt x="1135952" y="55855"/>
                  </a:lnTo>
                  <a:lnTo>
                    <a:pt x="1116353" y="26785"/>
                  </a:lnTo>
                  <a:lnTo>
                    <a:pt x="1087284" y="7186"/>
                  </a:lnTo>
                  <a:lnTo>
                    <a:pt x="1051687" y="0"/>
                  </a:lnTo>
                  <a:close/>
                </a:path>
              </a:pathLst>
            </a:custGeom>
            <a:solidFill>
              <a:srgbClr val="FFFFFF"/>
            </a:solidFill>
          </p:spPr>
          <p:txBody>
            <a:bodyPr wrap="square" lIns="0" tIns="0" rIns="0" bIns="0" rtlCol="0"/>
            <a:lstStyle/>
            <a:p>
              <a:endParaRPr sz="2400"/>
            </a:p>
          </p:txBody>
        </p:sp>
        <p:sp>
          <p:nvSpPr>
            <p:cNvPr id="21" name="object 21"/>
            <p:cNvSpPr/>
            <p:nvPr/>
          </p:nvSpPr>
          <p:spPr>
            <a:xfrm>
              <a:off x="3235363" y="1156423"/>
              <a:ext cx="1143635" cy="915035"/>
            </a:xfrm>
            <a:custGeom>
              <a:avLst/>
              <a:gdLst/>
              <a:ahLst/>
              <a:cxnLst/>
              <a:rect l="l" t="t" r="r" b="b"/>
              <a:pathLst>
                <a:path w="1143635" h="915035">
                  <a:moveTo>
                    <a:pt x="0" y="91450"/>
                  </a:moveTo>
                  <a:lnTo>
                    <a:pt x="7186" y="55854"/>
                  </a:lnTo>
                  <a:lnTo>
                    <a:pt x="26785" y="26785"/>
                  </a:lnTo>
                  <a:lnTo>
                    <a:pt x="55854" y="7186"/>
                  </a:lnTo>
                  <a:lnTo>
                    <a:pt x="91450" y="0"/>
                  </a:lnTo>
                  <a:lnTo>
                    <a:pt x="1051689" y="0"/>
                  </a:lnTo>
                  <a:lnTo>
                    <a:pt x="1087287" y="7186"/>
                  </a:lnTo>
                  <a:lnTo>
                    <a:pt x="1116355" y="26785"/>
                  </a:lnTo>
                  <a:lnTo>
                    <a:pt x="1135953" y="55854"/>
                  </a:lnTo>
                  <a:lnTo>
                    <a:pt x="1143139" y="91450"/>
                  </a:lnTo>
                  <a:lnTo>
                    <a:pt x="1143139" y="823062"/>
                  </a:lnTo>
                  <a:lnTo>
                    <a:pt x="1135953" y="858659"/>
                  </a:lnTo>
                  <a:lnTo>
                    <a:pt x="1116355" y="887728"/>
                  </a:lnTo>
                  <a:lnTo>
                    <a:pt x="1087287" y="907326"/>
                  </a:lnTo>
                  <a:lnTo>
                    <a:pt x="1051689" y="914513"/>
                  </a:lnTo>
                  <a:lnTo>
                    <a:pt x="91450" y="914513"/>
                  </a:lnTo>
                  <a:lnTo>
                    <a:pt x="55854" y="907326"/>
                  </a:lnTo>
                  <a:lnTo>
                    <a:pt x="26785" y="887728"/>
                  </a:lnTo>
                  <a:lnTo>
                    <a:pt x="7186" y="858659"/>
                  </a:lnTo>
                  <a:lnTo>
                    <a:pt x="0" y="823062"/>
                  </a:lnTo>
                  <a:lnTo>
                    <a:pt x="0" y="91450"/>
                  </a:lnTo>
                  <a:close/>
                </a:path>
              </a:pathLst>
            </a:custGeom>
            <a:ln w="9524">
              <a:solidFill>
                <a:srgbClr val="30302F"/>
              </a:solidFill>
            </a:ln>
          </p:spPr>
          <p:txBody>
            <a:bodyPr wrap="square" lIns="0" tIns="0" rIns="0" bIns="0" rtlCol="0"/>
            <a:lstStyle/>
            <a:p>
              <a:endParaRPr sz="2400"/>
            </a:p>
          </p:txBody>
        </p:sp>
      </p:grpSp>
      <p:sp>
        <p:nvSpPr>
          <p:cNvPr id="22" name="object 22"/>
          <p:cNvSpPr txBox="1"/>
          <p:nvPr/>
        </p:nvSpPr>
        <p:spPr>
          <a:xfrm>
            <a:off x="4371470" y="1832372"/>
            <a:ext cx="1418167" cy="593325"/>
          </a:xfrm>
          <a:prstGeom prst="rect">
            <a:avLst/>
          </a:prstGeom>
        </p:spPr>
        <p:txBody>
          <a:bodyPr vert="horz" wrap="square" lIns="0" tIns="54187" rIns="0" bIns="0" rtlCol="0">
            <a:spAutoFit/>
          </a:bodyPr>
          <a:lstStyle/>
          <a:p>
            <a:pPr marL="16933" marR="6773" indent="430096">
              <a:lnSpc>
                <a:spcPts val="2133"/>
              </a:lnSpc>
              <a:spcBef>
                <a:spcPts val="427"/>
              </a:spcBef>
            </a:pPr>
            <a:r>
              <a:rPr sz="2000" spc="-7" dirty="0">
                <a:latin typeface="Arial"/>
                <a:cs typeface="Arial"/>
              </a:rPr>
              <a:t>High  </a:t>
            </a:r>
            <a:r>
              <a:rPr sz="2000" dirty="0">
                <a:latin typeface="Arial"/>
                <a:cs typeface="Arial"/>
              </a:rPr>
              <a:t>concurrency</a:t>
            </a:r>
            <a:endParaRPr sz="2000">
              <a:latin typeface="Arial"/>
              <a:cs typeface="Arial"/>
            </a:endParaRPr>
          </a:p>
        </p:txBody>
      </p:sp>
      <p:grpSp>
        <p:nvGrpSpPr>
          <p:cNvPr id="23" name="object 23"/>
          <p:cNvGrpSpPr/>
          <p:nvPr/>
        </p:nvGrpSpPr>
        <p:grpSpPr>
          <a:xfrm>
            <a:off x="6264457" y="1535549"/>
            <a:ext cx="1620520" cy="2611119"/>
            <a:chOff x="4698343" y="1151661"/>
            <a:chExt cx="1215390" cy="1958339"/>
          </a:xfrm>
        </p:grpSpPr>
        <p:sp>
          <p:nvSpPr>
            <p:cNvPr id="24" name="object 24"/>
            <p:cNvSpPr/>
            <p:nvPr/>
          </p:nvSpPr>
          <p:spPr>
            <a:xfrm>
              <a:off x="4703114" y="1570532"/>
              <a:ext cx="767080" cy="1534795"/>
            </a:xfrm>
            <a:custGeom>
              <a:avLst/>
              <a:gdLst/>
              <a:ahLst/>
              <a:cxnLst/>
              <a:rect l="l" t="t" r="r" b="b"/>
              <a:pathLst>
                <a:path w="767079" h="1534795">
                  <a:moveTo>
                    <a:pt x="501154" y="0"/>
                  </a:moveTo>
                  <a:lnTo>
                    <a:pt x="88518" y="1269949"/>
                  </a:lnTo>
                  <a:lnTo>
                    <a:pt x="0" y="1241196"/>
                  </a:lnTo>
                  <a:lnTo>
                    <a:pt x="149402" y="1534426"/>
                  </a:lnTo>
                  <a:lnTo>
                    <a:pt x="442633" y="1385011"/>
                  </a:lnTo>
                  <a:lnTo>
                    <a:pt x="354114" y="1356245"/>
                  </a:lnTo>
                  <a:lnTo>
                    <a:pt x="766749" y="86296"/>
                  </a:lnTo>
                  <a:lnTo>
                    <a:pt x="501154" y="0"/>
                  </a:lnTo>
                  <a:close/>
                </a:path>
              </a:pathLst>
            </a:custGeom>
            <a:solidFill>
              <a:srgbClr val="8BB760"/>
            </a:solidFill>
          </p:spPr>
          <p:txBody>
            <a:bodyPr wrap="square" lIns="0" tIns="0" rIns="0" bIns="0" rtlCol="0"/>
            <a:lstStyle/>
            <a:p>
              <a:endParaRPr sz="2400"/>
            </a:p>
          </p:txBody>
        </p:sp>
        <p:sp>
          <p:nvSpPr>
            <p:cNvPr id="25" name="object 25"/>
            <p:cNvSpPr/>
            <p:nvPr/>
          </p:nvSpPr>
          <p:spPr>
            <a:xfrm>
              <a:off x="4703105" y="1570528"/>
              <a:ext cx="767080" cy="1534795"/>
            </a:xfrm>
            <a:custGeom>
              <a:avLst/>
              <a:gdLst/>
              <a:ahLst/>
              <a:cxnLst/>
              <a:rect l="l" t="t" r="r" b="b"/>
              <a:pathLst>
                <a:path w="767079" h="1534795">
                  <a:moveTo>
                    <a:pt x="149409" y="1534422"/>
                  </a:moveTo>
                  <a:lnTo>
                    <a:pt x="0" y="1241189"/>
                  </a:lnTo>
                  <a:lnTo>
                    <a:pt x="88528" y="1269953"/>
                  </a:lnTo>
                  <a:lnTo>
                    <a:pt x="501160" y="0"/>
                  </a:lnTo>
                  <a:lnTo>
                    <a:pt x="766746" y="86294"/>
                  </a:lnTo>
                  <a:lnTo>
                    <a:pt x="354114" y="1356247"/>
                  </a:lnTo>
                  <a:lnTo>
                    <a:pt x="442642" y="1385012"/>
                  </a:lnTo>
                  <a:lnTo>
                    <a:pt x="149409" y="1534422"/>
                  </a:lnTo>
                  <a:close/>
                </a:path>
              </a:pathLst>
            </a:custGeom>
            <a:ln w="9524">
              <a:solidFill>
                <a:srgbClr val="30302F"/>
              </a:solidFill>
            </a:ln>
          </p:spPr>
          <p:txBody>
            <a:bodyPr wrap="square" lIns="0" tIns="0" rIns="0" bIns="0" rtlCol="0"/>
            <a:lstStyle/>
            <a:p>
              <a:endParaRPr sz="2400"/>
            </a:p>
          </p:txBody>
        </p:sp>
        <p:sp>
          <p:nvSpPr>
            <p:cNvPr id="26" name="object 26"/>
            <p:cNvSpPr/>
            <p:nvPr/>
          </p:nvSpPr>
          <p:spPr>
            <a:xfrm>
              <a:off x="4765497" y="1156423"/>
              <a:ext cx="1143635" cy="915035"/>
            </a:xfrm>
            <a:custGeom>
              <a:avLst/>
              <a:gdLst/>
              <a:ahLst/>
              <a:cxnLst/>
              <a:rect l="l" t="t" r="r" b="b"/>
              <a:pathLst>
                <a:path w="1143635" h="915035">
                  <a:moveTo>
                    <a:pt x="1051687" y="0"/>
                  </a:moveTo>
                  <a:lnTo>
                    <a:pt x="91452" y="0"/>
                  </a:lnTo>
                  <a:lnTo>
                    <a:pt x="55855" y="7186"/>
                  </a:lnTo>
                  <a:lnTo>
                    <a:pt x="26785" y="26785"/>
                  </a:lnTo>
                  <a:lnTo>
                    <a:pt x="7186" y="55855"/>
                  </a:lnTo>
                  <a:lnTo>
                    <a:pt x="0" y="91452"/>
                  </a:lnTo>
                  <a:lnTo>
                    <a:pt x="0" y="823061"/>
                  </a:lnTo>
                  <a:lnTo>
                    <a:pt x="7186" y="858659"/>
                  </a:lnTo>
                  <a:lnTo>
                    <a:pt x="26785" y="887728"/>
                  </a:lnTo>
                  <a:lnTo>
                    <a:pt x="55855" y="907327"/>
                  </a:lnTo>
                  <a:lnTo>
                    <a:pt x="91452" y="914514"/>
                  </a:lnTo>
                  <a:lnTo>
                    <a:pt x="1051687" y="914514"/>
                  </a:lnTo>
                  <a:lnTo>
                    <a:pt x="1087284" y="907327"/>
                  </a:lnTo>
                  <a:lnTo>
                    <a:pt x="1116353" y="887728"/>
                  </a:lnTo>
                  <a:lnTo>
                    <a:pt x="1135952" y="858659"/>
                  </a:lnTo>
                  <a:lnTo>
                    <a:pt x="1143139" y="823061"/>
                  </a:lnTo>
                  <a:lnTo>
                    <a:pt x="1143139" y="91452"/>
                  </a:lnTo>
                  <a:lnTo>
                    <a:pt x="1135952" y="55855"/>
                  </a:lnTo>
                  <a:lnTo>
                    <a:pt x="1116353" y="26785"/>
                  </a:lnTo>
                  <a:lnTo>
                    <a:pt x="1087284" y="7186"/>
                  </a:lnTo>
                  <a:lnTo>
                    <a:pt x="1051687" y="0"/>
                  </a:lnTo>
                  <a:close/>
                </a:path>
              </a:pathLst>
            </a:custGeom>
            <a:solidFill>
              <a:srgbClr val="FFFFFF"/>
            </a:solidFill>
          </p:spPr>
          <p:txBody>
            <a:bodyPr wrap="square" lIns="0" tIns="0" rIns="0" bIns="0" rtlCol="0"/>
            <a:lstStyle/>
            <a:p>
              <a:endParaRPr sz="2400"/>
            </a:p>
          </p:txBody>
        </p:sp>
        <p:sp>
          <p:nvSpPr>
            <p:cNvPr id="27" name="object 27"/>
            <p:cNvSpPr/>
            <p:nvPr/>
          </p:nvSpPr>
          <p:spPr>
            <a:xfrm>
              <a:off x="4765496" y="1156423"/>
              <a:ext cx="1143635" cy="915035"/>
            </a:xfrm>
            <a:custGeom>
              <a:avLst/>
              <a:gdLst/>
              <a:ahLst/>
              <a:cxnLst/>
              <a:rect l="l" t="t" r="r" b="b"/>
              <a:pathLst>
                <a:path w="1143635" h="915035">
                  <a:moveTo>
                    <a:pt x="0" y="91450"/>
                  </a:moveTo>
                  <a:lnTo>
                    <a:pt x="7186" y="55854"/>
                  </a:lnTo>
                  <a:lnTo>
                    <a:pt x="26785" y="26785"/>
                  </a:lnTo>
                  <a:lnTo>
                    <a:pt x="55854" y="7186"/>
                  </a:lnTo>
                  <a:lnTo>
                    <a:pt x="91450" y="0"/>
                  </a:lnTo>
                  <a:lnTo>
                    <a:pt x="1051689" y="0"/>
                  </a:lnTo>
                  <a:lnTo>
                    <a:pt x="1087287" y="7186"/>
                  </a:lnTo>
                  <a:lnTo>
                    <a:pt x="1116355" y="26785"/>
                  </a:lnTo>
                  <a:lnTo>
                    <a:pt x="1135953" y="55854"/>
                  </a:lnTo>
                  <a:lnTo>
                    <a:pt x="1143139" y="91450"/>
                  </a:lnTo>
                  <a:lnTo>
                    <a:pt x="1143139" y="823062"/>
                  </a:lnTo>
                  <a:lnTo>
                    <a:pt x="1135953" y="858659"/>
                  </a:lnTo>
                  <a:lnTo>
                    <a:pt x="1116355" y="887728"/>
                  </a:lnTo>
                  <a:lnTo>
                    <a:pt x="1087287" y="907326"/>
                  </a:lnTo>
                  <a:lnTo>
                    <a:pt x="1051689" y="914513"/>
                  </a:lnTo>
                  <a:lnTo>
                    <a:pt x="91450" y="914513"/>
                  </a:lnTo>
                  <a:lnTo>
                    <a:pt x="55854" y="907326"/>
                  </a:lnTo>
                  <a:lnTo>
                    <a:pt x="26785" y="887728"/>
                  </a:lnTo>
                  <a:lnTo>
                    <a:pt x="7186" y="858659"/>
                  </a:lnTo>
                  <a:lnTo>
                    <a:pt x="0" y="823062"/>
                  </a:lnTo>
                  <a:lnTo>
                    <a:pt x="0" y="91450"/>
                  </a:lnTo>
                  <a:close/>
                </a:path>
              </a:pathLst>
            </a:custGeom>
            <a:ln w="9524">
              <a:solidFill>
                <a:srgbClr val="30302F"/>
              </a:solidFill>
            </a:ln>
          </p:spPr>
          <p:txBody>
            <a:bodyPr wrap="square" lIns="0" tIns="0" rIns="0" bIns="0" rtlCol="0"/>
            <a:lstStyle/>
            <a:p>
              <a:endParaRPr sz="2400"/>
            </a:p>
          </p:txBody>
        </p:sp>
      </p:grpSp>
      <p:sp>
        <p:nvSpPr>
          <p:cNvPr id="28" name="object 28"/>
          <p:cNvSpPr txBox="1"/>
          <p:nvPr/>
        </p:nvSpPr>
        <p:spPr>
          <a:xfrm>
            <a:off x="6496109" y="1832372"/>
            <a:ext cx="1248833" cy="593325"/>
          </a:xfrm>
          <a:prstGeom prst="rect">
            <a:avLst/>
          </a:prstGeom>
        </p:spPr>
        <p:txBody>
          <a:bodyPr vert="horz" wrap="square" lIns="0" tIns="54187" rIns="0" bIns="0" rtlCol="0">
            <a:spAutoFit/>
          </a:bodyPr>
          <a:lstStyle/>
          <a:p>
            <a:pPr marL="16933" marR="6773" indent="345430">
              <a:lnSpc>
                <a:spcPts val="2133"/>
              </a:lnSpc>
              <a:spcBef>
                <a:spcPts val="427"/>
              </a:spcBef>
            </a:pPr>
            <a:r>
              <a:rPr sz="2000" spc="-7" dirty="0">
                <a:latin typeface="Arial"/>
                <a:cs typeface="Arial"/>
              </a:rPr>
              <a:t>High  </a:t>
            </a:r>
            <a:r>
              <a:rPr sz="2000" dirty="0">
                <a:latin typeface="Arial"/>
                <a:cs typeface="Arial"/>
              </a:rPr>
              <a:t>throughput</a:t>
            </a:r>
            <a:endParaRPr sz="2000">
              <a:latin typeface="Arial"/>
              <a:cs typeface="Arial"/>
            </a:endParaRPr>
          </a:p>
        </p:txBody>
      </p:sp>
      <p:grpSp>
        <p:nvGrpSpPr>
          <p:cNvPr id="29" name="object 29"/>
          <p:cNvGrpSpPr/>
          <p:nvPr/>
        </p:nvGrpSpPr>
        <p:grpSpPr>
          <a:xfrm>
            <a:off x="7068878" y="2734733"/>
            <a:ext cx="2466340" cy="1920240"/>
            <a:chOff x="5301658" y="2051050"/>
            <a:chExt cx="1849755" cy="1440180"/>
          </a:xfrm>
        </p:grpSpPr>
        <p:sp>
          <p:nvSpPr>
            <p:cNvPr id="30" name="object 30"/>
            <p:cNvSpPr/>
            <p:nvPr/>
          </p:nvSpPr>
          <p:spPr>
            <a:xfrm>
              <a:off x="5306415" y="2400109"/>
              <a:ext cx="1350645" cy="1086485"/>
            </a:xfrm>
            <a:custGeom>
              <a:avLst/>
              <a:gdLst/>
              <a:ahLst/>
              <a:cxnLst/>
              <a:rect l="l" t="t" r="r" b="b"/>
              <a:pathLst>
                <a:path w="1350645" h="1086485">
                  <a:moveTo>
                    <a:pt x="1186484" y="0"/>
                  </a:moveTo>
                  <a:lnTo>
                    <a:pt x="106197" y="784872"/>
                  </a:lnTo>
                  <a:lnTo>
                    <a:pt x="51485" y="709574"/>
                  </a:lnTo>
                  <a:lnTo>
                    <a:pt x="0" y="1034618"/>
                  </a:lnTo>
                  <a:lnTo>
                    <a:pt x="325056" y="1086103"/>
                  </a:lnTo>
                  <a:lnTo>
                    <a:pt x="270344" y="1010792"/>
                  </a:lnTo>
                  <a:lnTo>
                    <a:pt x="1350632" y="225920"/>
                  </a:lnTo>
                  <a:lnTo>
                    <a:pt x="1186484" y="0"/>
                  </a:lnTo>
                  <a:close/>
                </a:path>
              </a:pathLst>
            </a:custGeom>
            <a:solidFill>
              <a:srgbClr val="8BB760"/>
            </a:solidFill>
          </p:spPr>
          <p:txBody>
            <a:bodyPr wrap="square" lIns="0" tIns="0" rIns="0" bIns="0" rtlCol="0"/>
            <a:lstStyle/>
            <a:p>
              <a:endParaRPr sz="2400"/>
            </a:p>
          </p:txBody>
        </p:sp>
        <p:sp>
          <p:nvSpPr>
            <p:cNvPr id="31" name="object 31"/>
            <p:cNvSpPr/>
            <p:nvPr/>
          </p:nvSpPr>
          <p:spPr>
            <a:xfrm>
              <a:off x="5306420" y="2400110"/>
              <a:ext cx="1350645" cy="1086485"/>
            </a:xfrm>
            <a:custGeom>
              <a:avLst/>
              <a:gdLst/>
              <a:ahLst/>
              <a:cxnLst/>
              <a:rect l="l" t="t" r="r" b="b"/>
              <a:pathLst>
                <a:path w="1350645" h="1086485">
                  <a:moveTo>
                    <a:pt x="0" y="1034619"/>
                  </a:moveTo>
                  <a:lnTo>
                    <a:pt x="51483" y="709568"/>
                  </a:lnTo>
                  <a:lnTo>
                    <a:pt x="106196" y="784874"/>
                  </a:lnTo>
                  <a:lnTo>
                    <a:pt x="1186483" y="0"/>
                  </a:lnTo>
                  <a:lnTo>
                    <a:pt x="1350625" y="225921"/>
                  </a:lnTo>
                  <a:lnTo>
                    <a:pt x="270337" y="1010796"/>
                  </a:lnTo>
                  <a:lnTo>
                    <a:pt x="325051" y="1086102"/>
                  </a:lnTo>
                  <a:lnTo>
                    <a:pt x="0" y="1034619"/>
                  </a:lnTo>
                  <a:close/>
                </a:path>
              </a:pathLst>
            </a:custGeom>
            <a:ln w="9524">
              <a:solidFill>
                <a:srgbClr val="30302F"/>
              </a:solidFill>
            </a:ln>
          </p:spPr>
          <p:txBody>
            <a:bodyPr wrap="square" lIns="0" tIns="0" rIns="0" bIns="0" rtlCol="0"/>
            <a:lstStyle/>
            <a:p>
              <a:endParaRPr sz="2400"/>
            </a:p>
          </p:txBody>
        </p:sp>
        <p:sp>
          <p:nvSpPr>
            <p:cNvPr id="32" name="object 32"/>
            <p:cNvSpPr/>
            <p:nvPr/>
          </p:nvSpPr>
          <p:spPr>
            <a:xfrm>
              <a:off x="6003404" y="2055812"/>
              <a:ext cx="1143635" cy="915035"/>
            </a:xfrm>
            <a:custGeom>
              <a:avLst/>
              <a:gdLst/>
              <a:ahLst/>
              <a:cxnLst/>
              <a:rect l="l" t="t" r="r" b="b"/>
              <a:pathLst>
                <a:path w="1143634" h="915035">
                  <a:moveTo>
                    <a:pt x="1051687" y="0"/>
                  </a:moveTo>
                  <a:lnTo>
                    <a:pt x="91452" y="0"/>
                  </a:lnTo>
                  <a:lnTo>
                    <a:pt x="55855" y="7186"/>
                  </a:lnTo>
                  <a:lnTo>
                    <a:pt x="26785" y="26785"/>
                  </a:lnTo>
                  <a:lnTo>
                    <a:pt x="7186" y="55855"/>
                  </a:lnTo>
                  <a:lnTo>
                    <a:pt x="0" y="91452"/>
                  </a:lnTo>
                  <a:lnTo>
                    <a:pt x="0" y="823061"/>
                  </a:lnTo>
                  <a:lnTo>
                    <a:pt x="7186" y="858659"/>
                  </a:lnTo>
                  <a:lnTo>
                    <a:pt x="26785" y="887728"/>
                  </a:lnTo>
                  <a:lnTo>
                    <a:pt x="55855" y="907327"/>
                  </a:lnTo>
                  <a:lnTo>
                    <a:pt x="91452" y="914514"/>
                  </a:lnTo>
                  <a:lnTo>
                    <a:pt x="1051687" y="914514"/>
                  </a:lnTo>
                  <a:lnTo>
                    <a:pt x="1087284" y="907327"/>
                  </a:lnTo>
                  <a:lnTo>
                    <a:pt x="1116353" y="887728"/>
                  </a:lnTo>
                  <a:lnTo>
                    <a:pt x="1135952" y="858659"/>
                  </a:lnTo>
                  <a:lnTo>
                    <a:pt x="1143139" y="823061"/>
                  </a:lnTo>
                  <a:lnTo>
                    <a:pt x="1143139" y="91452"/>
                  </a:lnTo>
                  <a:lnTo>
                    <a:pt x="1135952" y="55855"/>
                  </a:lnTo>
                  <a:lnTo>
                    <a:pt x="1116353" y="26785"/>
                  </a:lnTo>
                  <a:lnTo>
                    <a:pt x="1087284" y="7186"/>
                  </a:lnTo>
                  <a:lnTo>
                    <a:pt x="1051687" y="0"/>
                  </a:lnTo>
                  <a:close/>
                </a:path>
              </a:pathLst>
            </a:custGeom>
            <a:solidFill>
              <a:srgbClr val="FFFFFF"/>
            </a:solidFill>
          </p:spPr>
          <p:txBody>
            <a:bodyPr wrap="square" lIns="0" tIns="0" rIns="0" bIns="0" rtlCol="0"/>
            <a:lstStyle/>
            <a:p>
              <a:endParaRPr sz="2400"/>
            </a:p>
          </p:txBody>
        </p:sp>
        <p:sp>
          <p:nvSpPr>
            <p:cNvPr id="33" name="object 33"/>
            <p:cNvSpPr/>
            <p:nvPr/>
          </p:nvSpPr>
          <p:spPr>
            <a:xfrm>
              <a:off x="6003404" y="2055812"/>
              <a:ext cx="1143635" cy="915035"/>
            </a:xfrm>
            <a:custGeom>
              <a:avLst/>
              <a:gdLst/>
              <a:ahLst/>
              <a:cxnLst/>
              <a:rect l="l" t="t" r="r" b="b"/>
              <a:pathLst>
                <a:path w="1143634" h="915035">
                  <a:moveTo>
                    <a:pt x="0" y="91450"/>
                  </a:moveTo>
                  <a:lnTo>
                    <a:pt x="7186" y="55854"/>
                  </a:lnTo>
                  <a:lnTo>
                    <a:pt x="26785" y="26785"/>
                  </a:lnTo>
                  <a:lnTo>
                    <a:pt x="55854" y="7186"/>
                  </a:lnTo>
                  <a:lnTo>
                    <a:pt x="91450" y="0"/>
                  </a:lnTo>
                  <a:lnTo>
                    <a:pt x="1051689" y="0"/>
                  </a:lnTo>
                  <a:lnTo>
                    <a:pt x="1087287" y="7186"/>
                  </a:lnTo>
                  <a:lnTo>
                    <a:pt x="1116355" y="26785"/>
                  </a:lnTo>
                  <a:lnTo>
                    <a:pt x="1135952" y="55854"/>
                  </a:lnTo>
                  <a:lnTo>
                    <a:pt x="1143139" y="91450"/>
                  </a:lnTo>
                  <a:lnTo>
                    <a:pt x="1143139" y="823062"/>
                  </a:lnTo>
                  <a:lnTo>
                    <a:pt x="1135952" y="858659"/>
                  </a:lnTo>
                  <a:lnTo>
                    <a:pt x="1116355" y="887727"/>
                  </a:lnTo>
                  <a:lnTo>
                    <a:pt x="1087287" y="907326"/>
                  </a:lnTo>
                  <a:lnTo>
                    <a:pt x="1051689" y="914513"/>
                  </a:lnTo>
                  <a:lnTo>
                    <a:pt x="91450" y="914513"/>
                  </a:lnTo>
                  <a:lnTo>
                    <a:pt x="55854" y="907326"/>
                  </a:lnTo>
                  <a:lnTo>
                    <a:pt x="26785" y="887727"/>
                  </a:lnTo>
                  <a:lnTo>
                    <a:pt x="7186" y="858659"/>
                  </a:lnTo>
                  <a:lnTo>
                    <a:pt x="0" y="823062"/>
                  </a:lnTo>
                  <a:lnTo>
                    <a:pt x="0" y="91450"/>
                  </a:lnTo>
                  <a:close/>
                </a:path>
              </a:pathLst>
            </a:custGeom>
            <a:ln w="9524">
              <a:solidFill>
                <a:srgbClr val="30302F"/>
              </a:solidFill>
            </a:ln>
          </p:spPr>
          <p:txBody>
            <a:bodyPr wrap="square" lIns="0" tIns="0" rIns="0" bIns="0" rtlCol="0"/>
            <a:lstStyle/>
            <a:p>
              <a:endParaRPr sz="2400"/>
            </a:p>
          </p:txBody>
        </p:sp>
      </p:grpSp>
      <p:sp>
        <p:nvSpPr>
          <p:cNvPr id="34" name="object 34"/>
          <p:cNvSpPr txBox="1"/>
          <p:nvPr/>
        </p:nvSpPr>
        <p:spPr>
          <a:xfrm>
            <a:off x="8083277" y="3168735"/>
            <a:ext cx="1375833" cy="324875"/>
          </a:xfrm>
          <a:prstGeom prst="rect">
            <a:avLst/>
          </a:prstGeom>
        </p:spPr>
        <p:txBody>
          <a:bodyPr vert="horz" wrap="square" lIns="0" tIns="16933" rIns="0" bIns="0" rtlCol="0">
            <a:spAutoFit/>
          </a:bodyPr>
          <a:lstStyle/>
          <a:p>
            <a:pPr marL="16933">
              <a:spcBef>
                <a:spcPts val="133"/>
              </a:spcBef>
            </a:pPr>
            <a:r>
              <a:rPr sz="2000" dirty="0">
                <a:latin typeface="Arial"/>
                <a:cs typeface="Arial"/>
              </a:rPr>
              <a:t>Low</a:t>
            </a:r>
            <a:r>
              <a:rPr sz="2000" spc="-113" dirty="0">
                <a:latin typeface="Arial"/>
                <a:cs typeface="Arial"/>
              </a:rPr>
              <a:t> </a:t>
            </a:r>
            <a:r>
              <a:rPr sz="2000" dirty="0">
                <a:latin typeface="Arial"/>
                <a:cs typeface="Arial"/>
              </a:rPr>
              <a:t>latency</a:t>
            </a:r>
            <a:endParaRPr sz="2000">
              <a:latin typeface="Arial"/>
              <a:cs typeface="Arial"/>
            </a:endParaRPr>
          </a:p>
        </p:txBody>
      </p:sp>
      <p:grpSp>
        <p:nvGrpSpPr>
          <p:cNvPr id="35" name="object 35"/>
          <p:cNvGrpSpPr/>
          <p:nvPr/>
        </p:nvGrpSpPr>
        <p:grpSpPr>
          <a:xfrm>
            <a:off x="7300045" y="4675056"/>
            <a:ext cx="2865967" cy="1232747"/>
            <a:chOff x="5475033" y="3506292"/>
            <a:chExt cx="2149475" cy="924560"/>
          </a:xfrm>
        </p:grpSpPr>
        <p:sp>
          <p:nvSpPr>
            <p:cNvPr id="36" name="object 36"/>
            <p:cNvSpPr/>
            <p:nvPr/>
          </p:nvSpPr>
          <p:spPr>
            <a:xfrm>
              <a:off x="5479796" y="3735603"/>
              <a:ext cx="1568450" cy="465455"/>
            </a:xfrm>
            <a:custGeom>
              <a:avLst/>
              <a:gdLst/>
              <a:ahLst/>
              <a:cxnLst/>
              <a:rect l="l" t="t" r="r" b="b"/>
              <a:pathLst>
                <a:path w="1568450" h="465454">
                  <a:moveTo>
                    <a:pt x="232702" y="0"/>
                  </a:moveTo>
                  <a:lnTo>
                    <a:pt x="0" y="232712"/>
                  </a:lnTo>
                  <a:lnTo>
                    <a:pt x="232702" y="465423"/>
                  </a:lnTo>
                  <a:lnTo>
                    <a:pt x="232702" y="372339"/>
                  </a:lnTo>
                  <a:lnTo>
                    <a:pt x="1568018" y="372339"/>
                  </a:lnTo>
                  <a:lnTo>
                    <a:pt x="1568018" y="93090"/>
                  </a:lnTo>
                  <a:lnTo>
                    <a:pt x="232702" y="93090"/>
                  </a:lnTo>
                  <a:lnTo>
                    <a:pt x="232702" y="0"/>
                  </a:lnTo>
                  <a:close/>
                </a:path>
              </a:pathLst>
            </a:custGeom>
            <a:solidFill>
              <a:srgbClr val="8BB760"/>
            </a:solidFill>
          </p:spPr>
          <p:txBody>
            <a:bodyPr wrap="square" lIns="0" tIns="0" rIns="0" bIns="0" rtlCol="0"/>
            <a:lstStyle/>
            <a:p>
              <a:endParaRPr sz="2400"/>
            </a:p>
          </p:txBody>
        </p:sp>
        <p:sp>
          <p:nvSpPr>
            <p:cNvPr id="37" name="object 37"/>
            <p:cNvSpPr/>
            <p:nvPr/>
          </p:nvSpPr>
          <p:spPr>
            <a:xfrm>
              <a:off x="5479795" y="3735603"/>
              <a:ext cx="1568450" cy="465455"/>
            </a:xfrm>
            <a:custGeom>
              <a:avLst/>
              <a:gdLst/>
              <a:ahLst/>
              <a:cxnLst/>
              <a:rect l="l" t="t" r="r" b="b"/>
              <a:pathLst>
                <a:path w="1568450" h="465454">
                  <a:moveTo>
                    <a:pt x="0" y="232710"/>
                  </a:moveTo>
                  <a:lnTo>
                    <a:pt x="232711" y="0"/>
                  </a:lnTo>
                  <a:lnTo>
                    <a:pt x="232711" y="93083"/>
                  </a:lnTo>
                  <a:lnTo>
                    <a:pt x="1568019" y="93083"/>
                  </a:lnTo>
                  <a:lnTo>
                    <a:pt x="1568019" y="372337"/>
                  </a:lnTo>
                  <a:lnTo>
                    <a:pt x="232711" y="372337"/>
                  </a:lnTo>
                  <a:lnTo>
                    <a:pt x="232711" y="465421"/>
                  </a:lnTo>
                  <a:lnTo>
                    <a:pt x="0" y="232710"/>
                  </a:lnTo>
                  <a:close/>
                </a:path>
              </a:pathLst>
            </a:custGeom>
            <a:ln w="9524">
              <a:solidFill>
                <a:srgbClr val="30302F"/>
              </a:solidFill>
            </a:ln>
          </p:spPr>
          <p:txBody>
            <a:bodyPr wrap="square" lIns="0" tIns="0" rIns="0" bIns="0" rtlCol="0"/>
            <a:lstStyle/>
            <a:p>
              <a:endParaRPr sz="2400"/>
            </a:p>
          </p:txBody>
        </p:sp>
        <p:sp>
          <p:nvSpPr>
            <p:cNvPr id="38" name="object 38"/>
            <p:cNvSpPr/>
            <p:nvPr/>
          </p:nvSpPr>
          <p:spPr>
            <a:xfrm>
              <a:off x="6476238" y="3511054"/>
              <a:ext cx="1143635" cy="915035"/>
            </a:xfrm>
            <a:custGeom>
              <a:avLst/>
              <a:gdLst/>
              <a:ahLst/>
              <a:cxnLst/>
              <a:rect l="l" t="t" r="r" b="b"/>
              <a:pathLst>
                <a:path w="1143634" h="915035">
                  <a:moveTo>
                    <a:pt x="1051687" y="0"/>
                  </a:moveTo>
                  <a:lnTo>
                    <a:pt x="91452" y="0"/>
                  </a:lnTo>
                  <a:lnTo>
                    <a:pt x="55855" y="7186"/>
                  </a:lnTo>
                  <a:lnTo>
                    <a:pt x="26785" y="26785"/>
                  </a:lnTo>
                  <a:lnTo>
                    <a:pt x="7186" y="55855"/>
                  </a:lnTo>
                  <a:lnTo>
                    <a:pt x="0" y="91452"/>
                  </a:lnTo>
                  <a:lnTo>
                    <a:pt x="0" y="823067"/>
                  </a:lnTo>
                  <a:lnTo>
                    <a:pt x="7186" y="858665"/>
                  </a:lnTo>
                  <a:lnTo>
                    <a:pt x="26785" y="887734"/>
                  </a:lnTo>
                  <a:lnTo>
                    <a:pt x="55855" y="907332"/>
                  </a:lnTo>
                  <a:lnTo>
                    <a:pt x="91452" y="914519"/>
                  </a:lnTo>
                  <a:lnTo>
                    <a:pt x="1051687" y="914519"/>
                  </a:lnTo>
                  <a:lnTo>
                    <a:pt x="1087284" y="907332"/>
                  </a:lnTo>
                  <a:lnTo>
                    <a:pt x="1116353" y="887734"/>
                  </a:lnTo>
                  <a:lnTo>
                    <a:pt x="1135952" y="858665"/>
                  </a:lnTo>
                  <a:lnTo>
                    <a:pt x="1143139" y="823067"/>
                  </a:lnTo>
                  <a:lnTo>
                    <a:pt x="1143139" y="91452"/>
                  </a:lnTo>
                  <a:lnTo>
                    <a:pt x="1135952" y="55855"/>
                  </a:lnTo>
                  <a:lnTo>
                    <a:pt x="1116353" y="26785"/>
                  </a:lnTo>
                  <a:lnTo>
                    <a:pt x="1087284" y="7186"/>
                  </a:lnTo>
                  <a:lnTo>
                    <a:pt x="1051687" y="0"/>
                  </a:lnTo>
                  <a:close/>
                </a:path>
              </a:pathLst>
            </a:custGeom>
            <a:solidFill>
              <a:srgbClr val="FFFFFF"/>
            </a:solidFill>
          </p:spPr>
          <p:txBody>
            <a:bodyPr wrap="square" lIns="0" tIns="0" rIns="0" bIns="0" rtlCol="0"/>
            <a:lstStyle/>
            <a:p>
              <a:endParaRPr sz="2400"/>
            </a:p>
          </p:txBody>
        </p:sp>
        <p:sp>
          <p:nvSpPr>
            <p:cNvPr id="39" name="object 39"/>
            <p:cNvSpPr/>
            <p:nvPr/>
          </p:nvSpPr>
          <p:spPr>
            <a:xfrm>
              <a:off x="6476237" y="3511054"/>
              <a:ext cx="1143635" cy="915035"/>
            </a:xfrm>
            <a:custGeom>
              <a:avLst/>
              <a:gdLst/>
              <a:ahLst/>
              <a:cxnLst/>
              <a:rect l="l" t="t" r="r" b="b"/>
              <a:pathLst>
                <a:path w="1143634" h="915035">
                  <a:moveTo>
                    <a:pt x="0" y="91450"/>
                  </a:moveTo>
                  <a:lnTo>
                    <a:pt x="7186" y="55854"/>
                  </a:lnTo>
                  <a:lnTo>
                    <a:pt x="26785" y="26785"/>
                  </a:lnTo>
                  <a:lnTo>
                    <a:pt x="55854" y="7186"/>
                  </a:lnTo>
                  <a:lnTo>
                    <a:pt x="91450" y="0"/>
                  </a:lnTo>
                  <a:lnTo>
                    <a:pt x="1051689" y="0"/>
                  </a:lnTo>
                  <a:lnTo>
                    <a:pt x="1087287" y="7186"/>
                  </a:lnTo>
                  <a:lnTo>
                    <a:pt x="1116355" y="26785"/>
                  </a:lnTo>
                  <a:lnTo>
                    <a:pt x="1135953" y="55854"/>
                  </a:lnTo>
                  <a:lnTo>
                    <a:pt x="1143139" y="91450"/>
                  </a:lnTo>
                  <a:lnTo>
                    <a:pt x="1143139" y="823062"/>
                  </a:lnTo>
                  <a:lnTo>
                    <a:pt x="1135953" y="858659"/>
                  </a:lnTo>
                  <a:lnTo>
                    <a:pt x="1116355" y="887727"/>
                  </a:lnTo>
                  <a:lnTo>
                    <a:pt x="1087287" y="907326"/>
                  </a:lnTo>
                  <a:lnTo>
                    <a:pt x="1051689" y="914513"/>
                  </a:lnTo>
                  <a:lnTo>
                    <a:pt x="91450" y="914513"/>
                  </a:lnTo>
                  <a:lnTo>
                    <a:pt x="55854" y="907326"/>
                  </a:lnTo>
                  <a:lnTo>
                    <a:pt x="26785" y="887727"/>
                  </a:lnTo>
                  <a:lnTo>
                    <a:pt x="7186" y="858659"/>
                  </a:lnTo>
                  <a:lnTo>
                    <a:pt x="0" y="823062"/>
                  </a:lnTo>
                  <a:lnTo>
                    <a:pt x="0" y="91450"/>
                  </a:lnTo>
                  <a:close/>
                </a:path>
              </a:pathLst>
            </a:custGeom>
            <a:ln w="9524">
              <a:solidFill>
                <a:srgbClr val="30302F"/>
              </a:solidFill>
            </a:ln>
          </p:spPr>
          <p:txBody>
            <a:bodyPr wrap="square" lIns="0" tIns="0" rIns="0" bIns="0" rtlCol="0"/>
            <a:lstStyle/>
            <a:p>
              <a:endParaRPr sz="2400"/>
            </a:p>
          </p:txBody>
        </p:sp>
      </p:grpSp>
      <p:sp>
        <p:nvSpPr>
          <p:cNvPr id="40" name="object 40"/>
          <p:cNvSpPr txBox="1"/>
          <p:nvPr/>
        </p:nvSpPr>
        <p:spPr>
          <a:xfrm>
            <a:off x="8840969" y="4971898"/>
            <a:ext cx="1120987" cy="593325"/>
          </a:xfrm>
          <a:prstGeom prst="rect">
            <a:avLst/>
          </a:prstGeom>
        </p:spPr>
        <p:txBody>
          <a:bodyPr vert="horz" wrap="square" lIns="0" tIns="54187" rIns="0" bIns="0" rtlCol="0">
            <a:spAutoFit/>
          </a:bodyPr>
          <a:lstStyle/>
          <a:p>
            <a:pPr marL="66038" marR="6773" indent="-49952">
              <a:lnSpc>
                <a:spcPts val="2133"/>
              </a:lnSpc>
              <a:spcBef>
                <a:spcPts val="427"/>
              </a:spcBef>
            </a:pPr>
            <a:r>
              <a:rPr sz="2000" dirty="0">
                <a:latin typeface="Arial"/>
                <a:cs typeface="Arial"/>
              </a:rPr>
              <a:t>Real-</a:t>
            </a:r>
            <a:r>
              <a:rPr sz="2000" spc="-7" dirty="0">
                <a:latin typeface="Arial"/>
                <a:cs typeface="Arial"/>
              </a:rPr>
              <a:t>t</a:t>
            </a:r>
            <a:r>
              <a:rPr sz="2000" dirty="0">
                <a:latin typeface="Arial"/>
                <a:cs typeface="Arial"/>
              </a:rPr>
              <a:t>ime  </a:t>
            </a:r>
            <a:r>
              <a:rPr sz="2000" spc="-7" dirty="0">
                <a:latin typeface="Arial"/>
                <a:cs typeface="Arial"/>
              </a:rPr>
              <a:t>analytics</a:t>
            </a:r>
            <a:endParaRPr sz="2000">
              <a:latin typeface="Arial"/>
              <a:cs typeface="Arial"/>
            </a:endParaRPr>
          </a:p>
        </p:txBody>
      </p:sp>
      <p:sp>
        <p:nvSpPr>
          <p:cNvPr id="41" name="object 41"/>
          <p:cNvSpPr txBox="1">
            <a:spLocks noGrp="1"/>
          </p:cNvSpPr>
          <p:nvPr>
            <p:ph type="sldNum" sz="quarter" idx="7"/>
          </p:nvPr>
        </p:nvSpPr>
        <p:spPr>
          <a:xfrm>
            <a:off x="403986" y="4826487"/>
            <a:ext cx="161290" cy="111125"/>
          </a:xfrm>
          <a:prstGeom prst="rect">
            <a:avLst/>
          </a:prstGeom>
        </p:spPr>
        <p:txBody>
          <a:bodyPr vert="horz" wrap="square" lIns="0" tIns="0" rIns="0" bIns="0" rtlCol="0">
            <a:spAutoFit/>
          </a:bodyPr>
          <a:lstStyle>
            <a:defPPr>
              <a:defRPr lang="en-BG"/>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99">
              <a:spcBef>
                <a:spcPts val="53"/>
              </a:spcBef>
            </a:pPr>
            <a:fld id="{81D60167-4931-47E6-BA6A-407CBD079E47}" type="slidenum">
              <a:rPr lang="en-BG" smtClean="0"/>
              <a:pPr marL="38100">
                <a:spcBef>
                  <a:spcPts val="40"/>
                </a:spcBef>
              </a:pPr>
              <a:t>17</a:t>
            </a:fld>
            <a:endParaRPr dirty="0"/>
          </a:p>
        </p:txBody>
      </p:sp>
    </p:spTree>
    <p:extLst>
      <p:ext uri="{BB962C8B-B14F-4D97-AF65-F5344CB8AC3E}">
        <p14:creationId xmlns:p14="http://schemas.microsoft.com/office/powerpoint/2010/main" val="63761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Map/</a:t>
            </a:r>
            <a:r>
              <a:rPr lang="nl-NL" dirty="0" err="1"/>
              <a:t>Reduce</a:t>
            </a:r>
            <a:endParaRPr lang="nl-NL" dirty="0"/>
          </a:p>
        </p:txBody>
      </p:sp>
      <p:pic>
        <p:nvPicPr>
          <p:cNvPr id="4100" name="Picture 4" descr="http://wiki.toadforcloud.com/images/9/90/MongoD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8879" y="1961480"/>
            <a:ext cx="5831425" cy="432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020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3483" y="461582"/>
            <a:ext cx="2684145" cy="696595"/>
          </a:xfrm>
          <a:prstGeom prst="rect">
            <a:avLst/>
          </a:prstGeom>
        </p:spPr>
        <p:txBody>
          <a:bodyPr vert="horz" wrap="square" lIns="0" tIns="13335" rIns="0" bIns="0" rtlCol="0" anchor="ctr">
            <a:spAutoFit/>
          </a:bodyPr>
          <a:lstStyle/>
          <a:p>
            <a:pPr marL="12700">
              <a:lnSpc>
                <a:spcPct val="100000"/>
              </a:lnSpc>
              <a:spcBef>
                <a:spcPts val="105"/>
              </a:spcBef>
            </a:pPr>
            <a:r>
              <a:rPr spc="-245" dirty="0"/>
              <a:t>Data</a:t>
            </a:r>
            <a:r>
              <a:rPr spc="-305" dirty="0"/>
              <a:t> </a:t>
            </a:r>
            <a:r>
              <a:rPr spc="-80" dirty="0"/>
              <a:t>Model</a:t>
            </a:r>
          </a:p>
        </p:txBody>
      </p:sp>
      <p:sp>
        <p:nvSpPr>
          <p:cNvPr id="3" name="object 3"/>
          <p:cNvSpPr txBox="1"/>
          <p:nvPr/>
        </p:nvSpPr>
        <p:spPr>
          <a:xfrm>
            <a:off x="2059941" y="1607313"/>
            <a:ext cx="7960359" cy="4269105"/>
          </a:xfrm>
          <a:prstGeom prst="rect">
            <a:avLst/>
          </a:prstGeom>
        </p:spPr>
        <p:txBody>
          <a:bodyPr vert="horz" wrap="square" lIns="0" tIns="13335" rIns="0" bIns="0" rtlCol="0">
            <a:spAutoFit/>
          </a:bodyPr>
          <a:lstStyle/>
          <a:p>
            <a:pPr marL="355600" marR="5080" indent="-342900">
              <a:spcBef>
                <a:spcPts val="105"/>
              </a:spcBef>
              <a:buChar char="•"/>
              <a:tabLst>
                <a:tab pos="354965" algn="l"/>
                <a:tab pos="355600" algn="l"/>
              </a:tabLst>
            </a:pPr>
            <a:r>
              <a:rPr sz="3200" spc="-190" dirty="0">
                <a:latin typeface="Arial"/>
                <a:cs typeface="Arial"/>
              </a:rPr>
              <a:t>Stores </a:t>
            </a:r>
            <a:r>
              <a:rPr sz="3200" spc="-120" dirty="0">
                <a:latin typeface="Arial"/>
                <a:cs typeface="Arial"/>
              </a:rPr>
              <a:t>data </a:t>
            </a:r>
            <a:r>
              <a:rPr sz="3200" spc="-45" dirty="0">
                <a:latin typeface="Arial"/>
                <a:cs typeface="Arial"/>
              </a:rPr>
              <a:t>in </a:t>
            </a:r>
            <a:r>
              <a:rPr sz="3200" spc="-40" dirty="0">
                <a:latin typeface="Arial"/>
                <a:cs typeface="Arial"/>
              </a:rPr>
              <a:t>form </a:t>
            </a:r>
            <a:r>
              <a:rPr sz="3200" spc="-5" dirty="0">
                <a:latin typeface="Arial"/>
                <a:cs typeface="Arial"/>
              </a:rPr>
              <a:t>of </a:t>
            </a:r>
            <a:r>
              <a:rPr sz="3200" spc="-420" dirty="0">
                <a:latin typeface="Arial"/>
                <a:cs typeface="Arial"/>
              </a:rPr>
              <a:t>BSON </a:t>
            </a:r>
            <a:r>
              <a:rPr sz="3200" spc="-90" dirty="0">
                <a:latin typeface="Arial"/>
                <a:cs typeface="Arial"/>
              </a:rPr>
              <a:t>(binary</a:t>
            </a:r>
            <a:r>
              <a:rPr sz="3200" spc="-340" dirty="0">
                <a:latin typeface="Arial"/>
                <a:cs typeface="Arial"/>
              </a:rPr>
              <a:t> </a:t>
            </a:r>
            <a:r>
              <a:rPr sz="3200" spc="-210" dirty="0">
                <a:latin typeface="Arial"/>
                <a:cs typeface="Arial"/>
              </a:rPr>
              <a:t>JavaScript  </a:t>
            </a:r>
            <a:r>
              <a:rPr sz="3200" spc="-110" dirty="0">
                <a:latin typeface="Arial"/>
                <a:cs typeface="Arial"/>
              </a:rPr>
              <a:t>Object </a:t>
            </a:r>
            <a:r>
              <a:rPr sz="3200" spc="-65" dirty="0">
                <a:latin typeface="Arial"/>
                <a:cs typeface="Arial"/>
              </a:rPr>
              <a:t>Notation)</a:t>
            </a:r>
            <a:r>
              <a:rPr sz="3200" spc="-215" dirty="0">
                <a:latin typeface="Arial"/>
                <a:cs typeface="Arial"/>
              </a:rPr>
              <a:t> </a:t>
            </a:r>
            <a:r>
              <a:rPr sz="3200" i="1" spc="-145" dirty="0">
                <a:latin typeface="Trebuchet MS"/>
                <a:cs typeface="Trebuchet MS"/>
              </a:rPr>
              <a:t>documents</a:t>
            </a:r>
            <a:endParaRPr sz="3200">
              <a:latin typeface="Trebuchet MS"/>
              <a:cs typeface="Trebuchet MS"/>
            </a:endParaRPr>
          </a:p>
          <a:p>
            <a:pPr marL="927100">
              <a:spcBef>
                <a:spcPts val="40"/>
              </a:spcBef>
            </a:pPr>
            <a:r>
              <a:rPr sz="2400" spc="-50" dirty="0">
                <a:solidFill>
                  <a:srgbClr val="00B050"/>
                </a:solidFill>
                <a:latin typeface="Arial"/>
                <a:cs typeface="Arial"/>
              </a:rPr>
              <a:t>{</a:t>
            </a:r>
            <a:endParaRPr sz="2400">
              <a:latin typeface="Arial"/>
              <a:cs typeface="Arial"/>
            </a:endParaRPr>
          </a:p>
          <a:p>
            <a:pPr marL="1840864" marR="4286250"/>
            <a:r>
              <a:rPr sz="2400" spc="-105" dirty="0">
                <a:solidFill>
                  <a:srgbClr val="FF0000"/>
                </a:solidFill>
                <a:latin typeface="Arial"/>
                <a:cs typeface="Arial"/>
              </a:rPr>
              <a:t>name</a:t>
            </a:r>
            <a:r>
              <a:rPr sz="2400" spc="-105" dirty="0">
                <a:latin typeface="Arial"/>
                <a:cs typeface="Arial"/>
              </a:rPr>
              <a:t>:</a:t>
            </a:r>
            <a:r>
              <a:rPr sz="2400" spc="-204" dirty="0">
                <a:latin typeface="Arial"/>
                <a:cs typeface="Arial"/>
              </a:rPr>
              <a:t> </a:t>
            </a:r>
            <a:r>
              <a:rPr sz="2400" spc="-40" dirty="0">
                <a:solidFill>
                  <a:srgbClr val="558ED5"/>
                </a:solidFill>
                <a:latin typeface="Arial"/>
                <a:cs typeface="Arial"/>
              </a:rPr>
              <a:t>“travis”</a:t>
            </a:r>
            <a:r>
              <a:rPr sz="2400" spc="-40" dirty="0">
                <a:latin typeface="Arial"/>
                <a:cs typeface="Arial"/>
              </a:rPr>
              <a:t>,  </a:t>
            </a:r>
            <a:r>
              <a:rPr sz="2400" spc="-105" dirty="0">
                <a:solidFill>
                  <a:srgbClr val="FF0000"/>
                </a:solidFill>
                <a:latin typeface="Arial"/>
                <a:cs typeface="Arial"/>
              </a:rPr>
              <a:t>salary</a:t>
            </a:r>
            <a:r>
              <a:rPr sz="2400" spc="-105" dirty="0">
                <a:latin typeface="Arial"/>
                <a:cs typeface="Arial"/>
              </a:rPr>
              <a:t>:</a:t>
            </a:r>
            <a:r>
              <a:rPr sz="2400" spc="-170" dirty="0">
                <a:latin typeface="Arial"/>
                <a:cs typeface="Arial"/>
              </a:rPr>
              <a:t> </a:t>
            </a:r>
            <a:r>
              <a:rPr sz="2400" spc="-114" dirty="0">
                <a:solidFill>
                  <a:srgbClr val="558ED5"/>
                </a:solidFill>
                <a:latin typeface="Arial"/>
                <a:cs typeface="Arial"/>
              </a:rPr>
              <a:t>30000</a:t>
            </a:r>
            <a:r>
              <a:rPr sz="2400" spc="-114" dirty="0">
                <a:latin typeface="Arial"/>
                <a:cs typeface="Arial"/>
              </a:rPr>
              <a:t>,</a:t>
            </a:r>
            <a:endParaRPr sz="2400">
              <a:latin typeface="Arial"/>
              <a:cs typeface="Arial"/>
            </a:endParaRPr>
          </a:p>
          <a:p>
            <a:pPr marL="1840864" marR="1857375">
              <a:tabLst>
                <a:tab pos="4529455" algn="l"/>
              </a:tabLst>
            </a:pPr>
            <a:r>
              <a:rPr sz="2400" spc="-85" dirty="0">
                <a:solidFill>
                  <a:srgbClr val="FF0000"/>
                </a:solidFill>
                <a:latin typeface="Arial"/>
                <a:cs typeface="Arial"/>
              </a:rPr>
              <a:t>designation</a:t>
            </a:r>
            <a:r>
              <a:rPr sz="2400" spc="-85" dirty="0">
                <a:latin typeface="Arial"/>
                <a:cs typeface="Arial"/>
              </a:rPr>
              <a:t>: </a:t>
            </a:r>
            <a:r>
              <a:rPr sz="2400" spc="-65" dirty="0">
                <a:solidFill>
                  <a:srgbClr val="558ED5"/>
                </a:solidFill>
                <a:latin typeface="Arial"/>
                <a:cs typeface="Arial"/>
              </a:rPr>
              <a:t>“Computer</a:t>
            </a:r>
            <a:r>
              <a:rPr sz="2400" spc="-215" dirty="0">
                <a:solidFill>
                  <a:srgbClr val="558ED5"/>
                </a:solidFill>
                <a:latin typeface="Arial"/>
                <a:cs typeface="Arial"/>
              </a:rPr>
              <a:t> </a:t>
            </a:r>
            <a:r>
              <a:rPr sz="2400" spc="-85" dirty="0">
                <a:solidFill>
                  <a:srgbClr val="558ED5"/>
                </a:solidFill>
                <a:latin typeface="Arial"/>
                <a:cs typeface="Arial"/>
              </a:rPr>
              <a:t>Scientist”</a:t>
            </a:r>
            <a:r>
              <a:rPr sz="2400" spc="-85" dirty="0">
                <a:latin typeface="Arial"/>
                <a:cs typeface="Arial"/>
              </a:rPr>
              <a:t>,  </a:t>
            </a:r>
            <a:r>
              <a:rPr sz="2400" spc="-100" dirty="0">
                <a:solidFill>
                  <a:srgbClr val="FF0000"/>
                </a:solidFill>
                <a:latin typeface="Arial"/>
                <a:cs typeface="Arial"/>
              </a:rPr>
              <a:t>teams</a:t>
            </a:r>
            <a:r>
              <a:rPr sz="2400" spc="-100" dirty="0">
                <a:latin typeface="Arial"/>
                <a:cs typeface="Arial"/>
              </a:rPr>
              <a:t>:</a:t>
            </a:r>
            <a:r>
              <a:rPr sz="2400" spc="-140" dirty="0">
                <a:latin typeface="Arial"/>
                <a:cs typeface="Arial"/>
              </a:rPr>
              <a:t> </a:t>
            </a:r>
            <a:r>
              <a:rPr sz="2400" spc="65" dirty="0">
                <a:solidFill>
                  <a:srgbClr val="558ED5"/>
                </a:solidFill>
                <a:latin typeface="Arial"/>
                <a:cs typeface="Arial"/>
              </a:rPr>
              <a:t>[</a:t>
            </a:r>
            <a:r>
              <a:rPr sz="2400" spc="-120" dirty="0">
                <a:solidFill>
                  <a:srgbClr val="558ED5"/>
                </a:solidFill>
                <a:latin typeface="Arial"/>
                <a:cs typeface="Arial"/>
              </a:rPr>
              <a:t> </a:t>
            </a:r>
            <a:r>
              <a:rPr sz="2400" spc="-20" dirty="0">
                <a:solidFill>
                  <a:srgbClr val="558ED5"/>
                </a:solidFill>
                <a:latin typeface="Arial"/>
                <a:cs typeface="Arial"/>
              </a:rPr>
              <a:t>“front-end”,	</a:t>
            </a:r>
            <a:r>
              <a:rPr sz="2400" spc="-75" dirty="0">
                <a:solidFill>
                  <a:srgbClr val="558ED5"/>
                </a:solidFill>
                <a:latin typeface="Arial"/>
                <a:cs typeface="Arial"/>
              </a:rPr>
              <a:t>“database”</a:t>
            </a:r>
            <a:r>
              <a:rPr sz="2400" spc="-190" dirty="0">
                <a:solidFill>
                  <a:srgbClr val="558ED5"/>
                </a:solidFill>
                <a:latin typeface="Arial"/>
                <a:cs typeface="Arial"/>
              </a:rPr>
              <a:t> </a:t>
            </a:r>
            <a:r>
              <a:rPr sz="2400" spc="65" dirty="0">
                <a:solidFill>
                  <a:srgbClr val="558ED5"/>
                </a:solidFill>
                <a:latin typeface="Arial"/>
                <a:cs typeface="Arial"/>
              </a:rPr>
              <a:t>]</a:t>
            </a:r>
            <a:endParaRPr sz="2400">
              <a:latin typeface="Arial"/>
              <a:cs typeface="Arial"/>
            </a:endParaRPr>
          </a:p>
          <a:p>
            <a:pPr marL="926465"/>
            <a:r>
              <a:rPr sz="2400" spc="-50" dirty="0">
                <a:solidFill>
                  <a:srgbClr val="00B050"/>
                </a:solidFill>
                <a:latin typeface="Arial"/>
                <a:cs typeface="Arial"/>
              </a:rPr>
              <a:t>}</a:t>
            </a:r>
            <a:endParaRPr sz="2400">
              <a:latin typeface="Arial"/>
              <a:cs typeface="Arial"/>
            </a:endParaRPr>
          </a:p>
          <a:p>
            <a:pPr marL="355600" marR="636905" indent="-342900">
              <a:spcBef>
                <a:spcPts val="725"/>
              </a:spcBef>
              <a:buChar char="•"/>
              <a:tabLst>
                <a:tab pos="354965" algn="l"/>
                <a:tab pos="355600" algn="l"/>
              </a:tabLst>
            </a:pPr>
            <a:r>
              <a:rPr sz="3200" spc="-155" dirty="0">
                <a:latin typeface="Arial"/>
                <a:cs typeface="Arial"/>
              </a:rPr>
              <a:t>Group </a:t>
            </a:r>
            <a:r>
              <a:rPr sz="3200" spc="-5" dirty="0">
                <a:latin typeface="Arial"/>
                <a:cs typeface="Arial"/>
              </a:rPr>
              <a:t>of </a:t>
            </a:r>
            <a:r>
              <a:rPr sz="3200" spc="-85" dirty="0">
                <a:latin typeface="Arial"/>
                <a:cs typeface="Arial"/>
              </a:rPr>
              <a:t>related </a:t>
            </a:r>
            <a:r>
              <a:rPr sz="3200" i="1" spc="-145" dirty="0">
                <a:latin typeface="Trebuchet MS"/>
                <a:cs typeface="Trebuchet MS"/>
              </a:rPr>
              <a:t>documents </a:t>
            </a:r>
            <a:r>
              <a:rPr sz="3200" spc="15" dirty="0">
                <a:latin typeface="Arial"/>
                <a:cs typeface="Arial"/>
              </a:rPr>
              <a:t>with </a:t>
            </a:r>
            <a:r>
              <a:rPr sz="3200" spc="-245" dirty="0">
                <a:latin typeface="Arial"/>
                <a:cs typeface="Arial"/>
              </a:rPr>
              <a:t>a</a:t>
            </a:r>
            <a:r>
              <a:rPr sz="3200" spc="-665" dirty="0">
                <a:latin typeface="Arial"/>
                <a:cs typeface="Arial"/>
              </a:rPr>
              <a:t> </a:t>
            </a:r>
            <a:r>
              <a:rPr sz="3200" spc="-165" dirty="0">
                <a:latin typeface="Arial"/>
                <a:cs typeface="Arial"/>
              </a:rPr>
              <a:t>shared  </a:t>
            </a:r>
            <a:r>
              <a:rPr sz="3200" spc="-130" dirty="0">
                <a:latin typeface="Arial"/>
                <a:cs typeface="Arial"/>
              </a:rPr>
              <a:t>common index </a:t>
            </a:r>
            <a:r>
              <a:rPr sz="3200" spc="-165" dirty="0">
                <a:latin typeface="Arial"/>
                <a:cs typeface="Arial"/>
              </a:rPr>
              <a:t>is </a:t>
            </a:r>
            <a:r>
              <a:rPr sz="3200" spc="-245" dirty="0">
                <a:latin typeface="Arial"/>
                <a:cs typeface="Arial"/>
              </a:rPr>
              <a:t>a</a:t>
            </a:r>
            <a:r>
              <a:rPr sz="3200" spc="-225" dirty="0">
                <a:latin typeface="Arial"/>
                <a:cs typeface="Arial"/>
              </a:rPr>
              <a:t> </a:t>
            </a:r>
            <a:r>
              <a:rPr sz="3200" i="1" spc="-190" dirty="0">
                <a:latin typeface="Trebuchet MS"/>
                <a:cs typeface="Trebuchet MS"/>
              </a:rPr>
              <a:t>collection</a:t>
            </a:r>
            <a:endParaRPr sz="3200">
              <a:latin typeface="Trebuchet MS"/>
              <a:cs typeface="Trebuchet MS"/>
            </a:endParaRPr>
          </a:p>
        </p:txBody>
      </p:sp>
    </p:spTree>
    <p:extLst>
      <p:ext uri="{BB962C8B-B14F-4D97-AF65-F5344CB8AC3E}">
        <p14:creationId xmlns:p14="http://schemas.microsoft.com/office/powerpoint/2010/main" val="313800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Overview</a:t>
            </a:r>
            <a:endParaRPr lang="nl-NL" dirty="0"/>
          </a:p>
        </p:txBody>
      </p:sp>
      <p:sp>
        <p:nvSpPr>
          <p:cNvPr id="3" name="Content Placeholder 2"/>
          <p:cNvSpPr>
            <a:spLocks noGrp="1"/>
          </p:cNvSpPr>
          <p:nvPr>
            <p:ph idx="1"/>
          </p:nvPr>
        </p:nvSpPr>
        <p:spPr/>
        <p:txBody>
          <a:bodyPr>
            <a:normAutofit fontScale="92500" lnSpcReduction="20000"/>
          </a:bodyPr>
          <a:lstStyle/>
          <a:p>
            <a:r>
              <a:rPr lang="nl-NL" dirty="0"/>
              <a:t>Document </a:t>
            </a:r>
            <a:r>
              <a:rPr lang="nl-NL" dirty="0" err="1"/>
              <a:t>oriented</a:t>
            </a:r>
            <a:r>
              <a:rPr lang="nl-NL" dirty="0"/>
              <a:t>, </a:t>
            </a:r>
            <a:r>
              <a:rPr lang="nl-NL" dirty="0" err="1"/>
              <a:t>not</a:t>
            </a:r>
            <a:r>
              <a:rPr lang="nl-NL" dirty="0"/>
              <a:t> </a:t>
            </a:r>
            <a:r>
              <a:rPr lang="nl-NL" dirty="0" err="1"/>
              <a:t>table</a:t>
            </a:r>
            <a:r>
              <a:rPr lang="nl-NL" dirty="0"/>
              <a:t>/</a:t>
            </a:r>
            <a:r>
              <a:rPr lang="nl-NL" dirty="0" err="1"/>
              <a:t>row</a:t>
            </a:r>
            <a:r>
              <a:rPr lang="nl-NL" dirty="0"/>
              <a:t> </a:t>
            </a:r>
            <a:r>
              <a:rPr lang="nl-NL" dirty="0" err="1"/>
              <a:t>oriented</a:t>
            </a:r>
            <a:endParaRPr lang="nl-NL" dirty="0"/>
          </a:p>
          <a:p>
            <a:r>
              <a:rPr lang="nl-NL" dirty="0"/>
              <a:t>Collection of </a:t>
            </a:r>
            <a:r>
              <a:rPr lang="nl-NL" dirty="0" err="1"/>
              <a:t>binary</a:t>
            </a:r>
            <a:r>
              <a:rPr lang="nl-NL" dirty="0"/>
              <a:t> JSON (BSON) </a:t>
            </a:r>
            <a:r>
              <a:rPr lang="nl-NL" dirty="0" err="1"/>
              <a:t>documents</a:t>
            </a:r>
            <a:endParaRPr lang="nl-NL" dirty="0"/>
          </a:p>
          <a:p>
            <a:r>
              <a:rPr lang="nl-NL" dirty="0" err="1"/>
              <a:t>Schemaless</a:t>
            </a:r>
            <a:endParaRPr lang="nl-NL" dirty="0"/>
          </a:p>
          <a:p>
            <a:r>
              <a:rPr lang="nl-NL" dirty="0"/>
              <a:t>No relations or transactions native in database</a:t>
            </a:r>
          </a:p>
          <a:p>
            <a:r>
              <a:rPr lang="nl-NL" dirty="0" err="1"/>
              <a:t>Scalable</a:t>
            </a:r>
            <a:r>
              <a:rPr lang="nl-NL" dirty="0"/>
              <a:t> </a:t>
            </a:r>
            <a:r>
              <a:rPr lang="nl-NL" dirty="0" err="1"/>
              <a:t>and</a:t>
            </a:r>
            <a:r>
              <a:rPr lang="nl-NL" dirty="0"/>
              <a:t> high-performance</a:t>
            </a:r>
          </a:p>
          <a:p>
            <a:r>
              <a:rPr lang="nl-NL" dirty="0"/>
              <a:t>Full index support</a:t>
            </a:r>
          </a:p>
          <a:p>
            <a:r>
              <a:rPr lang="nl-NL" dirty="0" err="1"/>
              <a:t>Written</a:t>
            </a:r>
            <a:r>
              <a:rPr lang="nl-NL" dirty="0"/>
              <a:t> in C++</a:t>
            </a:r>
          </a:p>
          <a:p>
            <a:r>
              <a:rPr lang="nl-NL" dirty="0"/>
              <a:t>Servers </a:t>
            </a:r>
            <a:r>
              <a:rPr lang="nl-NL" dirty="0" err="1"/>
              <a:t>for</a:t>
            </a:r>
            <a:r>
              <a:rPr lang="nl-NL" dirty="0"/>
              <a:t> </a:t>
            </a:r>
            <a:r>
              <a:rPr lang="nl-NL" dirty="0" err="1"/>
              <a:t>all</a:t>
            </a:r>
            <a:r>
              <a:rPr lang="nl-NL" dirty="0"/>
              <a:t> major platforms</a:t>
            </a:r>
          </a:p>
          <a:p>
            <a:r>
              <a:rPr lang="nl-NL" dirty="0"/>
              <a:t>Drivers </a:t>
            </a:r>
            <a:r>
              <a:rPr lang="nl-NL" dirty="0" err="1"/>
              <a:t>for</a:t>
            </a:r>
            <a:r>
              <a:rPr lang="nl-NL" dirty="0"/>
              <a:t> </a:t>
            </a:r>
            <a:r>
              <a:rPr lang="nl-NL" dirty="0" err="1"/>
              <a:t>all</a:t>
            </a:r>
            <a:r>
              <a:rPr lang="nl-NL" dirty="0"/>
              <a:t> major </a:t>
            </a:r>
            <a:r>
              <a:rPr lang="nl-NL" dirty="0" err="1"/>
              <a:t>development</a:t>
            </a:r>
            <a:r>
              <a:rPr lang="nl-NL" dirty="0"/>
              <a:t> environments</a:t>
            </a:r>
          </a:p>
          <a:p>
            <a:r>
              <a:rPr lang="nl-NL" dirty="0"/>
              <a:t>Free </a:t>
            </a:r>
            <a:r>
              <a:rPr lang="nl-NL" dirty="0" err="1"/>
              <a:t>and</a:t>
            </a:r>
            <a:r>
              <a:rPr lang="nl-NL" dirty="0"/>
              <a:t> open-source, but </a:t>
            </a:r>
            <a:r>
              <a:rPr lang="nl-NL" dirty="0" err="1"/>
              <a:t>also</a:t>
            </a:r>
            <a:r>
              <a:rPr lang="nl-NL" dirty="0"/>
              <a:t> commercial support</a:t>
            </a:r>
          </a:p>
          <a:p>
            <a:pPr marL="0" indent="0">
              <a:buNone/>
            </a:pPr>
            <a:endParaRPr lang="nl-NL" dirty="0"/>
          </a:p>
        </p:txBody>
      </p:sp>
    </p:spTree>
    <p:extLst>
      <p:ext uri="{BB962C8B-B14F-4D97-AF65-F5344CB8AC3E}">
        <p14:creationId xmlns:p14="http://schemas.microsoft.com/office/powerpoint/2010/main" val="80129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517" y="6425693"/>
            <a:ext cx="147319" cy="140209"/>
          </a:xfrm>
          <a:prstGeom prst="rect">
            <a:avLst/>
          </a:prstGeom>
        </p:spPr>
        <p:txBody>
          <a:bodyPr vert="horz" wrap="square" lIns="0" tIns="16933" rIns="0" bIns="0" rtlCol="0">
            <a:spAutoFit/>
          </a:bodyPr>
          <a:lstStyle/>
          <a:p>
            <a:pPr marL="16933">
              <a:spcBef>
                <a:spcPts val="133"/>
              </a:spcBef>
            </a:pPr>
            <a:r>
              <a:rPr sz="800" spc="-7" dirty="0">
                <a:latin typeface="Arial"/>
                <a:cs typeface="Arial"/>
              </a:rPr>
              <a:t>24</a:t>
            </a:r>
            <a:endParaRPr sz="800">
              <a:latin typeface="Arial"/>
              <a:cs typeface="Arial"/>
            </a:endParaRPr>
          </a:p>
        </p:txBody>
      </p:sp>
      <p:sp>
        <p:nvSpPr>
          <p:cNvPr id="4" name="object 4"/>
          <p:cNvSpPr txBox="1">
            <a:spLocks noGrp="1"/>
          </p:cNvSpPr>
          <p:nvPr>
            <p:ph type="title"/>
          </p:nvPr>
        </p:nvSpPr>
        <p:spPr>
          <a:xfrm>
            <a:off x="4833161" y="234455"/>
            <a:ext cx="2552700" cy="694207"/>
          </a:xfrm>
          <a:prstGeom prst="rect">
            <a:avLst/>
          </a:prstGeom>
        </p:spPr>
        <p:txBody>
          <a:bodyPr vert="horz" wrap="square" lIns="0" tIns="16933" rIns="0" bIns="0" rtlCol="0" anchor="ctr">
            <a:spAutoFit/>
          </a:bodyPr>
          <a:lstStyle/>
          <a:p>
            <a:pPr marL="16933">
              <a:lnSpc>
                <a:spcPct val="100000"/>
              </a:lnSpc>
              <a:spcBef>
                <a:spcPts val="133"/>
              </a:spcBef>
            </a:pPr>
            <a:r>
              <a:rPr spc="-167" dirty="0"/>
              <a:t>Terminology</a:t>
            </a:r>
          </a:p>
        </p:txBody>
      </p:sp>
      <p:sp>
        <p:nvSpPr>
          <p:cNvPr id="5" name="object 5"/>
          <p:cNvSpPr/>
          <p:nvPr/>
        </p:nvSpPr>
        <p:spPr>
          <a:xfrm>
            <a:off x="1431589" y="1396187"/>
            <a:ext cx="4682067" cy="703580"/>
          </a:xfrm>
          <a:custGeom>
            <a:avLst/>
            <a:gdLst/>
            <a:ahLst/>
            <a:cxnLst/>
            <a:rect l="l" t="t" r="r" b="b"/>
            <a:pathLst>
              <a:path w="3511550" h="527685">
                <a:moveTo>
                  <a:pt x="3511007" y="0"/>
                </a:moveTo>
                <a:lnTo>
                  <a:pt x="0" y="0"/>
                </a:lnTo>
                <a:lnTo>
                  <a:pt x="0" y="527431"/>
                </a:lnTo>
                <a:lnTo>
                  <a:pt x="3511007" y="527431"/>
                </a:lnTo>
                <a:lnTo>
                  <a:pt x="3511007" y="0"/>
                </a:lnTo>
                <a:close/>
              </a:path>
            </a:pathLst>
          </a:custGeom>
          <a:solidFill>
            <a:srgbClr val="484747"/>
          </a:solidFill>
        </p:spPr>
        <p:txBody>
          <a:bodyPr wrap="square" lIns="0" tIns="0" rIns="0" bIns="0" rtlCol="0"/>
          <a:lstStyle/>
          <a:p>
            <a:endParaRPr sz="2400"/>
          </a:p>
        </p:txBody>
      </p:sp>
      <p:graphicFrame>
        <p:nvGraphicFramePr>
          <p:cNvPr id="6" name="object 6"/>
          <p:cNvGraphicFramePr>
            <a:graphicFrameLocks noGrp="1"/>
          </p:cNvGraphicFramePr>
          <p:nvPr/>
        </p:nvGraphicFramePr>
        <p:xfrm>
          <a:off x="1423123" y="1396187"/>
          <a:ext cx="9439487" cy="4278319"/>
        </p:xfrm>
        <a:graphic>
          <a:graphicData uri="http://schemas.openxmlformats.org/drawingml/2006/table">
            <a:tbl>
              <a:tblPr firstRow="1" bandRow="1">
                <a:tableStyleId>{2D5ABB26-0587-4C30-8999-92F81FD0307C}</a:tableStyleId>
              </a:tblPr>
              <a:tblGrid>
                <a:gridCol w="4681220">
                  <a:extLst>
                    <a:ext uri="{9D8B030D-6E8A-4147-A177-3AD203B41FA5}">
                      <a16:colId xmlns:a16="http://schemas.microsoft.com/office/drawing/2014/main" val="20000"/>
                    </a:ext>
                  </a:extLst>
                </a:gridCol>
                <a:gridCol w="4758267">
                  <a:extLst>
                    <a:ext uri="{9D8B030D-6E8A-4147-A177-3AD203B41FA5}">
                      <a16:colId xmlns:a16="http://schemas.microsoft.com/office/drawing/2014/main" val="20001"/>
                    </a:ext>
                  </a:extLst>
                </a:gridCol>
              </a:tblGrid>
              <a:tr h="703240">
                <a:tc>
                  <a:txBody>
                    <a:bodyPr/>
                    <a:lstStyle/>
                    <a:p>
                      <a:pPr marL="274320">
                        <a:lnSpc>
                          <a:spcPct val="100000"/>
                        </a:lnSpc>
                        <a:spcBef>
                          <a:spcPts val="994"/>
                        </a:spcBef>
                      </a:pPr>
                      <a:r>
                        <a:rPr sz="2400" b="1" dirty="0">
                          <a:solidFill>
                            <a:srgbClr val="FFFFFF"/>
                          </a:solidFill>
                          <a:latin typeface="Arial"/>
                          <a:cs typeface="Arial"/>
                        </a:rPr>
                        <a:t>RDBMS</a:t>
                      </a:r>
                      <a:endParaRPr sz="2400">
                        <a:latin typeface="Arial"/>
                        <a:cs typeface="Arial"/>
                      </a:endParaRPr>
                    </a:p>
                  </a:txBody>
                  <a:tcPr marL="0" marR="0" marT="168485" marB="0">
                    <a:solidFill>
                      <a:srgbClr val="484747"/>
                    </a:solidFill>
                  </a:tcPr>
                </a:tc>
                <a:tc>
                  <a:txBody>
                    <a:bodyPr/>
                    <a:lstStyle/>
                    <a:p>
                      <a:pPr marL="274320">
                        <a:lnSpc>
                          <a:spcPct val="100000"/>
                        </a:lnSpc>
                        <a:spcBef>
                          <a:spcPts val="994"/>
                        </a:spcBef>
                      </a:pPr>
                      <a:r>
                        <a:rPr sz="2400" b="1" spc="-5" dirty="0">
                          <a:solidFill>
                            <a:srgbClr val="FFFFFF"/>
                          </a:solidFill>
                          <a:latin typeface="Arial"/>
                          <a:cs typeface="Arial"/>
                        </a:rPr>
                        <a:t>MongoDB</a:t>
                      </a:r>
                      <a:endParaRPr sz="2400">
                        <a:latin typeface="Arial"/>
                        <a:cs typeface="Arial"/>
                      </a:endParaRPr>
                    </a:p>
                  </a:txBody>
                  <a:tcPr marL="0" marR="0" marT="168485" marB="0">
                    <a:solidFill>
                      <a:srgbClr val="6CA438"/>
                    </a:solidFill>
                  </a:tcPr>
                </a:tc>
                <a:extLst>
                  <a:ext uri="{0D108BD9-81ED-4DB2-BD59-A6C34878D82A}">
                    <a16:rowId xmlns:a16="http://schemas.microsoft.com/office/drawing/2014/main" val="10000"/>
                  </a:ext>
                </a:extLst>
              </a:tr>
              <a:tr h="714999">
                <a:tc>
                  <a:txBody>
                    <a:bodyPr/>
                    <a:lstStyle/>
                    <a:p>
                      <a:pPr marL="274320">
                        <a:lnSpc>
                          <a:spcPct val="100000"/>
                        </a:lnSpc>
                        <a:spcBef>
                          <a:spcPts val="1030"/>
                        </a:spcBef>
                      </a:pPr>
                      <a:r>
                        <a:rPr sz="2400" spc="-5" dirty="0">
                          <a:latin typeface="Arial"/>
                          <a:cs typeface="Arial"/>
                        </a:rPr>
                        <a:t>Database</a:t>
                      </a:r>
                      <a:endParaRPr sz="2400">
                        <a:latin typeface="Arial"/>
                        <a:cs typeface="Arial"/>
                      </a:endParaRPr>
                    </a:p>
                  </a:txBody>
                  <a:tcPr marL="0" marR="0" marT="174413" marB="0">
                    <a:lnL w="19050">
                      <a:solidFill>
                        <a:srgbClr val="B3B2B2"/>
                      </a:solidFill>
                      <a:prstDash val="solid"/>
                    </a:lnL>
                    <a:lnB w="19050">
                      <a:solidFill>
                        <a:srgbClr val="B3B2B2"/>
                      </a:solidFill>
                      <a:prstDash val="solid"/>
                    </a:lnB>
                  </a:tcPr>
                </a:tc>
                <a:tc>
                  <a:txBody>
                    <a:bodyPr/>
                    <a:lstStyle/>
                    <a:p>
                      <a:pPr marL="274320">
                        <a:lnSpc>
                          <a:spcPct val="100000"/>
                        </a:lnSpc>
                        <a:spcBef>
                          <a:spcPts val="1030"/>
                        </a:spcBef>
                      </a:pPr>
                      <a:r>
                        <a:rPr sz="2400" spc="-5" dirty="0">
                          <a:latin typeface="Arial"/>
                          <a:cs typeface="Arial"/>
                        </a:rPr>
                        <a:t>Database</a:t>
                      </a:r>
                      <a:endParaRPr sz="2400">
                        <a:latin typeface="Arial"/>
                        <a:cs typeface="Arial"/>
                      </a:endParaRPr>
                    </a:p>
                  </a:txBody>
                  <a:tcPr marL="0" marR="0" marT="174413" marB="0">
                    <a:lnR w="19050">
                      <a:solidFill>
                        <a:srgbClr val="B3B2B2"/>
                      </a:solidFill>
                      <a:prstDash val="solid"/>
                    </a:lnR>
                    <a:lnB w="19050">
                      <a:solidFill>
                        <a:srgbClr val="B3B2B2"/>
                      </a:solidFill>
                      <a:prstDash val="solid"/>
                    </a:lnB>
                  </a:tcPr>
                </a:tc>
                <a:extLst>
                  <a:ext uri="{0D108BD9-81ED-4DB2-BD59-A6C34878D82A}">
                    <a16:rowId xmlns:a16="http://schemas.microsoft.com/office/drawing/2014/main" val="10001"/>
                  </a:ext>
                </a:extLst>
              </a:tr>
              <a:tr h="715027">
                <a:tc>
                  <a:txBody>
                    <a:bodyPr/>
                    <a:lstStyle/>
                    <a:p>
                      <a:pPr marL="274320">
                        <a:lnSpc>
                          <a:spcPct val="100000"/>
                        </a:lnSpc>
                        <a:spcBef>
                          <a:spcPts val="1030"/>
                        </a:spcBef>
                      </a:pPr>
                      <a:r>
                        <a:rPr sz="2400" spc="-45" dirty="0">
                          <a:latin typeface="Arial"/>
                          <a:cs typeface="Arial"/>
                        </a:rPr>
                        <a:t>Table</a:t>
                      </a:r>
                      <a:endParaRPr sz="2400">
                        <a:latin typeface="Arial"/>
                        <a:cs typeface="Arial"/>
                      </a:endParaRPr>
                    </a:p>
                  </a:txBody>
                  <a:tcPr marL="0" marR="0" marT="174413" marB="0">
                    <a:lnL w="19050">
                      <a:solidFill>
                        <a:srgbClr val="B3B2B2"/>
                      </a:solidFill>
                      <a:prstDash val="solid"/>
                    </a:lnL>
                    <a:lnT w="19050">
                      <a:solidFill>
                        <a:srgbClr val="B3B2B2"/>
                      </a:solidFill>
                      <a:prstDash val="solid"/>
                    </a:lnT>
                    <a:lnB w="19050">
                      <a:solidFill>
                        <a:srgbClr val="B3B2B2"/>
                      </a:solidFill>
                      <a:prstDash val="solid"/>
                    </a:lnB>
                  </a:tcPr>
                </a:tc>
                <a:tc>
                  <a:txBody>
                    <a:bodyPr/>
                    <a:lstStyle/>
                    <a:p>
                      <a:pPr marL="274320">
                        <a:lnSpc>
                          <a:spcPct val="100000"/>
                        </a:lnSpc>
                        <a:spcBef>
                          <a:spcPts val="1030"/>
                        </a:spcBef>
                      </a:pPr>
                      <a:r>
                        <a:rPr sz="2400" spc="-5" dirty="0">
                          <a:latin typeface="Arial"/>
                          <a:cs typeface="Arial"/>
                        </a:rPr>
                        <a:t>Collection</a:t>
                      </a:r>
                      <a:endParaRPr sz="2400">
                        <a:latin typeface="Arial"/>
                        <a:cs typeface="Arial"/>
                      </a:endParaRPr>
                    </a:p>
                  </a:txBody>
                  <a:tcPr marL="0" marR="0" marT="174413" marB="0">
                    <a:lnR w="19050">
                      <a:solidFill>
                        <a:srgbClr val="B3B2B2"/>
                      </a:solidFill>
                      <a:prstDash val="solid"/>
                    </a:lnR>
                    <a:lnT w="19050">
                      <a:solidFill>
                        <a:srgbClr val="B3B2B2"/>
                      </a:solidFill>
                      <a:prstDash val="solid"/>
                    </a:lnT>
                    <a:lnB w="19050">
                      <a:solidFill>
                        <a:srgbClr val="B3B2B2"/>
                      </a:solidFill>
                      <a:prstDash val="solid"/>
                    </a:lnB>
                  </a:tcPr>
                </a:tc>
                <a:extLst>
                  <a:ext uri="{0D108BD9-81ED-4DB2-BD59-A6C34878D82A}">
                    <a16:rowId xmlns:a16="http://schemas.microsoft.com/office/drawing/2014/main" val="10002"/>
                  </a:ext>
                </a:extLst>
              </a:tr>
              <a:tr h="715013">
                <a:tc>
                  <a:txBody>
                    <a:bodyPr/>
                    <a:lstStyle/>
                    <a:p>
                      <a:pPr marL="274320">
                        <a:lnSpc>
                          <a:spcPct val="100000"/>
                        </a:lnSpc>
                        <a:spcBef>
                          <a:spcPts val="1030"/>
                        </a:spcBef>
                      </a:pPr>
                      <a:r>
                        <a:rPr sz="2400" spc="-5" dirty="0">
                          <a:latin typeface="Arial"/>
                          <a:cs typeface="Arial"/>
                        </a:rPr>
                        <a:t>Index</a:t>
                      </a:r>
                      <a:endParaRPr sz="2400">
                        <a:latin typeface="Arial"/>
                        <a:cs typeface="Arial"/>
                      </a:endParaRPr>
                    </a:p>
                  </a:txBody>
                  <a:tcPr marL="0" marR="0" marT="174413" marB="0">
                    <a:lnL w="19050">
                      <a:solidFill>
                        <a:srgbClr val="B3B2B2"/>
                      </a:solidFill>
                      <a:prstDash val="solid"/>
                    </a:lnL>
                    <a:lnT w="19050">
                      <a:solidFill>
                        <a:srgbClr val="B3B2B2"/>
                      </a:solidFill>
                      <a:prstDash val="solid"/>
                    </a:lnT>
                    <a:lnB w="19050">
                      <a:solidFill>
                        <a:srgbClr val="B3B2B2"/>
                      </a:solidFill>
                      <a:prstDash val="solid"/>
                    </a:lnB>
                  </a:tcPr>
                </a:tc>
                <a:tc>
                  <a:txBody>
                    <a:bodyPr/>
                    <a:lstStyle/>
                    <a:p>
                      <a:pPr marL="274320">
                        <a:lnSpc>
                          <a:spcPct val="100000"/>
                        </a:lnSpc>
                        <a:spcBef>
                          <a:spcPts val="1030"/>
                        </a:spcBef>
                      </a:pPr>
                      <a:r>
                        <a:rPr sz="2400" spc="-5" dirty="0">
                          <a:latin typeface="Arial"/>
                          <a:cs typeface="Arial"/>
                        </a:rPr>
                        <a:t>Index</a:t>
                      </a:r>
                      <a:endParaRPr sz="2400">
                        <a:latin typeface="Arial"/>
                        <a:cs typeface="Arial"/>
                      </a:endParaRPr>
                    </a:p>
                  </a:txBody>
                  <a:tcPr marL="0" marR="0" marT="174413" marB="0">
                    <a:lnR w="19050">
                      <a:solidFill>
                        <a:srgbClr val="B3B2B2"/>
                      </a:solidFill>
                      <a:prstDash val="solid"/>
                    </a:lnR>
                    <a:lnT w="19050">
                      <a:solidFill>
                        <a:srgbClr val="B3B2B2"/>
                      </a:solidFill>
                      <a:prstDash val="solid"/>
                    </a:lnT>
                    <a:lnB w="19050">
                      <a:solidFill>
                        <a:srgbClr val="B3B2B2"/>
                      </a:solidFill>
                      <a:prstDash val="solid"/>
                    </a:lnB>
                  </a:tcPr>
                </a:tc>
                <a:extLst>
                  <a:ext uri="{0D108BD9-81ED-4DB2-BD59-A6C34878D82A}">
                    <a16:rowId xmlns:a16="http://schemas.microsoft.com/office/drawing/2014/main" val="10003"/>
                  </a:ext>
                </a:extLst>
              </a:tr>
              <a:tr h="715027">
                <a:tc>
                  <a:txBody>
                    <a:bodyPr/>
                    <a:lstStyle/>
                    <a:p>
                      <a:pPr marL="274320">
                        <a:lnSpc>
                          <a:spcPct val="100000"/>
                        </a:lnSpc>
                        <a:spcBef>
                          <a:spcPts val="1030"/>
                        </a:spcBef>
                      </a:pPr>
                      <a:r>
                        <a:rPr sz="2400" spc="-5" dirty="0">
                          <a:latin typeface="Arial"/>
                          <a:cs typeface="Arial"/>
                        </a:rPr>
                        <a:t>Row</a:t>
                      </a:r>
                      <a:endParaRPr sz="2400">
                        <a:latin typeface="Arial"/>
                        <a:cs typeface="Arial"/>
                      </a:endParaRPr>
                    </a:p>
                  </a:txBody>
                  <a:tcPr marL="0" marR="0" marT="174413" marB="0">
                    <a:lnL w="19050">
                      <a:solidFill>
                        <a:srgbClr val="B3B2B2"/>
                      </a:solidFill>
                      <a:prstDash val="solid"/>
                    </a:lnL>
                    <a:lnT w="19050">
                      <a:solidFill>
                        <a:srgbClr val="B3B2B2"/>
                      </a:solidFill>
                      <a:prstDash val="solid"/>
                    </a:lnT>
                    <a:lnB w="19050">
                      <a:solidFill>
                        <a:srgbClr val="B3B2B2"/>
                      </a:solidFill>
                      <a:prstDash val="solid"/>
                    </a:lnB>
                  </a:tcPr>
                </a:tc>
                <a:tc>
                  <a:txBody>
                    <a:bodyPr/>
                    <a:lstStyle/>
                    <a:p>
                      <a:pPr marL="274320">
                        <a:lnSpc>
                          <a:spcPct val="100000"/>
                        </a:lnSpc>
                        <a:spcBef>
                          <a:spcPts val="1030"/>
                        </a:spcBef>
                      </a:pPr>
                      <a:r>
                        <a:rPr sz="2400" dirty="0">
                          <a:latin typeface="Arial"/>
                          <a:cs typeface="Arial"/>
                        </a:rPr>
                        <a:t>Document</a:t>
                      </a:r>
                      <a:endParaRPr sz="2400">
                        <a:latin typeface="Arial"/>
                        <a:cs typeface="Arial"/>
                      </a:endParaRPr>
                    </a:p>
                  </a:txBody>
                  <a:tcPr marL="0" marR="0" marT="174413" marB="0">
                    <a:lnR w="19050">
                      <a:solidFill>
                        <a:srgbClr val="B3B2B2"/>
                      </a:solidFill>
                      <a:prstDash val="solid"/>
                    </a:lnR>
                    <a:lnT w="19050">
                      <a:solidFill>
                        <a:srgbClr val="B3B2B2"/>
                      </a:solidFill>
                      <a:prstDash val="solid"/>
                    </a:lnT>
                    <a:lnB w="19050">
                      <a:solidFill>
                        <a:srgbClr val="B3B2B2"/>
                      </a:solidFill>
                      <a:prstDash val="solid"/>
                    </a:lnB>
                  </a:tcPr>
                </a:tc>
                <a:extLst>
                  <a:ext uri="{0D108BD9-81ED-4DB2-BD59-A6C34878D82A}">
                    <a16:rowId xmlns:a16="http://schemas.microsoft.com/office/drawing/2014/main" val="10004"/>
                  </a:ext>
                </a:extLst>
              </a:tr>
              <a:tr h="715013">
                <a:tc>
                  <a:txBody>
                    <a:bodyPr/>
                    <a:lstStyle/>
                    <a:p>
                      <a:pPr marL="274320">
                        <a:lnSpc>
                          <a:spcPct val="100000"/>
                        </a:lnSpc>
                        <a:spcBef>
                          <a:spcPts val="1030"/>
                        </a:spcBef>
                      </a:pPr>
                      <a:r>
                        <a:rPr sz="2400" dirty="0">
                          <a:latin typeface="Arial"/>
                          <a:cs typeface="Arial"/>
                        </a:rPr>
                        <a:t>Join</a:t>
                      </a:r>
                      <a:endParaRPr sz="2400">
                        <a:latin typeface="Arial"/>
                        <a:cs typeface="Arial"/>
                      </a:endParaRPr>
                    </a:p>
                  </a:txBody>
                  <a:tcPr marL="0" marR="0" marT="174413" marB="0">
                    <a:lnL w="19050">
                      <a:solidFill>
                        <a:srgbClr val="B3B2B2"/>
                      </a:solidFill>
                      <a:prstDash val="solid"/>
                    </a:lnL>
                    <a:lnT w="19050">
                      <a:solidFill>
                        <a:srgbClr val="B3B2B2"/>
                      </a:solidFill>
                      <a:prstDash val="solid"/>
                    </a:lnT>
                    <a:lnB w="19050">
                      <a:solidFill>
                        <a:srgbClr val="B3B2B2"/>
                      </a:solidFill>
                      <a:prstDash val="solid"/>
                    </a:lnB>
                  </a:tcPr>
                </a:tc>
                <a:tc>
                  <a:txBody>
                    <a:bodyPr/>
                    <a:lstStyle/>
                    <a:p>
                      <a:pPr marL="274320">
                        <a:lnSpc>
                          <a:spcPct val="100000"/>
                        </a:lnSpc>
                        <a:spcBef>
                          <a:spcPts val="1030"/>
                        </a:spcBef>
                      </a:pPr>
                      <a:r>
                        <a:rPr sz="2400" dirty="0">
                          <a:latin typeface="Arial"/>
                          <a:cs typeface="Arial"/>
                        </a:rPr>
                        <a:t>Embedding &amp;</a:t>
                      </a:r>
                      <a:r>
                        <a:rPr sz="2400" spc="-15" dirty="0">
                          <a:latin typeface="Arial"/>
                          <a:cs typeface="Arial"/>
                        </a:rPr>
                        <a:t> </a:t>
                      </a:r>
                      <a:r>
                        <a:rPr sz="2400" dirty="0">
                          <a:latin typeface="Arial"/>
                          <a:cs typeface="Arial"/>
                        </a:rPr>
                        <a:t>Linking</a:t>
                      </a:r>
                      <a:endParaRPr sz="2400">
                        <a:latin typeface="Arial"/>
                        <a:cs typeface="Arial"/>
                      </a:endParaRPr>
                    </a:p>
                  </a:txBody>
                  <a:tcPr marL="0" marR="0" marT="174413" marB="0">
                    <a:lnR w="19050">
                      <a:solidFill>
                        <a:srgbClr val="B3B2B2"/>
                      </a:solidFill>
                      <a:prstDash val="solid"/>
                    </a:lnR>
                    <a:lnT w="19050">
                      <a:solidFill>
                        <a:srgbClr val="B3B2B2"/>
                      </a:solidFill>
                      <a:prstDash val="solid"/>
                    </a:lnT>
                    <a:lnB w="19050">
                      <a:solidFill>
                        <a:srgbClr val="B3B2B2"/>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4773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3913" y="-104878"/>
            <a:ext cx="4473787" cy="1371315"/>
          </a:xfrm>
          <a:prstGeom prst="rect">
            <a:avLst/>
          </a:prstGeom>
        </p:spPr>
        <p:txBody>
          <a:bodyPr vert="horz" wrap="square" lIns="0" tIns="16933" rIns="0" bIns="0" rtlCol="0" anchor="ctr">
            <a:spAutoFit/>
          </a:bodyPr>
          <a:lstStyle/>
          <a:p>
            <a:pPr marL="16933">
              <a:lnSpc>
                <a:spcPct val="100000"/>
              </a:lnSpc>
              <a:spcBef>
                <a:spcPts val="133"/>
              </a:spcBef>
            </a:pPr>
            <a:r>
              <a:rPr spc="-140" dirty="0"/>
              <a:t>Document </a:t>
            </a:r>
            <a:r>
              <a:rPr spc="-120" dirty="0"/>
              <a:t>Data</a:t>
            </a:r>
            <a:r>
              <a:rPr spc="-533" dirty="0"/>
              <a:t> </a:t>
            </a:r>
            <a:r>
              <a:rPr spc="-152" dirty="0"/>
              <a:t>Model</a:t>
            </a:r>
          </a:p>
        </p:txBody>
      </p:sp>
      <p:sp>
        <p:nvSpPr>
          <p:cNvPr id="3" name="object 3"/>
          <p:cNvSpPr txBox="1"/>
          <p:nvPr/>
        </p:nvSpPr>
        <p:spPr>
          <a:xfrm>
            <a:off x="1919037" y="1394747"/>
            <a:ext cx="1615440" cy="447986"/>
          </a:xfrm>
          <a:prstGeom prst="rect">
            <a:avLst/>
          </a:prstGeom>
        </p:spPr>
        <p:txBody>
          <a:bodyPr vert="horz" wrap="square" lIns="0" tIns="16933" rIns="0" bIns="0" rtlCol="0">
            <a:spAutoFit/>
          </a:bodyPr>
          <a:lstStyle/>
          <a:p>
            <a:pPr marL="16933">
              <a:spcBef>
                <a:spcPts val="133"/>
              </a:spcBef>
            </a:pPr>
            <a:r>
              <a:rPr sz="2800" spc="-7" dirty="0">
                <a:solidFill>
                  <a:srgbClr val="4E4C4C"/>
                </a:solidFill>
                <a:latin typeface="Arial"/>
                <a:cs typeface="Arial"/>
              </a:rPr>
              <a:t>Relational</a:t>
            </a:r>
            <a:endParaRPr sz="2800">
              <a:latin typeface="Arial"/>
              <a:cs typeface="Arial"/>
            </a:endParaRPr>
          </a:p>
        </p:txBody>
      </p:sp>
      <p:sp>
        <p:nvSpPr>
          <p:cNvPr id="4" name="object 4"/>
          <p:cNvSpPr txBox="1"/>
          <p:nvPr/>
        </p:nvSpPr>
        <p:spPr>
          <a:xfrm>
            <a:off x="6940856" y="1349028"/>
            <a:ext cx="3235113" cy="4650803"/>
          </a:xfrm>
          <a:prstGeom prst="rect">
            <a:avLst/>
          </a:prstGeom>
        </p:spPr>
        <p:txBody>
          <a:bodyPr vert="horz" wrap="square" lIns="0" tIns="16933" rIns="0" bIns="0" rtlCol="0">
            <a:spAutoFit/>
          </a:bodyPr>
          <a:lstStyle/>
          <a:p>
            <a:pPr marL="16933">
              <a:spcBef>
                <a:spcPts val="133"/>
              </a:spcBef>
            </a:pPr>
            <a:r>
              <a:rPr sz="2800" dirty="0">
                <a:solidFill>
                  <a:srgbClr val="4E4C4C"/>
                </a:solidFill>
                <a:latin typeface="Arial"/>
                <a:cs typeface="Arial"/>
              </a:rPr>
              <a:t>MongoDB</a:t>
            </a:r>
            <a:endParaRPr sz="2800">
              <a:latin typeface="Arial"/>
              <a:cs typeface="Arial"/>
            </a:endParaRPr>
          </a:p>
          <a:p>
            <a:pPr marL="198962">
              <a:spcBef>
                <a:spcPts val="1947"/>
              </a:spcBef>
            </a:pPr>
            <a:r>
              <a:rPr sz="1467" dirty="0">
                <a:solidFill>
                  <a:srgbClr val="6D6C6C"/>
                </a:solidFill>
                <a:latin typeface="Courier New"/>
                <a:cs typeface="Courier New"/>
              </a:rPr>
              <a:t>{</a:t>
            </a:r>
            <a:endParaRPr sz="1467">
              <a:latin typeface="Courier New"/>
              <a:cs typeface="Courier New"/>
            </a:endParaRPr>
          </a:p>
          <a:p>
            <a:pPr marL="423323" marR="677316">
              <a:lnSpc>
                <a:spcPct val="117400"/>
              </a:lnSpc>
              <a:spcBef>
                <a:spcPts val="20"/>
              </a:spcBef>
            </a:pPr>
            <a:r>
              <a:rPr sz="1467" dirty="0">
                <a:solidFill>
                  <a:srgbClr val="5B972B"/>
                </a:solidFill>
                <a:latin typeface="Courier New"/>
                <a:cs typeface="Courier New"/>
              </a:rPr>
              <a:t>first_name</a:t>
            </a:r>
            <a:r>
              <a:rPr sz="1467" dirty="0">
                <a:solidFill>
                  <a:srgbClr val="6D6C6C"/>
                </a:solidFill>
                <a:latin typeface="Courier New"/>
                <a:cs typeface="Courier New"/>
              </a:rPr>
              <a:t>:</a:t>
            </a:r>
            <a:r>
              <a:rPr sz="1467" spc="-140" dirty="0">
                <a:solidFill>
                  <a:srgbClr val="6D6C6C"/>
                </a:solidFill>
                <a:latin typeface="Courier New"/>
                <a:cs typeface="Courier New"/>
              </a:rPr>
              <a:t> </a:t>
            </a:r>
            <a:r>
              <a:rPr sz="1467" dirty="0">
                <a:solidFill>
                  <a:srgbClr val="6D6C6C"/>
                </a:solidFill>
                <a:latin typeface="Courier New"/>
                <a:cs typeface="Courier New"/>
              </a:rPr>
              <a:t>‘Paul’,  </a:t>
            </a:r>
            <a:r>
              <a:rPr sz="1467" dirty="0">
                <a:solidFill>
                  <a:srgbClr val="5B972B"/>
                </a:solidFill>
                <a:latin typeface="Courier New"/>
                <a:cs typeface="Courier New"/>
              </a:rPr>
              <a:t>surname</a:t>
            </a:r>
            <a:r>
              <a:rPr sz="1467" dirty="0">
                <a:solidFill>
                  <a:srgbClr val="6D6C6C"/>
                </a:solidFill>
                <a:latin typeface="Courier New"/>
                <a:cs typeface="Courier New"/>
              </a:rPr>
              <a:t>: ‘Miller’,  </a:t>
            </a:r>
            <a:r>
              <a:rPr sz="1467" dirty="0">
                <a:solidFill>
                  <a:srgbClr val="5B972B"/>
                </a:solidFill>
                <a:latin typeface="Courier New"/>
                <a:cs typeface="Courier New"/>
              </a:rPr>
              <a:t>city</a:t>
            </a:r>
            <a:r>
              <a:rPr sz="1467" dirty="0">
                <a:solidFill>
                  <a:srgbClr val="6D6C6C"/>
                </a:solidFill>
                <a:latin typeface="Courier New"/>
                <a:cs typeface="Courier New"/>
              </a:rPr>
              <a:t>:</a:t>
            </a:r>
            <a:r>
              <a:rPr sz="1467" spc="-33" dirty="0">
                <a:solidFill>
                  <a:srgbClr val="6D6C6C"/>
                </a:solidFill>
                <a:latin typeface="Courier New"/>
                <a:cs typeface="Courier New"/>
              </a:rPr>
              <a:t> </a:t>
            </a:r>
            <a:r>
              <a:rPr sz="1467" dirty="0">
                <a:solidFill>
                  <a:srgbClr val="6D6C6C"/>
                </a:solidFill>
                <a:latin typeface="Courier New"/>
                <a:cs typeface="Courier New"/>
              </a:rPr>
              <a:t>‘London’,</a:t>
            </a:r>
            <a:endParaRPr sz="1467">
              <a:latin typeface="Courier New"/>
              <a:cs typeface="Courier New"/>
            </a:endParaRPr>
          </a:p>
          <a:p>
            <a:pPr marL="198962" marR="1236102" indent="223514">
              <a:lnSpc>
                <a:spcPct val="101200"/>
              </a:lnSpc>
              <a:spcBef>
                <a:spcPts val="347"/>
              </a:spcBef>
            </a:pPr>
            <a:r>
              <a:rPr sz="1467" dirty="0">
                <a:solidFill>
                  <a:srgbClr val="5B972B"/>
                </a:solidFill>
                <a:latin typeface="Courier New"/>
                <a:cs typeface="Courier New"/>
              </a:rPr>
              <a:t>location</a:t>
            </a:r>
            <a:r>
              <a:rPr sz="1467" dirty="0">
                <a:solidFill>
                  <a:srgbClr val="6D6C6C"/>
                </a:solidFill>
                <a:latin typeface="Courier New"/>
                <a:cs typeface="Courier New"/>
              </a:rPr>
              <a:t>:  [45.123,47.232],</a:t>
            </a:r>
            <a:endParaRPr sz="1467">
              <a:latin typeface="Courier New"/>
              <a:cs typeface="Courier New"/>
            </a:endParaRPr>
          </a:p>
          <a:p>
            <a:pPr marL="423323">
              <a:spcBef>
                <a:spcPts val="327"/>
              </a:spcBef>
            </a:pPr>
            <a:r>
              <a:rPr sz="1467" dirty="0">
                <a:solidFill>
                  <a:srgbClr val="5B972B"/>
                </a:solidFill>
                <a:latin typeface="Courier New"/>
                <a:cs typeface="Courier New"/>
              </a:rPr>
              <a:t>cars</a:t>
            </a:r>
            <a:r>
              <a:rPr sz="1467" dirty="0">
                <a:solidFill>
                  <a:srgbClr val="6D6C6C"/>
                </a:solidFill>
                <a:latin typeface="Courier New"/>
                <a:cs typeface="Courier New"/>
              </a:rPr>
              <a:t>:</a:t>
            </a:r>
            <a:r>
              <a:rPr sz="1467" spc="-20" dirty="0">
                <a:solidFill>
                  <a:srgbClr val="6D6C6C"/>
                </a:solidFill>
                <a:latin typeface="Courier New"/>
                <a:cs typeface="Courier New"/>
              </a:rPr>
              <a:t> </a:t>
            </a:r>
            <a:r>
              <a:rPr sz="1467" dirty="0">
                <a:solidFill>
                  <a:srgbClr val="6D6C6C"/>
                </a:solidFill>
                <a:latin typeface="Courier New"/>
                <a:cs typeface="Courier New"/>
              </a:rPr>
              <a:t>[</a:t>
            </a:r>
            <a:endParaRPr sz="1467">
              <a:latin typeface="Courier New"/>
              <a:cs typeface="Courier New"/>
            </a:endParaRPr>
          </a:p>
          <a:p>
            <a:pPr marL="870352" marR="452955" indent="-224361">
              <a:lnSpc>
                <a:spcPct val="121200"/>
              </a:lnSpc>
            </a:pPr>
            <a:r>
              <a:rPr sz="1467" dirty="0">
                <a:solidFill>
                  <a:srgbClr val="6D6C6C"/>
                </a:solidFill>
                <a:latin typeface="Courier New"/>
                <a:cs typeface="Courier New"/>
              </a:rPr>
              <a:t>{ </a:t>
            </a:r>
            <a:r>
              <a:rPr sz="1467" dirty="0">
                <a:solidFill>
                  <a:srgbClr val="5B972B"/>
                </a:solidFill>
                <a:latin typeface="Courier New"/>
                <a:cs typeface="Courier New"/>
              </a:rPr>
              <a:t>model</a:t>
            </a:r>
            <a:r>
              <a:rPr sz="1467" dirty="0">
                <a:solidFill>
                  <a:srgbClr val="6D6C6C"/>
                </a:solidFill>
                <a:latin typeface="Courier New"/>
                <a:cs typeface="Courier New"/>
              </a:rPr>
              <a:t>:</a:t>
            </a:r>
            <a:r>
              <a:rPr sz="1467" spc="-140" dirty="0">
                <a:solidFill>
                  <a:srgbClr val="6D6C6C"/>
                </a:solidFill>
                <a:latin typeface="Courier New"/>
                <a:cs typeface="Courier New"/>
              </a:rPr>
              <a:t> </a:t>
            </a:r>
            <a:r>
              <a:rPr sz="1467" dirty="0">
                <a:solidFill>
                  <a:srgbClr val="6D6C6C"/>
                </a:solidFill>
                <a:latin typeface="Courier New"/>
                <a:cs typeface="Courier New"/>
              </a:rPr>
              <a:t>‘Bentley’,  </a:t>
            </a:r>
            <a:r>
              <a:rPr sz="1467" dirty="0">
                <a:solidFill>
                  <a:srgbClr val="5B972B"/>
                </a:solidFill>
                <a:latin typeface="Courier New"/>
                <a:cs typeface="Courier New"/>
              </a:rPr>
              <a:t>year</a:t>
            </a:r>
            <a:r>
              <a:rPr sz="1467" dirty="0">
                <a:solidFill>
                  <a:srgbClr val="6D6C6C"/>
                </a:solidFill>
                <a:latin typeface="Courier New"/>
                <a:cs typeface="Courier New"/>
              </a:rPr>
              <a:t>:</a:t>
            </a:r>
            <a:r>
              <a:rPr sz="1467" spc="-27" dirty="0">
                <a:solidFill>
                  <a:srgbClr val="6D6C6C"/>
                </a:solidFill>
                <a:latin typeface="Courier New"/>
                <a:cs typeface="Courier New"/>
              </a:rPr>
              <a:t> </a:t>
            </a:r>
            <a:r>
              <a:rPr sz="1467" dirty="0">
                <a:solidFill>
                  <a:srgbClr val="6D6C6C"/>
                </a:solidFill>
                <a:latin typeface="Courier New"/>
                <a:cs typeface="Courier New"/>
              </a:rPr>
              <a:t>1973,</a:t>
            </a:r>
            <a:endParaRPr sz="1467">
              <a:latin typeface="Courier New"/>
              <a:cs typeface="Courier New"/>
            </a:endParaRPr>
          </a:p>
          <a:p>
            <a:pPr marL="870352">
              <a:spcBef>
                <a:spcPts val="373"/>
              </a:spcBef>
            </a:pPr>
            <a:r>
              <a:rPr sz="1467" dirty="0">
                <a:solidFill>
                  <a:srgbClr val="5B972B"/>
                </a:solidFill>
                <a:latin typeface="Courier New"/>
                <a:cs typeface="Courier New"/>
              </a:rPr>
              <a:t>value</a:t>
            </a:r>
            <a:r>
              <a:rPr sz="1467" dirty="0">
                <a:solidFill>
                  <a:srgbClr val="6D6C6C"/>
                </a:solidFill>
                <a:latin typeface="Courier New"/>
                <a:cs typeface="Courier New"/>
              </a:rPr>
              <a:t>: </a:t>
            </a:r>
            <a:r>
              <a:rPr sz="1467" spc="-7" dirty="0">
                <a:solidFill>
                  <a:srgbClr val="6D6C6C"/>
                </a:solidFill>
                <a:latin typeface="Courier New"/>
                <a:cs typeface="Courier New"/>
              </a:rPr>
              <a:t>100000, </a:t>
            </a:r>
            <a:r>
              <a:rPr sz="1467" dirty="0">
                <a:solidFill>
                  <a:srgbClr val="6D6C6C"/>
                </a:solidFill>
                <a:latin typeface="Courier New"/>
                <a:cs typeface="Courier New"/>
              </a:rPr>
              <a:t>…</a:t>
            </a:r>
            <a:r>
              <a:rPr sz="1467" spc="-87" dirty="0">
                <a:solidFill>
                  <a:srgbClr val="6D6C6C"/>
                </a:solidFill>
                <a:latin typeface="Courier New"/>
                <a:cs typeface="Courier New"/>
              </a:rPr>
              <a:t> </a:t>
            </a:r>
            <a:r>
              <a:rPr sz="1467" dirty="0">
                <a:solidFill>
                  <a:srgbClr val="6D6C6C"/>
                </a:solidFill>
                <a:latin typeface="Courier New"/>
                <a:cs typeface="Courier New"/>
              </a:rPr>
              <a:t>},</a:t>
            </a:r>
            <a:endParaRPr sz="1467">
              <a:latin typeface="Courier New"/>
              <a:cs typeface="Courier New"/>
            </a:endParaRPr>
          </a:p>
          <a:p>
            <a:pPr marL="870352" marR="6773" indent="-224361">
              <a:lnSpc>
                <a:spcPct val="113599"/>
              </a:lnSpc>
              <a:spcBef>
                <a:spcPts val="133"/>
              </a:spcBef>
            </a:pPr>
            <a:r>
              <a:rPr sz="1467" dirty="0">
                <a:solidFill>
                  <a:srgbClr val="6D6C6C"/>
                </a:solidFill>
                <a:latin typeface="Courier New"/>
                <a:cs typeface="Courier New"/>
              </a:rPr>
              <a:t>{ </a:t>
            </a:r>
            <a:r>
              <a:rPr sz="1467" dirty="0">
                <a:solidFill>
                  <a:srgbClr val="5B972B"/>
                </a:solidFill>
                <a:latin typeface="Courier New"/>
                <a:cs typeface="Courier New"/>
              </a:rPr>
              <a:t>model</a:t>
            </a:r>
            <a:r>
              <a:rPr sz="1467" dirty="0">
                <a:solidFill>
                  <a:srgbClr val="6D6C6C"/>
                </a:solidFill>
                <a:latin typeface="Courier New"/>
                <a:cs typeface="Courier New"/>
              </a:rPr>
              <a:t>: </a:t>
            </a:r>
            <a:r>
              <a:rPr sz="1467" spc="-7" dirty="0">
                <a:solidFill>
                  <a:srgbClr val="6D6C6C"/>
                </a:solidFill>
                <a:latin typeface="Courier New"/>
                <a:cs typeface="Courier New"/>
              </a:rPr>
              <a:t>‘Rolls</a:t>
            </a:r>
            <a:r>
              <a:rPr sz="1467" spc="-140" dirty="0">
                <a:solidFill>
                  <a:srgbClr val="6D6C6C"/>
                </a:solidFill>
                <a:latin typeface="Courier New"/>
                <a:cs typeface="Courier New"/>
              </a:rPr>
              <a:t> </a:t>
            </a:r>
            <a:r>
              <a:rPr sz="1467" dirty="0">
                <a:solidFill>
                  <a:srgbClr val="6D6C6C"/>
                </a:solidFill>
                <a:latin typeface="Courier New"/>
                <a:cs typeface="Courier New"/>
              </a:rPr>
              <a:t>Royce’,  </a:t>
            </a:r>
            <a:r>
              <a:rPr sz="1467" dirty="0">
                <a:solidFill>
                  <a:srgbClr val="5B972B"/>
                </a:solidFill>
                <a:latin typeface="Courier New"/>
                <a:cs typeface="Courier New"/>
              </a:rPr>
              <a:t>year</a:t>
            </a:r>
            <a:r>
              <a:rPr sz="1467" dirty="0">
                <a:solidFill>
                  <a:srgbClr val="6D6C6C"/>
                </a:solidFill>
                <a:latin typeface="Courier New"/>
                <a:cs typeface="Courier New"/>
              </a:rPr>
              <a:t>:</a:t>
            </a:r>
            <a:r>
              <a:rPr sz="1467" spc="-20" dirty="0">
                <a:solidFill>
                  <a:srgbClr val="6D6C6C"/>
                </a:solidFill>
                <a:latin typeface="Courier New"/>
                <a:cs typeface="Courier New"/>
              </a:rPr>
              <a:t> </a:t>
            </a:r>
            <a:r>
              <a:rPr sz="1467" dirty="0">
                <a:solidFill>
                  <a:srgbClr val="6D6C6C"/>
                </a:solidFill>
                <a:latin typeface="Courier New"/>
                <a:cs typeface="Courier New"/>
              </a:rPr>
              <a:t>1965,</a:t>
            </a:r>
            <a:endParaRPr sz="1467">
              <a:latin typeface="Courier New"/>
              <a:cs typeface="Courier New"/>
            </a:endParaRPr>
          </a:p>
          <a:p>
            <a:pPr marL="870352">
              <a:spcBef>
                <a:spcPts val="373"/>
              </a:spcBef>
            </a:pPr>
            <a:r>
              <a:rPr sz="1467" dirty="0">
                <a:solidFill>
                  <a:srgbClr val="5B972B"/>
                </a:solidFill>
                <a:latin typeface="Courier New"/>
                <a:cs typeface="Courier New"/>
              </a:rPr>
              <a:t>value</a:t>
            </a:r>
            <a:r>
              <a:rPr sz="1467" dirty="0">
                <a:solidFill>
                  <a:srgbClr val="6D6C6C"/>
                </a:solidFill>
                <a:latin typeface="Courier New"/>
                <a:cs typeface="Courier New"/>
              </a:rPr>
              <a:t>: </a:t>
            </a:r>
            <a:r>
              <a:rPr sz="1467" spc="-7" dirty="0">
                <a:solidFill>
                  <a:srgbClr val="6D6C6C"/>
                </a:solidFill>
                <a:latin typeface="Courier New"/>
                <a:cs typeface="Courier New"/>
              </a:rPr>
              <a:t>330000, </a:t>
            </a:r>
            <a:r>
              <a:rPr sz="1467" dirty="0">
                <a:solidFill>
                  <a:srgbClr val="6D6C6C"/>
                </a:solidFill>
                <a:latin typeface="Courier New"/>
                <a:cs typeface="Courier New"/>
              </a:rPr>
              <a:t>…</a:t>
            </a:r>
            <a:r>
              <a:rPr sz="1467" spc="-80" dirty="0">
                <a:solidFill>
                  <a:srgbClr val="6D6C6C"/>
                </a:solidFill>
                <a:latin typeface="Courier New"/>
                <a:cs typeface="Courier New"/>
              </a:rPr>
              <a:t> </a:t>
            </a:r>
            <a:r>
              <a:rPr sz="1467" dirty="0">
                <a:solidFill>
                  <a:srgbClr val="6D6C6C"/>
                </a:solidFill>
                <a:latin typeface="Courier New"/>
                <a:cs typeface="Courier New"/>
              </a:rPr>
              <a:t>}</a:t>
            </a:r>
            <a:endParaRPr sz="1467">
              <a:latin typeface="Courier New"/>
              <a:cs typeface="Courier New"/>
            </a:endParaRPr>
          </a:p>
          <a:p>
            <a:pPr marL="423323">
              <a:spcBef>
                <a:spcPts val="373"/>
              </a:spcBef>
            </a:pPr>
            <a:r>
              <a:rPr sz="1467" dirty="0">
                <a:solidFill>
                  <a:srgbClr val="6D6C6C"/>
                </a:solidFill>
                <a:latin typeface="Courier New"/>
                <a:cs typeface="Courier New"/>
              </a:rPr>
              <a:t>]</a:t>
            </a:r>
            <a:endParaRPr sz="1467">
              <a:latin typeface="Courier New"/>
              <a:cs typeface="Courier New"/>
            </a:endParaRPr>
          </a:p>
          <a:p>
            <a:pPr marL="198962">
              <a:spcBef>
                <a:spcPts val="373"/>
              </a:spcBef>
            </a:pPr>
            <a:r>
              <a:rPr sz="1467" dirty="0">
                <a:solidFill>
                  <a:srgbClr val="6D6C6C"/>
                </a:solidFill>
                <a:latin typeface="Courier New"/>
                <a:cs typeface="Courier New"/>
              </a:rPr>
              <a:t>}</a:t>
            </a:r>
            <a:endParaRPr sz="1467">
              <a:latin typeface="Courier New"/>
              <a:cs typeface="Courier New"/>
            </a:endParaRPr>
          </a:p>
        </p:txBody>
      </p:sp>
      <p:sp>
        <p:nvSpPr>
          <p:cNvPr id="5" name="object 5"/>
          <p:cNvSpPr/>
          <p:nvPr/>
        </p:nvSpPr>
        <p:spPr>
          <a:xfrm>
            <a:off x="6005289" y="3636958"/>
            <a:ext cx="722207" cy="549487"/>
          </a:xfrm>
          <a:custGeom>
            <a:avLst/>
            <a:gdLst/>
            <a:ahLst/>
            <a:cxnLst/>
            <a:rect l="l" t="t" r="r" b="b"/>
            <a:pathLst>
              <a:path w="541654" h="412114">
                <a:moveTo>
                  <a:pt x="335635" y="0"/>
                </a:moveTo>
                <a:lnTo>
                  <a:pt x="335635" y="102996"/>
                </a:lnTo>
                <a:lnTo>
                  <a:pt x="0" y="102996"/>
                </a:lnTo>
                <a:lnTo>
                  <a:pt x="0" y="308978"/>
                </a:lnTo>
                <a:lnTo>
                  <a:pt x="335635" y="308978"/>
                </a:lnTo>
                <a:lnTo>
                  <a:pt x="335635" y="411962"/>
                </a:lnTo>
                <a:lnTo>
                  <a:pt x="541616" y="205981"/>
                </a:lnTo>
                <a:lnTo>
                  <a:pt x="335635" y="0"/>
                </a:lnTo>
                <a:close/>
              </a:path>
            </a:pathLst>
          </a:custGeom>
          <a:solidFill>
            <a:srgbClr val="CBCBCB"/>
          </a:solidFill>
        </p:spPr>
        <p:txBody>
          <a:bodyPr wrap="square" lIns="0" tIns="0" rIns="0" bIns="0" rtlCol="0"/>
          <a:lstStyle/>
          <a:p>
            <a:endParaRPr sz="2400"/>
          </a:p>
        </p:txBody>
      </p:sp>
      <p:sp>
        <p:nvSpPr>
          <p:cNvPr id="6" name="object 6"/>
          <p:cNvSpPr/>
          <p:nvPr/>
        </p:nvSpPr>
        <p:spPr>
          <a:xfrm>
            <a:off x="1844532" y="2435742"/>
            <a:ext cx="4053297" cy="2958735"/>
          </a:xfrm>
          <a:prstGeom prst="rect">
            <a:avLst/>
          </a:prstGeom>
          <a:blipFill>
            <a:blip r:embed="rId2"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152592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517" y="6425693"/>
            <a:ext cx="147319" cy="140209"/>
          </a:xfrm>
          <a:prstGeom prst="rect">
            <a:avLst/>
          </a:prstGeom>
        </p:spPr>
        <p:txBody>
          <a:bodyPr vert="horz" wrap="square" lIns="0" tIns="16933" rIns="0" bIns="0" rtlCol="0">
            <a:spAutoFit/>
          </a:bodyPr>
          <a:lstStyle/>
          <a:p>
            <a:pPr marL="16933">
              <a:spcBef>
                <a:spcPts val="133"/>
              </a:spcBef>
            </a:pPr>
            <a:r>
              <a:rPr sz="800" spc="-7" dirty="0">
                <a:latin typeface="Arial"/>
                <a:cs typeface="Arial"/>
              </a:rPr>
              <a:t>26</a:t>
            </a:r>
            <a:endParaRPr sz="800">
              <a:latin typeface="Arial"/>
              <a:cs typeface="Arial"/>
            </a:endParaRPr>
          </a:p>
        </p:txBody>
      </p:sp>
      <p:sp>
        <p:nvSpPr>
          <p:cNvPr id="4" name="object 4"/>
          <p:cNvSpPr txBox="1">
            <a:spLocks noGrp="1"/>
          </p:cNvSpPr>
          <p:nvPr>
            <p:ph type="title"/>
          </p:nvPr>
        </p:nvSpPr>
        <p:spPr>
          <a:xfrm>
            <a:off x="2431675" y="-104099"/>
            <a:ext cx="7338060" cy="1371315"/>
          </a:xfrm>
          <a:prstGeom prst="rect">
            <a:avLst/>
          </a:prstGeom>
        </p:spPr>
        <p:txBody>
          <a:bodyPr vert="horz" wrap="square" lIns="0" tIns="16933" rIns="0" bIns="0" rtlCol="0" anchor="ctr">
            <a:spAutoFit/>
          </a:bodyPr>
          <a:lstStyle/>
          <a:p>
            <a:pPr marL="16933">
              <a:lnSpc>
                <a:spcPct val="100000"/>
              </a:lnSpc>
              <a:spcBef>
                <a:spcPts val="133"/>
              </a:spcBef>
            </a:pPr>
            <a:r>
              <a:rPr spc="-140" dirty="0"/>
              <a:t>Documents</a:t>
            </a:r>
            <a:r>
              <a:rPr spc="-320" dirty="0"/>
              <a:t> </a:t>
            </a:r>
            <a:r>
              <a:rPr spc="-107" dirty="0"/>
              <a:t>are</a:t>
            </a:r>
            <a:r>
              <a:rPr spc="-320" dirty="0"/>
              <a:t> </a:t>
            </a:r>
            <a:r>
              <a:rPr spc="-120" dirty="0"/>
              <a:t>Rich</a:t>
            </a:r>
            <a:r>
              <a:rPr spc="-313" dirty="0"/>
              <a:t> </a:t>
            </a:r>
            <a:r>
              <a:rPr spc="-120" dirty="0"/>
              <a:t>Data</a:t>
            </a:r>
            <a:r>
              <a:rPr spc="-320" dirty="0"/>
              <a:t> </a:t>
            </a:r>
            <a:r>
              <a:rPr spc="-152" dirty="0"/>
              <a:t>Structures</a:t>
            </a:r>
          </a:p>
        </p:txBody>
      </p:sp>
      <p:sp>
        <p:nvSpPr>
          <p:cNvPr id="5" name="object 5"/>
          <p:cNvSpPr txBox="1"/>
          <p:nvPr/>
        </p:nvSpPr>
        <p:spPr>
          <a:xfrm>
            <a:off x="2716106" y="1117599"/>
            <a:ext cx="3021753" cy="673817"/>
          </a:xfrm>
          <a:prstGeom prst="rect">
            <a:avLst/>
          </a:prstGeom>
        </p:spPr>
        <p:txBody>
          <a:bodyPr vert="horz" wrap="square" lIns="0" tIns="60113" rIns="0" bIns="0" rtlCol="0">
            <a:spAutoFit/>
          </a:bodyPr>
          <a:lstStyle/>
          <a:p>
            <a:pPr marL="16933">
              <a:spcBef>
                <a:spcPts val="473"/>
              </a:spcBef>
            </a:pPr>
            <a:r>
              <a:rPr sz="1867" dirty="0">
                <a:solidFill>
                  <a:srgbClr val="6D6C6C"/>
                </a:solidFill>
                <a:latin typeface="Courier New"/>
                <a:cs typeface="Courier New"/>
              </a:rPr>
              <a:t>{</a:t>
            </a:r>
            <a:endParaRPr sz="1867">
              <a:latin typeface="Courier New"/>
              <a:cs typeface="Courier New"/>
            </a:endParaRPr>
          </a:p>
          <a:p>
            <a:pPr marL="301406">
              <a:spcBef>
                <a:spcPts val="339"/>
              </a:spcBef>
            </a:pPr>
            <a:r>
              <a:rPr sz="1867" spc="-7" dirty="0">
                <a:solidFill>
                  <a:srgbClr val="5B972B"/>
                </a:solidFill>
                <a:latin typeface="Courier New"/>
                <a:cs typeface="Courier New"/>
              </a:rPr>
              <a:t>first_name</a:t>
            </a:r>
            <a:r>
              <a:rPr sz="1867" spc="-7" dirty="0">
                <a:solidFill>
                  <a:srgbClr val="6D6C6C"/>
                </a:solidFill>
                <a:latin typeface="Courier New"/>
                <a:cs typeface="Courier New"/>
              </a:rPr>
              <a:t>:</a:t>
            </a:r>
            <a:r>
              <a:rPr sz="1867" spc="-67" dirty="0">
                <a:solidFill>
                  <a:srgbClr val="6D6C6C"/>
                </a:solidFill>
                <a:latin typeface="Courier New"/>
                <a:cs typeface="Courier New"/>
              </a:rPr>
              <a:t> </a:t>
            </a:r>
            <a:r>
              <a:rPr sz="1867" dirty="0">
                <a:solidFill>
                  <a:srgbClr val="6D6C6C"/>
                </a:solidFill>
                <a:latin typeface="Courier New"/>
                <a:cs typeface="Courier New"/>
              </a:rPr>
              <a:t>‘Paul’,</a:t>
            </a:r>
            <a:endParaRPr sz="1867">
              <a:latin typeface="Courier New"/>
              <a:cs typeface="Courier New"/>
            </a:endParaRPr>
          </a:p>
        </p:txBody>
      </p:sp>
      <p:sp>
        <p:nvSpPr>
          <p:cNvPr id="6" name="object 6"/>
          <p:cNvSpPr txBox="1"/>
          <p:nvPr/>
        </p:nvSpPr>
        <p:spPr>
          <a:xfrm>
            <a:off x="3000633" y="1756326"/>
            <a:ext cx="3732953" cy="1412609"/>
          </a:xfrm>
          <a:prstGeom prst="rect">
            <a:avLst/>
          </a:prstGeom>
        </p:spPr>
        <p:txBody>
          <a:bodyPr vert="horz" wrap="square" lIns="0" tIns="16933" rIns="0" bIns="0" rtlCol="0">
            <a:spAutoFit/>
          </a:bodyPr>
          <a:lstStyle/>
          <a:p>
            <a:pPr marL="16933" marR="1002428">
              <a:lnSpc>
                <a:spcPct val="125000"/>
              </a:lnSpc>
              <a:spcBef>
                <a:spcPts val="133"/>
              </a:spcBef>
            </a:pPr>
            <a:r>
              <a:rPr sz="1867" dirty="0">
                <a:solidFill>
                  <a:srgbClr val="5B972B"/>
                </a:solidFill>
                <a:latin typeface="Courier New"/>
                <a:cs typeface="Courier New"/>
              </a:rPr>
              <a:t>surname</a:t>
            </a:r>
            <a:r>
              <a:rPr sz="1867" dirty="0">
                <a:solidFill>
                  <a:srgbClr val="6D6C6C"/>
                </a:solidFill>
                <a:latin typeface="Courier New"/>
                <a:cs typeface="Courier New"/>
              </a:rPr>
              <a:t>: ‘Miller’,  </a:t>
            </a:r>
            <a:r>
              <a:rPr sz="1867" dirty="0">
                <a:solidFill>
                  <a:srgbClr val="5B972B"/>
                </a:solidFill>
                <a:latin typeface="Courier New"/>
                <a:cs typeface="Courier New"/>
              </a:rPr>
              <a:t>cell</a:t>
            </a:r>
            <a:r>
              <a:rPr sz="1867" dirty="0">
                <a:solidFill>
                  <a:srgbClr val="6D6C6C"/>
                </a:solidFill>
                <a:latin typeface="Courier New"/>
                <a:cs typeface="Courier New"/>
              </a:rPr>
              <a:t>:</a:t>
            </a:r>
            <a:r>
              <a:rPr sz="1867" spc="-133" dirty="0">
                <a:solidFill>
                  <a:srgbClr val="6D6C6C"/>
                </a:solidFill>
                <a:latin typeface="Courier New"/>
                <a:cs typeface="Courier New"/>
              </a:rPr>
              <a:t> </a:t>
            </a:r>
            <a:r>
              <a:rPr sz="1867" spc="-7" dirty="0">
                <a:solidFill>
                  <a:srgbClr val="6D6C6C"/>
                </a:solidFill>
                <a:latin typeface="Courier New"/>
                <a:cs typeface="Courier New"/>
              </a:rPr>
              <a:t>447557505611,</a:t>
            </a:r>
            <a:endParaRPr sz="1867">
              <a:latin typeface="Courier New"/>
              <a:cs typeface="Courier New"/>
            </a:endParaRPr>
          </a:p>
          <a:p>
            <a:pPr marL="16933">
              <a:spcBef>
                <a:spcPts val="427"/>
              </a:spcBef>
            </a:pPr>
            <a:r>
              <a:rPr sz="1867" dirty="0">
                <a:solidFill>
                  <a:srgbClr val="5B972B"/>
                </a:solidFill>
                <a:latin typeface="Courier New"/>
                <a:cs typeface="Courier New"/>
              </a:rPr>
              <a:t>city</a:t>
            </a:r>
            <a:r>
              <a:rPr sz="1867" dirty="0">
                <a:solidFill>
                  <a:srgbClr val="6D6C6C"/>
                </a:solidFill>
                <a:latin typeface="Courier New"/>
                <a:cs typeface="Courier New"/>
              </a:rPr>
              <a:t>:</a:t>
            </a:r>
            <a:r>
              <a:rPr sz="1867" spc="-20" dirty="0">
                <a:solidFill>
                  <a:srgbClr val="6D6C6C"/>
                </a:solidFill>
                <a:latin typeface="Courier New"/>
                <a:cs typeface="Courier New"/>
              </a:rPr>
              <a:t> </a:t>
            </a:r>
            <a:r>
              <a:rPr sz="1867" dirty="0">
                <a:solidFill>
                  <a:srgbClr val="6D6C6C"/>
                </a:solidFill>
                <a:latin typeface="Courier New"/>
                <a:cs typeface="Courier New"/>
              </a:rPr>
              <a:t>‘London’,</a:t>
            </a:r>
            <a:endParaRPr sz="1867">
              <a:latin typeface="Courier New"/>
              <a:cs typeface="Courier New"/>
            </a:endParaRPr>
          </a:p>
          <a:p>
            <a:pPr marL="16933">
              <a:spcBef>
                <a:spcPts val="427"/>
              </a:spcBef>
            </a:pPr>
            <a:r>
              <a:rPr sz="1867" dirty="0">
                <a:solidFill>
                  <a:srgbClr val="5B972B"/>
                </a:solidFill>
                <a:latin typeface="Courier New"/>
                <a:cs typeface="Courier New"/>
              </a:rPr>
              <a:t>location</a:t>
            </a:r>
            <a:r>
              <a:rPr sz="1867" dirty="0">
                <a:solidFill>
                  <a:srgbClr val="6D6C6C"/>
                </a:solidFill>
                <a:latin typeface="Courier New"/>
                <a:cs typeface="Courier New"/>
              </a:rPr>
              <a:t>:</a:t>
            </a:r>
            <a:r>
              <a:rPr sz="1867" spc="-127" dirty="0">
                <a:solidFill>
                  <a:srgbClr val="6D6C6C"/>
                </a:solidFill>
                <a:latin typeface="Courier New"/>
                <a:cs typeface="Courier New"/>
              </a:rPr>
              <a:t> </a:t>
            </a:r>
            <a:r>
              <a:rPr sz="1867" dirty="0">
                <a:solidFill>
                  <a:srgbClr val="6D6C6C"/>
                </a:solidFill>
                <a:latin typeface="Courier New"/>
                <a:cs typeface="Courier New"/>
              </a:rPr>
              <a:t>[45.123,47.232],</a:t>
            </a:r>
            <a:endParaRPr sz="1867">
              <a:latin typeface="Courier New"/>
              <a:cs typeface="Courier New"/>
            </a:endParaRPr>
          </a:p>
        </p:txBody>
      </p:sp>
      <p:sp>
        <p:nvSpPr>
          <p:cNvPr id="7" name="object 7"/>
          <p:cNvSpPr txBox="1"/>
          <p:nvPr/>
        </p:nvSpPr>
        <p:spPr>
          <a:xfrm>
            <a:off x="2716106" y="3199045"/>
            <a:ext cx="3590713" cy="931944"/>
          </a:xfrm>
          <a:prstGeom prst="rect">
            <a:avLst/>
          </a:prstGeom>
        </p:spPr>
        <p:txBody>
          <a:bodyPr vert="horz" wrap="square" lIns="0" tIns="28787" rIns="0" bIns="0" rtlCol="0">
            <a:spAutoFit/>
          </a:bodyPr>
          <a:lstStyle/>
          <a:p>
            <a:pPr marL="16933" marR="6773" indent="284473">
              <a:lnSpc>
                <a:spcPts val="2213"/>
              </a:lnSpc>
              <a:spcBef>
                <a:spcPts val="227"/>
              </a:spcBef>
            </a:pPr>
            <a:r>
              <a:rPr sz="1867" spc="-7" dirty="0">
                <a:solidFill>
                  <a:srgbClr val="5B972B"/>
                </a:solidFill>
                <a:latin typeface="Courier New"/>
                <a:cs typeface="Courier New"/>
              </a:rPr>
              <a:t>Profession</a:t>
            </a:r>
            <a:r>
              <a:rPr sz="1867" spc="-7" dirty="0">
                <a:solidFill>
                  <a:srgbClr val="6D6C6C"/>
                </a:solidFill>
                <a:latin typeface="Courier New"/>
                <a:cs typeface="Courier New"/>
              </a:rPr>
              <a:t>: [‘banking’,  </a:t>
            </a:r>
            <a:r>
              <a:rPr sz="1867" dirty="0">
                <a:solidFill>
                  <a:srgbClr val="6D6C6C"/>
                </a:solidFill>
                <a:latin typeface="Courier New"/>
                <a:cs typeface="Courier New"/>
              </a:rPr>
              <a:t>‘trader’],</a:t>
            </a:r>
            <a:endParaRPr sz="1867">
              <a:latin typeface="Courier New"/>
              <a:cs typeface="Courier New"/>
            </a:endParaRPr>
          </a:p>
          <a:p>
            <a:pPr marL="301406">
              <a:spcBef>
                <a:spcPts val="412"/>
              </a:spcBef>
            </a:pPr>
            <a:r>
              <a:rPr sz="1867" dirty="0">
                <a:solidFill>
                  <a:srgbClr val="5B972B"/>
                </a:solidFill>
                <a:latin typeface="Courier New"/>
                <a:cs typeface="Courier New"/>
              </a:rPr>
              <a:t>cars</a:t>
            </a:r>
            <a:r>
              <a:rPr sz="1867" dirty="0">
                <a:solidFill>
                  <a:srgbClr val="6D6C6C"/>
                </a:solidFill>
                <a:latin typeface="Courier New"/>
                <a:cs typeface="Courier New"/>
              </a:rPr>
              <a:t>:</a:t>
            </a:r>
            <a:r>
              <a:rPr sz="1867" spc="-20" dirty="0">
                <a:solidFill>
                  <a:srgbClr val="6D6C6C"/>
                </a:solidFill>
                <a:latin typeface="Courier New"/>
                <a:cs typeface="Courier New"/>
              </a:rPr>
              <a:t> </a:t>
            </a:r>
            <a:r>
              <a:rPr sz="1867" dirty="0">
                <a:solidFill>
                  <a:srgbClr val="6D6C6C"/>
                </a:solidFill>
                <a:latin typeface="Courier New"/>
                <a:cs typeface="Courier New"/>
              </a:rPr>
              <a:t>[</a:t>
            </a:r>
            <a:endParaRPr sz="1867">
              <a:latin typeface="Courier New"/>
              <a:cs typeface="Courier New"/>
            </a:endParaRPr>
          </a:p>
        </p:txBody>
      </p:sp>
      <p:sp>
        <p:nvSpPr>
          <p:cNvPr id="8" name="object 8"/>
          <p:cNvSpPr txBox="1"/>
          <p:nvPr/>
        </p:nvSpPr>
        <p:spPr>
          <a:xfrm>
            <a:off x="6414671" y="3199045"/>
            <a:ext cx="1456267" cy="304421"/>
          </a:xfrm>
          <a:prstGeom prst="rect">
            <a:avLst/>
          </a:prstGeom>
        </p:spPr>
        <p:txBody>
          <a:bodyPr vert="horz" wrap="square" lIns="0" tIns="16933" rIns="0" bIns="0" rtlCol="0">
            <a:spAutoFit/>
          </a:bodyPr>
          <a:lstStyle/>
          <a:p>
            <a:pPr marL="16933">
              <a:spcBef>
                <a:spcPts val="133"/>
              </a:spcBef>
            </a:pPr>
            <a:r>
              <a:rPr sz="1867" spc="-7" dirty="0">
                <a:solidFill>
                  <a:srgbClr val="6D6C6C"/>
                </a:solidFill>
                <a:latin typeface="Courier New"/>
                <a:cs typeface="Courier New"/>
              </a:rPr>
              <a:t>‘finance’,</a:t>
            </a:r>
            <a:endParaRPr sz="1867">
              <a:latin typeface="Courier New"/>
              <a:cs typeface="Courier New"/>
            </a:endParaRPr>
          </a:p>
        </p:txBody>
      </p:sp>
      <p:sp>
        <p:nvSpPr>
          <p:cNvPr id="9" name="object 9"/>
          <p:cNvSpPr txBox="1"/>
          <p:nvPr/>
        </p:nvSpPr>
        <p:spPr>
          <a:xfrm>
            <a:off x="3285162" y="4110059"/>
            <a:ext cx="2737273" cy="687282"/>
          </a:xfrm>
          <a:prstGeom prst="rect">
            <a:avLst/>
          </a:prstGeom>
        </p:spPr>
        <p:txBody>
          <a:bodyPr vert="horz" wrap="square" lIns="0" tIns="16933" rIns="0" bIns="0" rtlCol="0">
            <a:spAutoFit/>
          </a:bodyPr>
          <a:lstStyle/>
          <a:p>
            <a:pPr marL="301406" marR="6773" indent="-285320">
              <a:lnSpc>
                <a:spcPct val="119000"/>
              </a:lnSpc>
              <a:spcBef>
                <a:spcPts val="133"/>
              </a:spcBef>
            </a:pPr>
            <a:r>
              <a:rPr sz="1867" dirty="0">
                <a:solidFill>
                  <a:srgbClr val="6D6C6C"/>
                </a:solidFill>
                <a:latin typeface="Courier New"/>
                <a:cs typeface="Courier New"/>
              </a:rPr>
              <a:t>{ </a:t>
            </a:r>
            <a:r>
              <a:rPr sz="1867" dirty="0">
                <a:solidFill>
                  <a:srgbClr val="5B972B"/>
                </a:solidFill>
                <a:latin typeface="Courier New"/>
                <a:cs typeface="Courier New"/>
              </a:rPr>
              <a:t>model</a:t>
            </a:r>
            <a:r>
              <a:rPr sz="1867" dirty="0">
                <a:solidFill>
                  <a:srgbClr val="6D6C6C"/>
                </a:solidFill>
                <a:latin typeface="Courier New"/>
                <a:cs typeface="Courier New"/>
              </a:rPr>
              <a:t>:</a:t>
            </a:r>
            <a:r>
              <a:rPr sz="1867" spc="-140" dirty="0">
                <a:solidFill>
                  <a:srgbClr val="6D6C6C"/>
                </a:solidFill>
                <a:latin typeface="Courier New"/>
                <a:cs typeface="Courier New"/>
              </a:rPr>
              <a:t> </a:t>
            </a:r>
            <a:r>
              <a:rPr sz="1867" dirty="0">
                <a:solidFill>
                  <a:srgbClr val="6D6C6C"/>
                </a:solidFill>
                <a:latin typeface="Courier New"/>
                <a:cs typeface="Courier New"/>
              </a:rPr>
              <a:t>‘Bentley’,  </a:t>
            </a:r>
            <a:r>
              <a:rPr sz="1867" dirty="0">
                <a:solidFill>
                  <a:srgbClr val="5B972B"/>
                </a:solidFill>
                <a:latin typeface="Courier New"/>
                <a:cs typeface="Courier New"/>
              </a:rPr>
              <a:t>year</a:t>
            </a:r>
            <a:r>
              <a:rPr sz="1867" dirty="0">
                <a:solidFill>
                  <a:srgbClr val="6D6C6C"/>
                </a:solidFill>
                <a:latin typeface="Courier New"/>
                <a:cs typeface="Courier New"/>
              </a:rPr>
              <a:t>:</a:t>
            </a:r>
            <a:r>
              <a:rPr sz="1867" spc="-27" dirty="0">
                <a:solidFill>
                  <a:srgbClr val="6D6C6C"/>
                </a:solidFill>
                <a:latin typeface="Courier New"/>
                <a:cs typeface="Courier New"/>
              </a:rPr>
              <a:t> </a:t>
            </a:r>
            <a:r>
              <a:rPr sz="1867" dirty="0">
                <a:solidFill>
                  <a:srgbClr val="6D6C6C"/>
                </a:solidFill>
                <a:latin typeface="Courier New"/>
                <a:cs typeface="Courier New"/>
              </a:rPr>
              <a:t>1973,</a:t>
            </a:r>
            <a:endParaRPr sz="1867">
              <a:latin typeface="Courier New"/>
              <a:cs typeface="Courier New"/>
            </a:endParaRPr>
          </a:p>
        </p:txBody>
      </p:sp>
      <p:sp>
        <p:nvSpPr>
          <p:cNvPr id="10" name="object 10"/>
          <p:cNvSpPr txBox="1"/>
          <p:nvPr/>
        </p:nvSpPr>
        <p:spPr>
          <a:xfrm>
            <a:off x="3285162" y="4804326"/>
            <a:ext cx="3306233" cy="1381532"/>
          </a:xfrm>
          <a:prstGeom prst="rect">
            <a:avLst/>
          </a:prstGeom>
        </p:spPr>
        <p:txBody>
          <a:bodyPr vert="horz" wrap="square" lIns="0" tIns="71120" rIns="0" bIns="0" rtlCol="0">
            <a:spAutoFit/>
          </a:bodyPr>
          <a:lstStyle/>
          <a:p>
            <a:pPr marL="301406">
              <a:spcBef>
                <a:spcPts val="560"/>
              </a:spcBef>
            </a:pPr>
            <a:r>
              <a:rPr sz="1867" dirty="0">
                <a:solidFill>
                  <a:srgbClr val="5B972B"/>
                </a:solidFill>
                <a:latin typeface="Courier New"/>
                <a:cs typeface="Courier New"/>
              </a:rPr>
              <a:t>value</a:t>
            </a:r>
            <a:r>
              <a:rPr sz="1867" dirty="0">
                <a:solidFill>
                  <a:srgbClr val="6D6C6C"/>
                </a:solidFill>
                <a:latin typeface="Courier New"/>
                <a:cs typeface="Courier New"/>
              </a:rPr>
              <a:t>: </a:t>
            </a:r>
            <a:r>
              <a:rPr sz="1867" spc="-7" dirty="0">
                <a:solidFill>
                  <a:srgbClr val="6D6C6C"/>
                </a:solidFill>
                <a:latin typeface="Courier New"/>
                <a:cs typeface="Courier New"/>
              </a:rPr>
              <a:t>100000, </a:t>
            </a:r>
            <a:r>
              <a:rPr sz="1867" dirty="0">
                <a:solidFill>
                  <a:srgbClr val="6D6C6C"/>
                </a:solidFill>
                <a:latin typeface="Courier New"/>
                <a:cs typeface="Courier New"/>
              </a:rPr>
              <a:t>…</a:t>
            </a:r>
            <a:r>
              <a:rPr sz="1867" spc="-87" dirty="0">
                <a:solidFill>
                  <a:srgbClr val="6D6C6C"/>
                </a:solidFill>
                <a:latin typeface="Courier New"/>
                <a:cs typeface="Courier New"/>
              </a:rPr>
              <a:t> </a:t>
            </a:r>
            <a:r>
              <a:rPr sz="1867" dirty="0">
                <a:solidFill>
                  <a:srgbClr val="6D6C6C"/>
                </a:solidFill>
                <a:latin typeface="Courier New"/>
                <a:cs typeface="Courier New"/>
              </a:rPr>
              <a:t>},</a:t>
            </a:r>
            <a:endParaRPr sz="1867">
              <a:latin typeface="Courier New"/>
              <a:cs typeface="Courier New"/>
            </a:endParaRPr>
          </a:p>
          <a:p>
            <a:pPr marL="301406" marR="6773" indent="-285320">
              <a:lnSpc>
                <a:spcPct val="119000"/>
              </a:lnSpc>
            </a:pPr>
            <a:r>
              <a:rPr sz="1867" dirty="0">
                <a:solidFill>
                  <a:srgbClr val="6D6C6C"/>
                </a:solidFill>
                <a:latin typeface="Courier New"/>
                <a:cs typeface="Courier New"/>
              </a:rPr>
              <a:t>{ </a:t>
            </a:r>
            <a:r>
              <a:rPr sz="1867" dirty="0">
                <a:solidFill>
                  <a:srgbClr val="5B972B"/>
                </a:solidFill>
                <a:latin typeface="Courier New"/>
                <a:cs typeface="Courier New"/>
              </a:rPr>
              <a:t>model</a:t>
            </a:r>
            <a:r>
              <a:rPr sz="1867" dirty="0">
                <a:solidFill>
                  <a:srgbClr val="6D6C6C"/>
                </a:solidFill>
                <a:latin typeface="Courier New"/>
                <a:cs typeface="Courier New"/>
              </a:rPr>
              <a:t>: </a:t>
            </a:r>
            <a:r>
              <a:rPr sz="1867" spc="-7" dirty="0">
                <a:solidFill>
                  <a:srgbClr val="6D6C6C"/>
                </a:solidFill>
                <a:latin typeface="Courier New"/>
                <a:cs typeface="Courier New"/>
              </a:rPr>
              <a:t>‘Rolls</a:t>
            </a:r>
            <a:r>
              <a:rPr sz="1867" spc="-140" dirty="0">
                <a:solidFill>
                  <a:srgbClr val="6D6C6C"/>
                </a:solidFill>
                <a:latin typeface="Courier New"/>
                <a:cs typeface="Courier New"/>
              </a:rPr>
              <a:t> </a:t>
            </a:r>
            <a:r>
              <a:rPr sz="1867" dirty="0">
                <a:solidFill>
                  <a:srgbClr val="6D6C6C"/>
                </a:solidFill>
                <a:latin typeface="Courier New"/>
                <a:cs typeface="Courier New"/>
              </a:rPr>
              <a:t>Royce’,  </a:t>
            </a:r>
            <a:r>
              <a:rPr sz="1867" dirty="0">
                <a:solidFill>
                  <a:srgbClr val="5B972B"/>
                </a:solidFill>
                <a:latin typeface="Courier New"/>
                <a:cs typeface="Courier New"/>
              </a:rPr>
              <a:t>year</a:t>
            </a:r>
            <a:r>
              <a:rPr sz="1867" dirty="0">
                <a:solidFill>
                  <a:srgbClr val="6D6C6C"/>
                </a:solidFill>
                <a:latin typeface="Courier New"/>
                <a:cs typeface="Courier New"/>
              </a:rPr>
              <a:t>:</a:t>
            </a:r>
            <a:r>
              <a:rPr sz="1867" spc="-20" dirty="0">
                <a:solidFill>
                  <a:srgbClr val="6D6C6C"/>
                </a:solidFill>
                <a:latin typeface="Courier New"/>
                <a:cs typeface="Courier New"/>
              </a:rPr>
              <a:t> </a:t>
            </a:r>
            <a:r>
              <a:rPr sz="1867" dirty="0">
                <a:solidFill>
                  <a:srgbClr val="6D6C6C"/>
                </a:solidFill>
                <a:latin typeface="Courier New"/>
                <a:cs typeface="Courier New"/>
              </a:rPr>
              <a:t>1965,</a:t>
            </a:r>
            <a:endParaRPr sz="1867">
              <a:latin typeface="Courier New"/>
              <a:cs typeface="Courier New"/>
            </a:endParaRPr>
          </a:p>
          <a:p>
            <a:pPr marL="301406">
              <a:spcBef>
                <a:spcPts val="427"/>
              </a:spcBef>
            </a:pPr>
            <a:r>
              <a:rPr sz="1867" dirty="0">
                <a:solidFill>
                  <a:srgbClr val="5B972B"/>
                </a:solidFill>
                <a:latin typeface="Courier New"/>
                <a:cs typeface="Courier New"/>
              </a:rPr>
              <a:t>value</a:t>
            </a:r>
            <a:r>
              <a:rPr sz="1867" dirty="0">
                <a:solidFill>
                  <a:srgbClr val="6D6C6C"/>
                </a:solidFill>
                <a:latin typeface="Courier New"/>
                <a:cs typeface="Courier New"/>
              </a:rPr>
              <a:t>: </a:t>
            </a:r>
            <a:r>
              <a:rPr sz="1867" spc="-7" dirty="0">
                <a:solidFill>
                  <a:srgbClr val="6D6C6C"/>
                </a:solidFill>
                <a:latin typeface="Courier New"/>
                <a:cs typeface="Courier New"/>
              </a:rPr>
              <a:t>330000, </a:t>
            </a:r>
            <a:r>
              <a:rPr sz="1867" dirty="0">
                <a:solidFill>
                  <a:srgbClr val="6D6C6C"/>
                </a:solidFill>
                <a:latin typeface="Courier New"/>
                <a:cs typeface="Courier New"/>
              </a:rPr>
              <a:t>…</a:t>
            </a:r>
            <a:r>
              <a:rPr sz="1867" spc="-80" dirty="0">
                <a:solidFill>
                  <a:srgbClr val="6D6C6C"/>
                </a:solidFill>
                <a:latin typeface="Courier New"/>
                <a:cs typeface="Courier New"/>
              </a:rPr>
              <a:t> </a:t>
            </a:r>
            <a:r>
              <a:rPr sz="1867" dirty="0">
                <a:solidFill>
                  <a:srgbClr val="6D6C6C"/>
                </a:solidFill>
                <a:latin typeface="Courier New"/>
                <a:cs typeface="Courier New"/>
              </a:rPr>
              <a:t>}</a:t>
            </a:r>
            <a:endParaRPr sz="1867">
              <a:latin typeface="Courier New"/>
              <a:cs typeface="Courier New"/>
            </a:endParaRPr>
          </a:p>
        </p:txBody>
      </p:sp>
      <p:sp>
        <p:nvSpPr>
          <p:cNvPr id="11" name="object 11"/>
          <p:cNvSpPr txBox="1"/>
          <p:nvPr/>
        </p:nvSpPr>
        <p:spPr>
          <a:xfrm>
            <a:off x="3000634" y="6213177"/>
            <a:ext cx="176953" cy="304421"/>
          </a:xfrm>
          <a:prstGeom prst="rect">
            <a:avLst/>
          </a:prstGeom>
        </p:spPr>
        <p:txBody>
          <a:bodyPr vert="horz" wrap="square" lIns="0" tIns="16933" rIns="0" bIns="0" rtlCol="0">
            <a:spAutoFit/>
          </a:bodyPr>
          <a:lstStyle/>
          <a:p>
            <a:pPr marL="16933">
              <a:spcBef>
                <a:spcPts val="133"/>
              </a:spcBef>
            </a:pPr>
            <a:r>
              <a:rPr sz="1867" dirty="0">
                <a:solidFill>
                  <a:srgbClr val="6D6C6C"/>
                </a:solidFill>
                <a:latin typeface="Courier New"/>
                <a:cs typeface="Courier New"/>
              </a:rPr>
              <a:t>]</a:t>
            </a:r>
            <a:endParaRPr sz="1867">
              <a:latin typeface="Courier New"/>
              <a:cs typeface="Courier New"/>
            </a:endParaRPr>
          </a:p>
        </p:txBody>
      </p:sp>
      <p:sp>
        <p:nvSpPr>
          <p:cNvPr id="12" name="object 12"/>
          <p:cNvSpPr txBox="1"/>
          <p:nvPr/>
        </p:nvSpPr>
        <p:spPr>
          <a:xfrm>
            <a:off x="2716106" y="6551843"/>
            <a:ext cx="176953" cy="304421"/>
          </a:xfrm>
          <a:prstGeom prst="rect">
            <a:avLst/>
          </a:prstGeom>
        </p:spPr>
        <p:txBody>
          <a:bodyPr vert="horz" wrap="square" lIns="0" tIns="16933" rIns="0" bIns="0" rtlCol="0">
            <a:spAutoFit/>
          </a:bodyPr>
          <a:lstStyle/>
          <a:p>
            <a:pPr marL="16933">
              <a:spcBef>
                <a:spcPts val="133"/>
              </a:spcBef>
            </a:pPr>
            <a:r>
              <a:rPr sz="1867" dirty="0">
                <a:solidFill>
                  <a:srgbClr val="6D6C6C"/>
                </a:solidFill>
                <a:latin typeface="Courier New"/>
                <a:cs typeface="Courier New"/>
              </a:rPr>
              <a:t>}</a:t>
            </a:r>
            <a:endParaRPr sz="1867">
              <a:latin typeface="Courier New"/>
              <a:cs typeface="Courier New"/>
            </a:endParaRPr>
          </a:p>
        </p:txBody>
      </p:sp>
      <p:sp>
        <p:nvSpPr>
          <p:cNvPr id="13" name="object 13"/>
          <p:cNvSpPr/>
          <p:nvPr/>
        </p:nvSpPr>
        <p:spPr>
          <a:xfrm>
            <a:off x="6608233" y="3856397"/>
            <a:ext cx="300567" cy="1858433"/>
          </a:xfrm>
          <a:custGeom>
            <a:avLst/>
            <a:gdLst/>
            <a:ahLst/>
            <a:cxnLst/>
            <a:rect l="l" t="t" r="r" b="b"/>
            <a:pathLst>
              <a:path w="225425" h="1393825">
                <a:moveTo>
                  <a:pt x="0" y="0"/>
                </a:moveTo>
                <a:lnTo>
                  <a:pt x="43873" y="6537"/>
                </a:lnTo>
                <a:lnTo>
                  <a:pt x="79700" y="24366"/>
                </a:lnTo>
                <a:lnTo>
                  <a:pt x="103855" y="50809"/>
                </a:lnTo>
                <a:lnTo>
                  <a:pt x="112713" y="83190"/>
                </a:lnTo>
                <a:lnTo>
                  <a:pt x="112713" y="613456"/>
                </a:lnTo>
                <a:lnTo>
                  <a:pt x="121570" y="645838"/>
                </a:lnTo>
                <a:lnTo>
                  <a:pt x="145725" y="672281"/>
                </a:lnTo>
                <a:lnTo>
                  <a:pt x="181552" y="690109"/>
                </a:lnTo>
                <a:lnTo>
                  <a:pt x="225425" y="696647"/>
                </a:lnTo>
                <a:lnTo>
                  <a:pt x="181552" y="703185"/>
                </a:lnTo>
                <a:lnTo>
                  <a:pt x="145725" y="721013"/>
                </a:lnTo>
                <a:lnTo>
                  <a:pt x="121570" y="747456"/>
                </a:lnTo>
                <a:lnTo>
                  <a:pt x="112713" y="779838"/>
                </a:lnTo>
                <a:lnTo>
                  <a:pt x="112713" y="1310099"/>
                </a:lnTo>
                <a:lnTo>
                  <a:pt x="103855" y="1342482"/>
                </a:lnTo>
                <a:lnTo>
                  <a:pt x="79700" y="1368925"/>
                </a:lnTo>
                <a:lnTo>
                  <a:pt x="43873" y="1386752"/>
                </a:lnTo>
                <a:lnTo>
                  <a:pt x="0" y="1393289"/>
                </a:lnTo>
              </a:path>
            </a:pathLst>
          </a:custGeom>
          <a:ln w="31749">
            <a:solidFill>
              <a:srgbClr val="6CA438"/>
            </a:solidFill>
          </a:ln>
        </p:spPr>
        <p:txBody>
          <a:bodyPr wrap="square" lIns="0" tIns="0" rIns="0" bIns="0" rtlCol="0"/>
          <a:lstStyle/>
          <a:p>
            <a:endParaRPr sz="2400"/>
          </a:p>
        </p:txBody>
      </p:sp>
      <p:sp>
        <p:nvSpPr>
          <p:cNvPr id="14" name="object 14"/>
          <p:cNvSpPr txBox="1"/>
          <p:nvPr/>
        </p:nvSpPr>
        <p:spPr>
          <a:xfrm>
            <a:off x="6969184" y="4531513"/>
            <a:ext cx="2892213" cy="463374"/>
          </a:xfrm>
          <a:prstGeom prst="rect">
            <a:avLst/>
          </a:prstGeom>
        </p:spPr>
        <p:txBody>
          <a:bodyPr vert="horz" wrap="square" lIns="0" tIns="27093" rIns="0" bIns="0" rtlCol="0">
            <a:spAutoFit/>
          </a:bodyPr>
          <a:lstStyle/>
          <a:p>
            <a:pPr marL="16933" marR="6773">
              <a:lnSpc>
                <a:spcPts val="1733"/>
              </a:lnSpc>
              <a:spcBef>
                <a:spcPts val="213"/>
              </a:spcBef>
            </a:pPr>
            <a:r>
              <a:rPr sz="1467" dirty="0">
                <a:solidFill>
                  <a:srgbClr val="6D6C6C"/>
                </a:solidFill>
                <a:latin typeface="Arial"/>
                <a:cs typeface="Arial"/>
              </a:rPr>
              <a:t>Fields can contain an array of</a:t>
            </a:r>
            <a:r>
              <a:rPr sz="1467" spc="-140" dirty="0">
                <a:solidFill>
                  <a:srgbClr val="6D6C6C"/>
                </a:solidFill>
                <a:latin typeface="Arial"/>
                <a:cs typeface="Arial"/>
              </a:rPr>
              <a:t> </a:t>
            </a:r>
            <a:r>
              <a:rPr sz="1467" dirty="0">
                <a:solidFill>
                  <a:srgbClr val="6D6C6C"/>
                </a:solidFill>
                <a:latin typeface="Arial"/>
                <a:cs typeface="Arial"/>
              </a:rPr>
              <a:t>sub-  documents</a:t>
            </a:r>
            <a:endParaRPr sz="1467">
              <a:latin typeface="Arial"/>
              <a:cs typeface="Arial"/>
            </a:endParaRPr>
          </a:p>
        </p:txBody>
      </p:sp>
      <p:sp>
        <p:nvSpPr>
          <p:cNvPr id="15" name="object 15"/>
          <p:cNvSpPr txBox="1"/>
          <p:nvPr/>
        </p:nvSpPr>
        <p:spPr>
          <a:xfrm>
            <a:off x="1391151" y="2807156"/>
            <a:ext cx="530860" cy="242866"/>
          </a:xfrm>
          <a:prstGeom prst="rect">
            <a:avLst/>
          </a:prstGeom>
        </p:spPr>
        <p:txBody>
          <a:bodyPr vert="horz" wrap="square" lIns="0" tIns="16933" rIns="0" bIns="0" rtlCol="0">
            <a:spAutoFit/>
          </a:bodyPr>
          <a:lstStyle/>
          <a:p>
            <a:pPr marL="16933">
              <a:spcBef>
                <a:spcPts val="133"/>
              </a:spcBef>
            </a:pPr>
            <a:r>
              <a:rPr sz="1467" dirty="0">
                <a:solidFill>
                  <a:srgbClr val="6D6C6C"/>
                </a:solidFill>
                <a:latin typeface="Arial"/>
                <a:cs typeface="Arial"/>
              </a:rPr>
              <a:t>Fields</a:t>
            </a:r>
            <a:endParaRPr sz="1467">
              <a:latin typeface="Arial"/>
              <a:cs typeface="Arial"/>
            </a:endParaRPr>
          </a:p>
        </p:txBody>
      </p:sp>
      <p:grpSp>
        <p:nvGrpSpPr>
          <p:cNvPr id="16" name="object 16"/>
          <p:cNvGrpSpPr/>
          <p:nvPr/>
        </p:nvGrpSpPr>
        <p:grpSpPr>
          <a:xfrm>
            <a:off x="2016082" y="2046055"/>
            <a:ext cx="748453" cy="1567180"/>
            <a:chOff x="1512061" y="1534541"/>
            <a:chExt cx="561340" cy="1175385"/>
          </a:xfrm>
        </p:grpSpPr>
        <p:sp>
          <p:nvSpPr>
            <p:cNvPr id="17" name="object 17"/>
            <p:cNvSpPr/>
            <p:nvPr/>
          </p:nvSpPr>
          <p:spPr>
            <a:xfrm>
              <a:off x="1516824" y="1553800"/>
              <a:ext cx="540385" cy="640715"/>
            </a:xfrm>
            <a:custGeom>
              <a:avLst/>
              <a:gdLst/>
              <a:ahLst/>
              <a:cxnLst/>
              <a:rect l="l" t="t" r="r" b="b"/>
              <a:pathLst>
                <a:path w="540385" h="640714">
                  <a:moveTo>
                    <a:pt x="0" y="640340"/>
                  </a:moveTo>
                  <a:lnTo>
                    <a:pt x="540166" y="0"/>
                  </a:lnTo>
                </a:path>
              </a:pathLst>
            </a:custGeom>
            <a:ln w="9524">
              <a:solidFill>
                <a:srgbClr val="6CA438"/>
              </a:solidFill>
            </a:ln>
          </p:spPr>
          <p:txBody>
            <a:bodyPr wrap="square" lIns="0" tIns="0" rIns="0" bIns="0" rtlCol="0"/>
            <a:lstStyle/>
            <a:p>
              <a:endParaRPr sz="2400"/>
            </a:p>
          </p:txBody>
        </p:sp>
        <p:sp>
          <p:nvSpPr>
            <p:cNvPr id="18" name="object 18"/>
            <p:cNvSpPr/>
            <p:nvPr/>
          </p:nvSpPr>
          <p:spPr>
            <a:xfrm>
              <a:off x="1959559" y="1534541"/>
              <a:ext cx="113677" cy="119887"/>
            </a:xfrm>
            <a:prstGeom prst="rect">
              <a:avLst/>
            </a:prstGeom>
            <a:blipFill>
              <a:blip r:embed="rId2" cstate="print"/>
              <a:stretch>
                <a:fillRect/>
              </a:stretch>
            </a:blipFill>
          </p:spPr>
          <p:txBody>
            <a:bodyPr wrap="square" lIns="0" tIns="0" rIns="0" bIns="0" rtlCol="0"/>
            <a:lstStyle/>
            <a:p>
              <a:endParaRPr sz="2400"/>
            </a:p>
          </p:txBody>
        </p:sp>
        <p:sp>
          <p:nvSpPr>
            <p:cNvPr id="19" name="object 19"/>
            <p:cNvSpPr/>
            <p:nvPr/>
          </p:nvSpPr>
          <p:spPr>
            <a:xfrm>
              <a:off x="1516824" y="2215997"/>
              <a:ext cx="531495" cy="0"/>
            </a:xfrm>
            <a:custGeom>
              <a:avLst/>
              <a:gdLst/>
              <a:ahLst/>
              <a:cxnLst/>
              <a:rect l="l" t="t" r="r" b="b"/>
              <a:pathLst>
                <a:path w="531494">
                  <a:moveTo>
                    <a:pt x="0" y="0"/>
                  </a:moveTo>
                  <a:lnTo>
                    <a:pt x="531213" y="0"/>
                  </a:lnTo>
                </a:path>
              </a:pathLst>
            </a:custGeom>
            <a:ln w="9524">
              <a:solidFill>
                <a:srgbClr val="6CA438"/>
              </a:solidFill>
            </a:ln>
          </p:spPr>
          <p:txBody>
            <a:bodyPr wrap="square" lIns="0" tIns="0" rIns="0" bIns="0" rtlCol="0"/>
            <a:lstStyle/>
            <a:p>
              <a:endParaRPr sz="2400"/>
            </a:p>
          </p:txBody>
        </p:sp>
        <p:sp>
          <p:nvSpPr>
            <p:cNvPr id="20" name="object 20"/>
            <p:cNvSpPr/>
            <p:nvPr/>
          </p:nvSpPr>
          <p:spPr>
            <a:xfrm>
              <a:off x="1957324" y="2157044"/>
              <a:ext cx="115912" cy="117906"/>
            </a:xfrm>
            <a:prstGeom prst="rect">
              <a:avLst/>
            </a:prstGeom>
            <a:blipFill>
              <a:blip r:embed="rId3" cstate="print"/>
              <a:stretch>
                <a:fillRect/>
              </a:stretch>
            </a:blipFill>
          </p:spPr>
          <p:txBody>
            <a:bodyPr wrap="square" lIns="0" tIns="0" rIns="0" bIns="0" rtlCol="0"/>
            <a:lstStyle/>
            <a:p>
              <a:endParaRPr sz="2400"/>
            </a:p>
          </p:txBody>
        </p:sp>
        <p:sp>
          <p:nvSpPr>
            <p:cNvPr id="21" name="object 21"/>
            <p:cNvSpPr/>
            <p:nvPr/>
          </p:nvSpPr>
          <p:spPr>
            <a:xfrm>
              <a:off x="1516824" y="2215997"/>
              <a:ext cx="537845" cy="477520"/>
            </a:xfrm>
            <a:custGeom>
              <a:avLst/>
              <a:gdLst/>
              <a:ahLst/>
              <a:cxnLst/>
              <a:rect l="l" t="t" r="r" b="b"/>
              <a:pathLst>
                <a:path w="537844" h="477519">
                  <a:moveTo>
                    <a:pt x="0" y="0"/>
                  </a:moveTo>
                  <a:lnTo>
                    <a:pt x="537564" y="476983"/>
                  </a:lnTo>
                </a:path>
              </a:pathLst>
            </a:custGeom>
            <a:ln w="9524">
              <a:solidFill>
                <a:srgbClr val="6CA438"/>
              </a:solidFill>
            </a:ln>
          </p:spPr>
          <p:txBody>
            <a:bodyPr wrap="square" lIns="0" tIns="0" rIns="0" bIns="0" rtlCol="0"/>
            <a:lstStyle/>
            <a:p>
              <a:endParaRPr sz="2400"/>
            </a:p>
          </p:txBody>
        </p:sp>
        <p:sp>
          <p:nvSpPr>
            <p:cNvPr id="22" name="object 22"/>
            <p:cNvSpPr/>
            <p:nvPr/>
          </p:nvSpPr>
          <p:spPr>
            <a:xfrm>
              <a:off x="1954060" y="2594902"/>
              <a:ext cx="119176" cy="114807"/>
            </a:xfrm>
            <a:prstGeom prst="rect">
              <a:avLst/>
            </a:prstGeom>
            <a:blipFill>
              <a:blip r:embed="rId4" cstate="print"/>
              <a:stretch>
                <a:fillRect/>
              </a:stretch>
            </a:blipFill>
          </p:spPr>
          <p:txBody>
            <a:bodyPr wrap="square" lIns="0" tIns="0" rIns="0" bIns="0" rtlCol="0"/>
            <a:lstStyle/>
            <a:p>
              <a:endParaRPr sz="2400"/>
            </a:p>
          </p:txBody>
        </p:sp>
      </p:grpSp>
      <p:sp>
        <p:nvSpPr>
          <p:cNvPr id="23" name="object 23"/>
          <p:cNvSpPr txBox="1"/>
          <p:nvPr/>
        </p:nvSpPr>
        <p:spPr>
          <a:xfrm>
            <a:off x="8314334" y="1805567"/>
            <a:ext cx="1525693" cy="242866"/>
          </a:xfrm>
          <a:prstGeom prst="rect">
            <a:avLst/>
          </a:prstGeom>
        </p:spPr>
        <p:txBody>
          <a:bodyPr vert="horz" wrap="square" lIns="0" tIns="16933" rIns="0" bIns="0" rtlCol="0">
            <a:spAutoFit/>
          </a:bodyPr>
          <a:lstStyle/>
          <a:p>
            <a:pPr marL="16933">
              <a:spcBef>
                <a:spcPts val="133"/>
              </a:spcBef>
            </a:pPr>
            <a:r>
              <a:rPr sz="1467" spc="-20" dirty="0">
                <a:solidFill>
                  <a:srgbClr val="6D6C6C"/>
                </a:solidFill>
                <a:latin typeface="Arial"/>
                <a:cs typeface="Arial"/>
              </a:rPr>
              <a:t>Typed </a:t>
            </a:r>
            <a:r>
              <a:rPr sz="1467" dirty="0">
                <a:solidFill>
                  <a:srgbClr val="6D6C6C"/>
                </a:solidFill>
                <a:latin typeface="Arial"/>
                <a:cs typeface="Arial"/>
              </a:rPr>
              <a:t>field</a:t>
            </a:r>
            <a:r>
              <a:rPr sz="1467" spc="-87" dirty="0">
                <a:solidFill>
                  <a:srgbClr val="6D6C6C"/>
                </a:solidFill>
                <a:latin typeface="Arial"/>
                <a:cs typeface="Arial"/>
              </a:rPr>
              <a:t> </a:t>
            </a:r>
            <a:r>
              <a:rPr sz="1467" dirty="0">
                <a:solidFill>
                  <a:srgbClr val="6D6C6C"/>
                </a:solidFill>
                <a:latin typeface="Arial"/>
                <a:cs typeface="Arial"/>
              </a:rPr>
              <a:t>values</a:t>
            </a:r>
            <a:endParaRPr sz="1467">
              <a:latin typeface="Arial"/>
              <a:cs typeface="Arial"/>
            </a:endParaRPr>
          </a:p>
        </p:txBody>
      </p:sp>
      <p:grpSp>
        <p:nvGrpSpPr>
          <p:cNvPr id="24" name="object 24"/>
          <p:cNvGrpSpPr/>
          <p:nvPr/>
        </p:nvGrpSpPr>
        <p:grpSpPr>
          <a:xfrm>
            <a:off x="6163733" y="1644226"/>
            <a:ext cx="2082800" cy="1165013"/>
            <a:chOff x="4622800" y="1233169"/>
            <a:chExt cx="1562100" cy="873760"/>
          </a:xfrm>
        </p:grpSpPr>
        <p:sp>
          <p:nvSpPr>
            <p:cNvPr id="25" name="object 25"/>
            <p:cNvSpPr/>
            <p:nvPr/>
          </p:nvSpPr>
          <p:spPr>
            <a:xfrm>
              <a:off x="4647851" y="1283380"/>
              <a:ext cx="1532255" cy="170815"/>
            </a:xfrm>
            <a:custGeom>
              <a:avLst/>
              <a:gdLst/>
              <a:ahLst/>
              <a:cxnLst/>
              <a:rect l="l" t="t" r="r" b="b"/>
              <a:pathLst>
                <a:path w="1532254" h="170815">
                  <a:moveTo>
                    <a:pt x="1532018" y="170400"/>
                  </a:moveTo>
                  <a:lnTo>
                    <a:pt x="0" y="0"/>
                  </a:lnTo>
                </a:path>
              </a:pathLst>
            </a:custGeom>
            <a:ln w="9524">
              <a:solidFill>
                <a:srgbClr val="6CA438"/>
              </a:solidFill>
            </a:ln>
          </p:spPr>
          <p:txBody>
            <a:bodyPr wrap="square" lIns="0" tIns="0" rIns="0" bIns="0" rtlCol="0"/>
            <a:lstStyle/>
            <a:p>
              <a:endParaRPr sz="2400"/>
            </a:p>
          </p:txBody>
        </p:sp>
        <p:sp>
          <p:nvSpPr>
            <p:cNvPr id="26" name="object 26"/>
            <p:cNvSpPr/>
            <p:nvPr/>
          </p:nvSpPr>
          <p:spPr>
            <a:xfrm>
              <a:off x="4622800" y="1233169"/>
              <a:ext cx="120154" cy="117182"/>
            </a:xfrm>
            <a:prstGeom prst="rect">
              <a:avLst/>
            </a:prstGeom>
            <a:blipFill>
              <a:blip r:embed="rId5" cstate="print"/>
              <a:stretch>
                <a:fillRect/>
              </a:stretch>
            </a:blipFill>
          </p:spPr>
          <p:txBody>
            <a:bodyPr wrap="square" lIns="0" tIns="0" rIns="0" bIns="0" rtlCol="0"/>
            <a:lstStyle/>
            <a:p>
              <a:endParaRPr sz="2400"/>
            </a:p>
          </p:txBody>
        </p:sp>
        <p:sp>
          <p:nvSpPr>
            <p:cNvPr id="27" name="object 27"/>
            <p:cNvSpPr/>
            <p:nvPr/>
          </p:nvSpPr>
          <p:spPr>
            <a:xfrm>
              <a:off x="4688501" y="1453781"/>
              <a:ext cx="1491615" cy="277495"/>
            </a:xfrm>
            <a:custGeom>
              <a:avLst/>
              <a:gdLst/>
              <a:ahLst/>
              <a:cxnLst/>
              <a:rect l="l" t="t" r="r" b="b"/>
              <a:pathLst>
                <a:path w="1491614" h="277494">
                  <a:moveTo>
                    <a:pt x="1491368" y="0"/>
                  </a:moveTo>
                  <a:lnTo>
                    <a:pt x="0" y="277285"/>
                  </a:lnTo>
                </a:path>
              </a:pathLst>
            </a:custGeom>
            <a:ln w="9524">
              <a:solidFill>
                <a:srgbClr val="6CA438"/>
              </a:solidFill>
            </a:ln>
          </p:spPr>
          <p:txBody>
            <a:bodyPr wrap="square" lIns="0" tIns="0" rIns="0" bIns="0" rtlCol="0"/>
            <a:lstStyle/>
            <a:p>
              <a:endParaRPr sz="2400"/>
            </a:p>
          </p:txBody>
        </p:sp>
        <p:sp>
          <p:nvSpPr>
            <p:cNvPr id="28" name="object 28"/>
            <p:cNvSpPr/>
            <p:nvPr/>
          </p:nvSpPr>
          <p:spPr>
            <a:xfrm>
              <a:off x="4663719" y="1659229"/>
              <a:ext cx="122148" cy="115925"/>
            </a:xfrm>
            <a:prstGeom prst="rect">
              <a:avLst/>
            </a:prstGeom>
            <a:blipFill>
              <a:blip r:embed="rId6" cstate="print"/>
              <a:stretch>
                <a:fillRect/>
              </a:stretch>
            </a:blipFill>
          </p:spPr>
          <p:txBody>
            <a:bodyPr wrap="square" lIns="0" tIns="0" rIns="0" bIns="0" rtlCol="0"/>
            <a:lstStyle/>
            <a:p>
              <a:endParaRPr sz="2400"/>
            </a:p>
          </p:txBody>
        </p:sp>
        <p:sp>
          <p:nvSpPr>
            <p:cNvPr id="29" name="object 29"/>
            <p:cNvSpPr/>
            <p:nvPr/>
          </p:nvSpPr>
          <p:spPr>
            <a:xfrm>
              <a:off x="5059501" y="1448003"/>
              <a:ext cx="1120775" cy="645795"/>
            </a:xfrm>
            <a:custGeom>
              <a:avLst/>
              <a:gdLst/>
              <a:ahLst/>
              <a:cxnLst/>
              <a:rect l="l" t="t" r="r" b="b"/>
              <a:pathLst>
                <a:path w="1120775" h="645794">
                  <a:moveTo>
                    <a:pt x="1120368" y="0"/>
                  </a:moveTo>
                  <a:lnTo>
                    <a:pt x="0" y="645498"/>
                  </a:lnTo>
                </a:path>
              </a:pathLst>
            </a:custGeom>
            <a:ln w="9524">
              <a:solidFill>
                <a:srgbClr val="6CA438"/>
              </a:solidFill>
            </a:ln>
          </p:spPr>
          <p:txBody>
            <a:bodyPr wrap="square" lIns="0" tIns="0" rIns="0" bIns="0" rtlCol="0"/>
            <a:lstStyle/>
            <a:p>
              <a:endParaRPr sz="2400"/>
            </a:p>
          </p:txBody>
        </p:sp>
        <p:sp>
          <p:nvSpPr>
            <p:cNvPr id="30" name="object 30"/>
            <p:cNvSpPr/>
            <p:nvPr/>
          </p:nvSpPr>
          <p:spPr>
            <a:xfrm>
              <a:off x="5037670" y="2002447"/>
              <a:ext cx="122796" cy="104267"/>
            </a:xfrm>
            <a:prstGeom prst="rect">
              <a:avLst/>
            </a:prstGeom>
            <a:blipFill>
              <a:blip r:embed="rId7" cstate="print"/>
              <a:stretch>
                <a:fillRect/>
              </a:stretch>
            </a:blipFill>
          </p:spPr>
          <p:txBody>
            <a:bodyPr wrap="square" lIns="0" tIns="0" rIns="0" bIns="0" rtlCol="0"/>
            <a:lstStyle/>
            <a:p>
              <a:endParaRPr sz="2400"/>
            </a:p>
          </p:txBody>
        </p:sp>
      </p:grpSp>
      <p:sp>
        <p:nvSpPr>
          <p:cNvPr id="31" name="object 31"/>
          <p:cNvSpPr txBox="1"/>
          <p:nvPr/>
        </p:nvSpPr>
        <p:spPr>
          <a:xfrm>
            <a:off x="9420302" y="3037416"/>
            <a:ext cx="1203959" cy="463374"/>
          </a:xfrm>
          <a:prstGeom prst="rect">
            <a:avLst/>
          </a:prstGeom>
        </p:spPr>
        <p:txBody>
          <a:bodyPr vert="horz" wrap="square" lIns="0" tIns="27093" rIns="0" bIns="0" rtlCol="0">
            <a:spAutoFit/>
          </a:bodyPr>
          <a:lstStyle/>
          <a:p>
            <a:pPr marL="16933" marR="6773">
              <a:lnSpc>
                <a:spcPts val="1733"/>
              </a:lnSpc>
              <a:spcBef>
                <a:spcPts val="213"/>
              </a:spcBef>
            </a:pPr>
            <a:r>
              <a:rPr sz="1467" dirty="0">
                <a:solidFill>
                  <a:srgbClr val="6D6C6C"/>
                </a:solidFill>
                <a:latin typeface="Arial"/>
                <a:cs typeface="Arial"/>
              </a:rPr>
              <a:t>Fields can  contain</a:t>
            </a:r>
            <a:r>
              <a:rPr sz="1467" spc="-133" dirty="0">
                <a:solidFill>
                  <a:srgbClr val="6D6C6C"/>
                </a:solidFill>
                <a:latin typeface="Arial"/>
                <a:cs typeface="Arial"/>
              </a:rPr>
              <a:t> </a:t>
            </a:r>
            <a:r>
              <a:rPr sz="1467" dirty="0">
                <a:solidFill>
                  <a:srgbClr val="6D6C6C"/>
                </a:solidFill>
                <a:latin typeface="Arial"/>
                <a:cs typeface="Arial"/>
              </a:rPr>
              <a:t>arrays</a:t>
            </a:r>
            <a:endParaRPr sz="1467">
              <a:latin typeface="Arial"/>
              <a:cs typeface="Arial"/>
            </a:endParaRPr>
          </a:p>
        </p:txBody>
      </p:sp>
      <p:sp>
        <p:nvSpPr>
          <p:cNvPr id="32" name="object 32"/>
          <p:cNvSpPr txBox="1"/>
          <p:nvPr/>
        </p:nvSpPr>
        <p:spPr>
          <a:xfrm rot="420000">
            <a:off x="6399372" y="1826102"/>
            <a:ext cx="522040" cy="192360"/>
          </a:xfrm>
          <a:prstGeom prst="rect">
            <a:avLst/>
          </a:prstGeom>
        </p:spPr>
        <p:txBody>
          <a:bodyPr vert="horz" wrap="square" lIns="0" tIns="0" rIns="0" bIns="0" rtlCol="0">
            <a:spAutoFit/>
          </a:bodyPr>
          <a:lstStyle/>
          <a:p>
            <a:pPr>
              <a:lnSpc>
                <a:spcPts val="1467"/>
              </a:lnSpc>
            </a:pPr>
            <a:r>
              <a:rPr sz="1467" dirty="0">
                <a:solidFill>
                  <a:srgbClr val="6D6C6C"/>
                </a:solidFill>
                <a:latin typeface="Arial"/>
                <a:cs typeface="Arial"/>
              </a:rPr>
              <a:t>S</a:t>
            </a:r>
            <a:r>
              <a:rPr sz="1467" spc="-7" dirty="0">
                <a:solidFill>
                  <a:srgbClr val="6D6C6C"/>
                </a:solidFill>
                <a:latin typeface="Arial"/>
                <a:cs typeface="Arial"/>
              </a:rPr>
              <a:t>t</a:t>
            </a:r>
            <a:r>
              <a:rPr sz="1467" dirty="0">
                <a:solidFill>
                  <a:srgbClr val="6D6C6C"/>
                </a:solidFill>
                <a:latin typeface="Arial"/>
                <a:cs typeface="Arial"/>
              </a:rPr>
              <a:t>r</a:t>
            </a:r>
            <a:r>
              <a:rPr sz="1467" spc="-7" dirty="0">
                <a:solidFill>
                  <a:srgbClr val="6D6C6C"/>
                </a:solidFill>
                <a:latin typeface="Arial"/>
                <a:cs typeface="Arial"/>
              </a:rPr>
              <a:t>in</a:t>
            </a:r>
            <a:r>
              <a:rPr sz="1467" dirty="0">
                <a:solidFill>
                  <a:srgbClr val="6D6C6C"/>
                </a:solidFill>
                <a:latin typeface="Arial"/>
                <a:cs typeface="Arial"/>
              </a:rPr>
              <a:t>g</a:t>
            </a:r>
            <a:endParaRPr sz="1467">
              <a:latin typeface="Arial"/>
              <a:cs typeface="Arial"/>
            </a:endParaRPr>
          </a:p>
        </p:txBody>
      </p:sp>
      <p:sp>
        <p:nvSpPr>
          <p:cNvPr id="33" name="object 33"/>
          <p:cNvSpPr txBox="1"/>
          <p:nvPr/>
        </p:nvSpPr>
        <p:spPr>
          <a:xfrm rot="21000000">
            <a:off x="6509743" y="2245808"/>
            <a:ext cx="691871" cy="192360"/>
          </a:xfrm>
          <a:prstGeom prst="rect">
            <a:avLst/>
          </a:prstGeom>
        </p:spPr>
        <p:txBody>
          <a:bodyPr vert="horz" wrap="square" lIns="0" tIns="0" rIns="0" bIns="0" rtlCol="0">
            <a:spAutoFit/>
          </a:bodyPr>
          <a:lstStyle/>
          <a:p>
            <a:pPr>
              <a:lnSpc>
                <a:spcPts val="1467"/>
              </a:lnSpc>
            </a:pPr>
            <a:r>
              <a:rPr sz="1467" spc="-27" dirty="0">
                <a:solidFill>
                  <a:srgbClr val="6D6C6C"/>
                </a:solidFill>
                <a:latin typeface="Arial"/>
                <a:cs typeface="Arial"/>
              </a:rPr>
              <a:t>Nu</a:t>
            </a:r>
            <a:r>
              <a:rPr sz="1467" dirty="0">
                <a:solidFill>
                  <a:srgbClr val="6D6C6C"/>
                </a:solidFill>
                <a:latin typeface="Arial"/>
                <a:cs typeface="Arial"/>
              </a:rPr>
              <a:t>m</a:t>
            </a:r>
            <a:r>
              <a:rPr sz="1467" spc="-27" dirty="0">
                <a:solidFill>
                  <a:srgbClr val="6D6C6C"/>
                </a:solidFill>
                <a:latin typeface="Arial"/>
                <a:cs typeface="Arial"/>
              </a:rPr>
              <a:t>b</a:t>
            </a:r>
            <a:r>
              <a:rPr sz="2200" spc="-40" baseline="2525" dirty="0">
                <a:solidFill>
                  <a:srgbClr val="6D6C6C"/>
                </a:solidFill>
                <a:latin typeface="Arial"/>
                <a:cs typeface="Arial"/>
              </a:rPr>
              <a:t>e</a:t>
            </a:r>
            <a:r>
              <a:rPr sz="2200" baseline="2525" dirty="0">
                <a:solidFill>
                  <a:srgbClr val="6D6C6C"/>
                </a:solidFill>
                <a:latin typeface="Arial"/>
                <a:cs typeface="Arial"/>
              </a:rPr>
              <a:t>r</a:t>
            </a:r>
            <a:endParaRPr sz="2200" baseline="2525">
              <a:latin typeface="Arial"/>
              <a:cs typeface="Arial"/>
            </a:endParaRPr>
          </a:p>
        </p:txBody>
      </p:sp>
      <p:sp>
        <p:nvSpPr>
          <p:cNvPr id="34" name="object 34"/>
          <p:cNvSpPr/>
          <p:nvPr/>
        </p:nvSpPr>
        <p:spPr>
          <a:xfrm>
            <a:off x="7051997" y="2163013"/>
            <a:ext cx="1244591" cy="756919"/>
          </a:xfrm>
          <a:prstGeom prst="rect">
            <a:avLst/>
          </a:prstGeom>
          <a:blipFill>
            <a:blip r:embed="rId8"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2196332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5831" y="234455"/>
            <a:ext cx="3790527" cy="694207"/>
          </a:xfrm>
          <a:prstGeom prst="rect">
            <a:avLst/>
          </a:prstGeom>
        </p:spPr>
        <p:txBody>
          <a:bodyPr vert="horz" wrap="square" lIns="0" tIns="16933" rIns="0" bIns="0" rtlCol="0" anchor="ctr">
            <a:spAutoFit/>
          </a:bodyPr>
          <a:lstStyle/>
          <a:p>
            <a:pPr marL="16933">
              <a:lnSpc>
                <a:spcPct val="100000"/>
              </a:lnSpc>
              <a:spcBef>
                <a:spcPts val="133"/>
              </a:spcBef>
            </a:pPr>
            <a:r>
              <a:rPr spc="-133" dirty="0"/>
              <a:t>Dynamic</a:t>
            </a:r>
            <a:r>
              <a:rPr spc="-407" dirty="0"/>
              <a:t> </a:t>
            </a:r>
            <a:r>
              <a:rPr spc="-152" dirty="0"/>
              <a:t>Schemas</a:t>
            </a:r>
          </a:p>
        </p:txBody>
      </p:sp>
      <p:sp>
        <p:nvSpPr>
          <p:cNvPr id="14" name="object 14"/>
          <p:cNvSpPr txBox="1">
            <a:spLocks noGrp="1"/>
          </p:cNvSpPr>
          <p:nvPr>
            <p:ph type="sldNum" sz="quarter" idx="7"/>
          </p:nvPr>
        </p:nvSpPr>
        <p:spPr>
          <a:xfrm>
            <a:off x="403986" y="4826487"/>
            <a:ext cx="161290" cy="111125"/>
          </a:xfrm>
          <a:prstGeom prst="rect">
            <a:avLst/>
          </a:prstGeom>
        </p:spPr>
        <p:txBody>
          <a:bodyPr vert="horz" wrap="square" lIns="0" tIns="0" rIns="0" bIns="0" rtlCol="0">
            <a:spAutoFit/>
          </a:bodyPr>
          <a:lstStyle>
            <a:defPPr>
              <a:defRPr lang="en-BG"/>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99">
              <a:spcBef>
                <a:spcPts val="53"/>
              </a:spcBef>
            </a:pPr>
            <a:fld id="{81D60167-4931-47E6-BA6A-407CBD079E47}" type="slidenum">
              <a:rPr lang="en-BG" smtClean="0"/>
              <a:pPr marL="38100">
                <a:spcBef>
                  <a:spcPts val="40"/>
                </a:spcBef>
              </a:pPr>
              <a:t>23</a:t>
            </a:fld>
            <a:endParaRPr dirty="0"/>
          </a:p>
        </p:txBody>
      </p:sp>
      <p:sp>
        <p:nvSpPr>
          <p:cNvPr id="3" name="object 3"/>
          <p:cNvSpPr txBox="1"/>
          <p:nvPr/>
        </p:nvSpPr>
        <p:spPr>
          <a:xfrm>
            <a:off x="224723" y="1539019"/>
            <a:ext cx="124460" cy="345330"/>
          </a:xfrm>
          <a:prstGeom prst="rect">
            <a:avLst/>
          </a:prstGeom>
        </p:spPr>
        <p:txBody>
          <a:bodyPr vert="horz" wrap="square" lIns="0" tIns="16933" rIns="0" bIns="0" rtlCol="0">
            <a:spAutoFit/>
          </a:bodyPr>
          <a:lstStyle/>
          <a:p>
            <a:pPr marL="16933">
              <a:spcBef>
                <a:spcPts val="133"/>
              </a:spcBef>
            </a:pPr>
            <a:r>
              <a:rPr sz="2133" dirty="0">
                <a:solidFill>
                  <a:srgbClr val="595959"/>
                </a:solidFill>
                <a:latin typeface="Arial"/>
                <a:cs typeface="Arial"/>
              </a:rPr>
              <a:t>{</a:t>
            </a:r>
            <a:endParaRPr sz="2133">
              <a:latin typeface="Arial"/>
              <a:cs typeface="Arial"/>
            </a:endParaRPr>
          </a:p>
        </p:txBody>
      </p:sp>
      <p:sp>
        <p:nvSpPr>
          <p:cNvPr id="4" name="object 4"/>
          <p:cNvSpPr txBox="1"/>
          <p:nvPr/>
        </p:nvSpPr>
        <p:spPr>
          <a:xfrm>
            <a:off x="834323" y="1859905"/>
            <a:ext cx="2037080" cy="1636559"/>
          </a:xfrm>
          <a:prstGeom prst="rect">
            <a:avLst/>
          </a:prstGeom>
        </p:spPr>
        <p:txBody>
          <a:bodyPr vert="horz" wrap="square" lIns="0" tIns="11007" rIns="0" bIns="0" rtlCol="0">
            <a:spAutoFit/>
          </a:bodyPr>
          <a:lstStyle/>
          <a:p>
            <a:pPr marL="16933" marR="6773">
              <a:lnSpc>
                <a:spcPct val="126699"/>
              </a:lnSpc>
              <a:spcBef>
                <a:spcPts val="87"/>
              </a:spcBef>
            </a:pPr>
            <a:r>
              <a:rPr sz="2133" spc="-7" dirty="0">
                <a:solidFill>
                  <a:srgbClr val="595959"/>
                </a:solidFill>
                <a:latin typeface="Arial"/>
                <a:cs typeface="Arial"/>
              </a:rPr>
              <a:t>policyNum: 123,  </a:t>
            </a:r>
            <a:r>
              <a:rPr sz="2133" b="1" spc="-7" dirty="0">
                <a:solidFill>
                  <a:srgbClr val="008000"/>
                </a:solidFill>
                <a:latin typeface="Arial"/>
                <a:cs typeface="Arial"/>
              </a:rPr>
              <a:t>type: auto</a:t>
            </a:r>
            <a:r>
              <a:rPr sz="2133" spc="-7" dirty="0">
                <a:solidFill>
                  <a:srgbClr val="595959"/>
                </a:solidFill>
                <a:latin typeface="Arial"/>
                <a:cs typeface="Arial"/>
              </a:rPr>
              <a:t>,  customerId:</a:t>
            </a:r>
            <a:r>
              <a:rPr sz="2133" spc="-60" dirty="0">
                <a:solidFill>
                  <a:srgbClr val="595959"/>
                </a:solidFill>
                <a:latin typeface="Arial"/>
                <a:cs typeface="Arial"/>
              </a:rPr>
              <a:t> </a:t>
            </a:r>
            <a:r>
              <a:rPr sz="2133" spc="-7" dirty="0">
                <a:solidFill>
                  <a:srgbClr val="595959"/>
                </a:solidFill>
                <a:latin typeface="Arial"/>
                <a:cs typeface="Arial"/>
              </a:rPr>
              <a:t>abc,  payment:</a:t>
            </a:r>
            <a:r>
              <a:rPr sz="2133" spc="-27" dirty="0">
                <a:solidFill>
                  <a:srgbClr val="595959"/>
                </a:solidFill>
                <a:latin typeface="Arial"/>
                <a:cs typeface="Arial"/>
              </a:rPr>
              <a:t> </a:t>
            </a:r>
            <a:r>
              <a:rPr sz="2133" dirty="0">
                <a:solidFill>
                  <a:srgbClr val="595959"/>
                </a:solidFill>
                <a:latin typeface="Arial"/>
                <a:cs typeface="Arial"/>
              </a:rPr>
              <a:t>899,</a:t>
            </a:r>
            <a:endParaRPr sz="2133">
              <a:latin typeface="Arial"/>
              <a:cs typeface="Arial"/>
            </a:endParaRPr>
          </a:p>
        </p:txBody>
      </p:sp>
      <p:sp>
        <p:nvSpPr>
          <p:cNvPr id="5" name="object 5"/>
          <p:cNvSpPr txBox="1"/>
          <p:nvPr/>
        </p:nvSpPr>
        <p:spPr>
          <a:xfrm>
            <a:off x="834324" y="3891905"/>
            <a:ext cx="2173393" cy="1691169"/>
          </a:xfrm>
          <a:prstGeom prst="rect">
            <a:avLst/>
          </a:prstGeom>
        </p:spPr>
        <p:txBody>
          <a:bodyPr vert="horz" wrap="square" lIns="0" tIns="25400" rIns="0" bIns="0" rtlCol="0">
            <a:spAutoFit/>
          </a:bodyPr>
          <a:lstStyle/>
          <a:p>
            <a:pPr marL="16933" marR="231981">
              <a:lnSpc>
                <a:spcPct val="127600"/>
              </a:lnSpc>
              <a:spcBef>
                <a:spcPts val="200"/>
              </a:spcBef>
            </a:pPr>
            <a:r>
              <a:rPr sz="2133" spc="-7" dirty="0">
                <a:solidFill>
                  <a:srgbClr val="595959"/>
                </a:solidFill>
                <a:latin typeface="Arial"/>
                <a:cs typeface="Arial"/>
              </a:rPr>
              <a:t>deductible:</a:t>
            </a:r>
            <a:r>
              <a:rPr sz="2133" spc="-73" dirty="0">
                <a:solidFill>
                  <a:srgbClr val="595959"/>
                </a:solidFill>
                <a:latin typeface="Arial"/>
                <a:cs typeface="Arial"/>
              </a:rPr>
              <a:t> </a:t>
            </a:r>
            <a:r>
              <a:rPr sz="2133" dirty="0">
                <a:solidFill>
                  <a:srgbClr val="595959"/>
                </a:solidFill>
                <a:latin typeface="Arial"/>
                <a:cs typeface="Arial"/>
              </a:rPr>
              <a:t>500,  make: </a:t>
            </a:r>
            <a:r>
              <a:rPr sz="2133" spc="-40" dirty="0">
                <a:solidFill>
                  <a:srgbClr val="595959"/>
                </a:solidFill>
                <a:latin typeface="Arial"/>
                <a:cs typeface="Arial"/>
              </a:rPr>
              <a:t>Taurus,  </a:t>
            </a:r>
            <a:r>
              <a:rPr sz="2133" dirty="0">
                <a:solidFill>
                  <a:srgbClr val="595959"/>
                </a:solidFill>
                <a:latin typeface="Arial"/>
                <a:cs typeface="Arial"/>
              </a:rPr>
              <a:t>model:</a:t>
            </a:r>
            <a:r>
              <a:rPr sz="2133" spc="-27" dirty="0">
                <a:solidFill>
                  <a:srgbClr val="595959"/>
                </a:solidFill>
                <a:latin typeface="Arial"/>
                <a:cs typeface="Arial"/>
              </a:rPr>
              <a:t> </a:t>
            </a:r>
            <a:r>
              <a:rPr sz="2133" spc="-7" dirty="0">
                <a:solidFill>
                  <a:srgbClr val="595959"/>
                </a:solidFill>
                <a:latin typeface="Arial"/>
                <a:cs typeface="Arial"/>
              </a:rPr>
              <a:t>Ford,</a:t>
            </a:r>
            <a:endParaRPr sz="2133">
              <a:latin typeface="Arial"/>
              <a:cs typeface="Arial"/>
            </a:endParaRPr>
          </a:p>
          <a:p>
            <a:pPr marL="16933">
              <a:spcBef>
                <a:spcPts val="640"/>
              </a:spcBef>
            </a:pPr>
            <a:r>
              <a:rPr sz="2133" spc="-7" dirty="0">
                <a:solidFill>
                  <a:srgbClr val="595959"/>
                </a:solidFill>
                <a:latin typeface="Arial"/>
                <a:cs typeface="Arial"/>
              </a:rPr>
              <a:t>VIN:</a:t>
            </a:r>
            <a:r>
              <a:rPr sz="2133" spc="-100" dirty="0">
                <a:solidFill>
                  <a:srgbClr val="595959"/>
                </a:solidFill>
                <a:latin typeface="Arial"/>
                <a:cs typeface="Arial"/>
              </a:rPr>
              <a:t> </a:t>
            </a:r>
            <a:r>
              <a:rPr sz="2133" dirty="0">
                <a:solidFill>
                  <a:srgbClr val="595959"/>
                </a:solidFill>
                <a:latin typeface="Arial"/>
                <a:cs typeface="Arial"/>
              </a:rPr>
              <a:t>123ABC456,</a:t>
            </a:r>
            <a:endParaRPr sz="2133">
              <a:latin typeface="Arial"/>
              <a:cs typeface="Arial"/>
            </a:endParaRPr>
          </a:p>
        </p:txBody>
      </p:sp>
      <p:sp>
        <p:nvSpPr>
          <p:cNvPr id="6" name="object 6"/>
          <p:cNvSpPr txBox="1"/>
          <p:nvPr/>
        </p:nvSpPr>
        <p:spPr>
          <a:xfrm>
            <a:off x="224723" y="5632651"/>
            <a:ext cx="124460" cy="345330"/>
          </a:xfrm>
          <a:prstGeom prst="rect">
            <a:avLst/>
          </a:prstGeom>
        </p:spPr>
        <p:txBody>
          <a:bodyPr vert="horz" wrap="square" lIns="0" tIns="16933" rIns="0" bIns="0" rtlCol="0">
            <a:spAutoFit/>
          </a:bodyPr>
          <a:lstStyle/>
          <a:p>
            <a:pPr marL="16933">
              <a:spcBef>
                <a:spcPts val="133"/>
              </a:spcBef>
            </a:pPr>
            <a:r>
              <a:rPr sz="2133" dirty="0">
                <a:solidFill>
                  <a:srgbClr val="595959"/>
                </a:solidFill>
                <a:latin typeface="Arial"/>
                <a:cs typeface="Arial"/>
              </a:rPr>
              <a:t>}</a:t>
            </a:r>
            <a:endParaRPr sz="2133">
              <a:latin typeface="Arial"/>
              <a:cs typeface="Arial"/>
            </a:endParaRPr>
          </a:p>
        </p:txBody>
      </p:sp>
      <p:sp>
        <p:nvSpPr>
          <p:cNvPr id="7" name="object 7"/>
          <p:cNvSpPr txBox="1"/>
          <p:nvPr/>
        </p:nvSpPr>
        <p:spPr>
          <a:xfrm>
            <a:off x="4102455" y="1539019"/>
            <a:ext cx="124460" cy="345330"/>
          </a:xfrm>
          <a:prstGeom prst="rect">
            <a:avLst/>
          </a:prstGeom>
        </p:spPr>
        <p:txBody>
          <a:bodyPr vert="horz" wrap="square" lIns="0" tIns="16933" rIns="0" bIns="0" rtlCol="0">
            <a:spAutoFit/>
          </a:bodyPr>
          <a:lstStyle/>
          <a:p>
            <a:pPr marL="16933">
              <a:spcBef>
                <a:spcPts val="133"/>
              </a:spcBef>
            </a:pPr>
            <a:r>
              <a:rPr sz="2133" dirty="0">
                <a:solidFill>
                  <a:srgbClr val="595959"/>
                </a:solidFill>
                <a:latin typeface="Arial"/>
                <a:cs typeface="Arial"/>
              </a:rPr>
              <a:t>{</a:t>
            </a:r>
            <a:endParaRPr sz="2133">
              <a:latin typeface="Arial"/>
              <a:cs typeface="Arial"/>
            </a:endParaRPr>
          </a:p>
        </p:txBody>
      </p:sp>
      <p:sp>
        <p:nvSpPr>
          <p:cNvPr id="8" name="object 8"/>
          <p:cNvSpPr txBox="1"/>
          <p:nvPr/>
        </p:nvSpPr>
        <p:spPr>
          <a:xfrm>
            <a:off x="4477245" y="1859905"/>
            <a:ext cx="1976967" cy="1636559"/>
          </a:xfrm>
          <a:prstGeom prst="rect">
            <a:avLst/>
          </a:prstGeom>
        </p:spPr>
        <p:txBody>
          <a:bodyPr vert="horz" wrap="square" lIns="0" tIns="11007" rIns="0" bIns="0" rtlCol="0">
            <a:spAutoFit/>
          </a:bodyPr>
          <a:lstStyle/>
          <a:p>
            <a:pPr marL="16933" marR="6773">
              <a:lnSpc>
                <a:spcPct val="126699"/>
              </a:lnSpc>
              <a:spcBef>
                <a:spcPts val="87"/>
              </a:spcBef>
            </a:pPr>
            <a:r>
              <a:rPr sz="2133" spc="-7" dirty="0">
                <a:solidFill>
                  <a:srgbClr val="595959"/>
                </a:solidFill>
                <a:latin typeface="Arial"/>
                <a:cs typeface="Arial"/>
              </a:rPr>
              <a:t>policyNum:</a:t>
            </a:r>
            <a:r>
              <a:rPr sz="2133" spc="-73" dirty="0">
                <a:solidFill>
                  <a:srgbClr val="595959"/>
                </a:solidFill>
                <a:latin typeface="Arial"/>
                <a:cs typeface="Arial"/>
              </a:rPr>
              <a:t> </a:t>
            </a:r>
            <a:r>
              <a:rPr sz="2133" spc="-7" dirty="0">
                <a:solidFill>
                  <a:srgbClr val="595959"/>
                </a:solidFill>
                <a:latin typeface="Arial"/>
                <a:cs typeface="Arial"/>
              </a:rPr>
              <a:t>456,  </a:t>
            </a:r>
            <a:r>
              <a:rPr sz="2133" b="1" spc="-7" dirty="0">
                <a:solidFill>
                  <a:srgbClr val="008000"/>
                </a:solidFill>
                <a:latin typeface="Arial"/>
                <a:cs typeface="Arial"/>
              </a:rPr>
              <a:t>type: life</a:t>
            </a:r>
            <a:r>
              <a:rPr sz="2133" spc="-7" dirty="0">
                <a:solidFill>
                  <a:srgbClr val="595959"/>
                </a:solidFill>
                <a:latin typeface="Arial"/>
                <a:cs typeface="Arial"/>
              </a:rPr>
              <a:t>,  customerId:</a:t>
            </a:r>
            <a:r>
              <a:rPr sz="2133" spc="-53" dirty="0">
                <a:solidFill>
                  <a:srgbClr val="595959"/>
                </a:solidFill>
                <a:latin typeface="Arial"/>
                <a:cs typeface="Arial"/>
              </a:rPr>
              <a:t> </a:t>
            </a:r>
            <a:r>
              <a:rPr sz="2133" spc="-7" dirty="0">
                <a:solidFill>
                  <a:srgbClr val="595959"/>
                </a:solidFill>
                <a:latin typeface="Arial"/>
                <a:cs typeface="Arial"/>
              </a:rPr>
              <a:t>efg,  payment:</a:t>
            </a:r>
            <a:r>
              <a:rPr sz="2133" spc="-33" dirty="0">
                <a:solidFill>
                  <a:srgbClr val="595959"/>
                </a:solidFill>
                <a:latin typeface="Arial"/>
                <a:cs typeface="Arial"/>
              </a:rPr>
              <a:t> </a:t>
            </a:r>
            <a:r>
              <a:rPr sz="2133" dirty="0">
                <a:solidFill>
                  <a:srgbClr val="595959"/>
                </a:solidFill>
                <a:latin typeface="Arial"/>
                <a:cs typeface="Arial"/>
              </a:rPr>
              <a:t>240,</a:t>
            </a:r>
            <a:endParaRPr sz="2133">
              <a:latin typeface="Arial"/>
              <a:cs typeface="Arial"/>
            </a:endParaRPr>
          </a:p>
        </p:txBody>
      </p:sp>
      <p:sp>
        <p:nvSpPr>
          <p:cNvPr id="9" name="object 9"/>
          <p:cNvSpPr txBox="1"/>
          <p:nvPr/>
        </p:nvSpPr>
        <p:spPr>
          <a:xfrm>
            <a:off x="4477245" y="3891906"/>
            <a:ext cx="2528993" cy="1685675"/>
          </a:xfrm>
          <a:prstGeom prst="rect">
            <a:avLst/>
          </a:prstGeom>
        </p:spPr>
        <p:txBody>
          <a:bodyPr vert="horz" wrap="square" lIns="0" tIns="115147" rIns="0" bIns="0" rtlCol="0">
            <a:spAutoFit/>
          </a:bodyPr>
          <a:lstStyle/>
          <a:p>
            <a:pPr marL="16933">
              <a:spcBef>
                <a:spcPts val="907"/>
              </a:spcBef>
            </a:pPr>
            <a:r>
              <a:rPr sz="2133" spc="-20" dirty="0">
                <a:solidFill>
                  <a:srgbClr val="595959"/>
                </a:solidFill>
                <a:latin typeface="Arial"/>
                <a:cs typeface="Arial"/>
              </a:rPr>
              <a:t>policyValue:</a:t>
            </a:r>
            <a:r>
              <a:rPr sz="2133" spc="-47" dirty="0">
                <a:solidFill>
                  <a:srgbClr val="595959"/>
                </a:solidFill>
                <a:latin typeface="Arial"/>
                <a:cs typeface="Arial"/>
              </a:rPr>
              <a:t> </a:t>
            </a:r>
            <a:r>
              <a:rPr sz="2133" spc="-7" dirty="0">
                <a:solidFill>
                  <a:srgbClr val="595959"/>
                </a:solidFill>
                <a:latin typeface="Arial"/>
                <a:cs typeface="Arial"/>
              </a:rPr>
              <a:t>125000,</a:t>
            </a:r>
            <a:endParaRPr sz="2133">
              <a:latin typeface="Arial"/>
              <a:cs typeface="Arial"/>
            </a:endParaRPr>
          </a:p>
          <a:p>
            <a:pPr marL="17780">
              <a:spcBef>
                <a:spcPts val="773"/>
              </a:spcBef>
            </a:pPr>
            <a:r>
              <a:rPr sz="2133" spc="-7" dirty="0">
                <a:solidFill>
                  <a:srgbClr val="595959"/>
                </a:solidFill>
                <a:latin typeface="Arial"/>
                <a:cs typeface="Arial"/>
              </a:rPr>
              <a:t>start: jan,</a:t>
            </a:r>
            <a:r>
              <a:rPr sz="2133" spc="-13" dirty="0">
                <a:solidFill>
                  <a:srgbClr val="595959"/>
                </a:solidFill>
                <a:latin typeface="Arial"/>
                <a:cs typeface="Arial"/>
              </a:rPr>
              <a:t> </a:t>
            </a:r>
            <a:r>
              <a:rPr sz="2133" spc="-7" dirty="0">
                <a:solidFill>
                  <a:srgbClr val="595959"/>
                </a:solidFill>
                <a:latin typeface="Arial"/>
                <a:cs typeface="Arial"/>
              </a:rPr>
              <a:t>1995</a:t>
            </a:r>
            <a:endParaRPr sz="2133">
              <a:latin typeface="Arial"/>
              <a:cs typeface="Arial"/>
            </a:endParaRPr>
          </a:p>
          <a:p>
            <a:pPr marL="17780">
              <a:spcBef>
                <a:spcPts val="640"/>
              </a:spcBef>
            </a:pPr>
            <a:r>
              <a:rPr sz="2133" spc="-7" dirty="0">
                <a:solidFill>
                  <a:srgbClr val="595959"/>
                </a:solidFill>
                <a:latin typeface="Arial"/>
                <a:cs typeface="Arial"/>
              </a:rPr>
              <a:t>end: jan,</a:t>
            </a:r>
            <a:r>
              <a:rPr sz="2133" spc="-13" dirty="0">
                <a:solidFill>
                  <a:srgbClr val="595959"/>
                </a:solidFill>
                <a:latin typeface="Arial"/>
                <a:cs typeface="Arial"/>
              </a:rPr>
              <a:t> </a:t>
            </a:r>
            <a:r>
              <a:rPr sz="2133" spc="-7" dirty="0">
                <a:solidFill>
                  <a:srgbClr val="595959"/>
                </a:solidFill>
                <a:latin typeface="Arial"/>
                <a:cs typeface="Arial"/>
              </a:rPr>
              <a:t>2015</a:t>
            </a:r>
            <a:endParaRPr sz="2133">
              <a:latin typeface="Arial"/>
              <a:cs typeface="Arial"/>
            </a:endParaRPr>
          </a:p>
          <a:p>
            <a:pPr marL="16933">
              <a:spcBef>
                <a:spcPts val="640"/>
              </a:spcBef>
            </a:pPr>
            <a:r>
              <a:rPr sz="2133" dirty="0">
                <a:solidFill>
                  <a:srgbClr val="595959"/>
                </a:solidFill>
                <a:latin typeface="Arial"/>
                <a:cs typeface="Arial"/>
              </a:rPr>
              <a:t>}</a:t>
            </a:r>
            <a:endParaRPr sz="2133">
              <a:latin typeface="Arial"/>
              <a:cs typeface="Arial"/>
            </a:endParaRPr>
          </a:p>
        </p:txBody>
      </p:sp>
      <p:sp>
        <p:nvSpPr>
          <p:cNvPr id="10" name="object 10"/>
          <p:cNvSpPr txBox="1"/>
          <p:nvPr/>
        </p:nvSpPr>
        <p:spPr>
          <a:xfrm>
            <a:off x="7997122" y="1539019"/>
            <a:ext cx="124460" cy="345330"/>
          </a:xfrm>
          <a:prstGeom prst="rect">
            <a:avLst/>
          </a:prstGeom>
        </p:spPr>
        <p:txBody>
          <a:bodyPr vert="horz" wrap="square" lIns="0" tIns="16933" rIns="0" bIns="0" rtlCol="0">
            <a:spAutoFit/>
          </a:bodyPr>
          <a:lstStyle/>
          <a:p>
            <a:pPr marL="16933">
              <a:spcBef>
                <a:spcPts val="133"/>
              </a:spcBef>
            </a:pPr>
            <a:r>
              <a:rPr sz="2133" dirty="0">
                <a:solidFill>
                  <a:srgbClr val="595959"/>
                </a:solidFill>
                <a:latin typeface="Arial"/>
                <a:cs typeface="Arial"/>
              </a:rPr>
              <a:t>{</a:t>
            </a:r>
            <a:endParaRPr sz="2133">
              <a:latin typeface="Arial"/>
              <a:cs typeface="Arial"/>
            </a:endParaRPr>
          </a:p>
        </p:txBody>
      </p:sp>
      <p:sp>
        <p:nvSpPr>
          <p:cNvPr id="11" name="object 11"/>
          <p:cNvSpPr txBox="1"/>
          <p:nvPr/>
        </p:nvSpPr>
        <p:spPr>
          <a:xfrm>
            <a:off x="8137100" y="1859905"/>
            <a:ext cx="1976120" cy="1636559"/>
          </a:xfrm>
          <a:prstGeom prst="rect">
            <a:avLst/>
          </a:prstGeom>
        </p:spPr>
        <p:txBody>
          <a:bodyPr vert="horz" wrap="square" lIns="0" tIns="11007" rIns="0" bIns="0" rtlCol="0">
            <a:spAutoFit/>
          </a:bodyPr>
          <a:lstStyle/>
          <a:p>
            <a:pPr marL="16933" marR="6773">
              <a:lnSpc>
                <a:spcPct val="126699"/>
              </a:lnSpc>
              <a:spcBef>
                <a:spcPts val="87"/>
              </a:spcBef>
            </a:pPr>
            <a:r>
              <a:rPr sz="2133" spc="-7" dirty="0">
                <a:solidFill>
                  <a:srgbClr val="595959"/>
                </a:solidFill>
                <a:latin typeface="Arial"/>
                <a:cs typeface="Arial"/>
              </a:rPr>
              <a:t>policyNum:</a:t>
            </a:r>
            <a:r>
              <a:rPr sz="2133" spc="-73" dirty="0">
                <a:solidFill>
                  <a:srgbClr val="595959"/>
                </a:solidFill>
                <a:latin typeface="Arial"/>
                <a:cs typeface="Arial"/>
              </a:rPr>
              <a:t> </a:t>
            </a:r>
            <a:r>
              <a:rPr sz="2133" spc="-7" dirty="0">
                <a:solidFill>
                  <a:srgbClr val="595959"/>
                </a:solidFill>
                <a:latin typeface="Arial"/>
                <a:cs typeface="Arial"/>
              </a:rPr>
              <a:t>789,  </a:t>
            </a:r>
            <a:r>
              <a:rPr sz="2133" b="1" spc="-7" dirty="0">
                <a:solidFill>
                  <a:srgbClr val="008000"/>
                </a:solidFill>
                <a:latin typeface="Arial"/>
                <a:cs typeface="Arial"/>
              </a:rPr>
              <a:t>type: home</a:t>
            </a:r>
            <a:r>
              <a:rPr sz="2133" spc="-7" dirty="0">
                <a:solidFill>
                  <a:srgbClr val="595959"/>
                </a:solidFill>
                <a:latin typeface="Arial"/>
                <a:cs typeface="Arial"/>
              </a:rPr>
              <a:t>,  customerId: hij,  payment:</a:t>
            </a:r>
            <a:r>
              <a:rPr sz="2133" spc="-33" dirty="0">
                <a:solidFill>
                  <a:srgbClr val="595959"/>
                </a:solidFill>
                <a:latin typeface="Arial"/>
                <a:cs typeface="Arial"/>
              </a:rPr>
              <a:t> </a:t>
            </a:r>
            <a:r>
              <a:rPr sz="2133" dirty="0">
                <a:solidFill>
                  <a:srgbClr val="595959"/>
                </a:solidFill>
                <a:latin typeface="Arial"/>
                <a:cs typeface="Arial"/>
              </a:rPr>
              <a:t>650,</a:t>
            </a:r>
            <a:endParaRPr sz="2133">
              <a:latin typeface="Arial"/>
              <a:cs typeface="Arial"/>
            </a:endParaRPr>
          </a:p>
        </p:txBody>
      </p:sp>
      <p:sp>
        <p:nvSpPr>
          <p:cNvPr id="12" name="object 12"/>
          <p:cNvSpPr txBox="1"/>
          <p:nvPr/>
        </p:nvSpPr>
        <p:spPr>
          <a:xfrm>
            <a:off x="8137100" y="3891906"/>
            <a:ext cx="2910840" cy="2100768"/>
          </a:xfrm>
          <a:prstGeom prst="rect">
            <a:avLst/>
          </a:prstGeom>
        </p:spPr>
        <p:txBody>
          <a:bodyPr vert="horz" wrap="square" lIns="0" tIns="27940" rIns="0" bIns="0" rtlCol="0">
            <a:spAutoFit/>
          </a:bodyPr>
          <a:lstStyle/>
          <a:p>
            <a:pPr marL="16933" marR="6773">
              <a:lnSpc>
                <a:spcPct val="126699"/>
              </a:lnSpc>
              <a:spcBef>
                <a:spcPts val="220"/>
              </a:spcBef>
            </a:pPr>
            <a:r>
              <a:rPr sz="2133" spc="-7" dirty="0">
                <a:solidFill>
                  <a:srgbClr val="595959"/>
                </a:solidFill>
                <a:latin typeface="Arial"/>
                <a:cs typeface="Arial"/>
              </a:rPr>
              <a:t>deductible: </a:t>
            </a:r>
            <a:r>
              <a:rPr sz="2133" dirty="0">
                <a:solidFill>
                  <a:srgbClr val="595959"/>
                </a:solidFill>
                <a:latin typeface="Arial"/>
                <a:cs typeface="Arial"/>
              </a:rPr>
              <a:t>1000,  </a:t>
            </a:r>
            <a:r>
              <a:rPr sz="2133" spc="-7" dirty="0">
                <a:solidFill>
                  <a:srgbClr val="595959"/>
                </a:solidFill>
                <a:latin typeface="Arial"/>
                <a:cs typeface="Arial"/>
              </a:rPr>
              <a:t>floodCoverage: No,  street: </a:t>
            </a:r>
            <a:r>
              <a:rPr sz="2133" dirty="0">
                <a:solidFill>
                  <a:srgbClr val="595959"/>
                </a:solidFill>
                <a:latin typeface="Arial"/>
                <a:cs typeface="Arial"/>
              </a:rPr>
              <a:t>“10 Maple</a:t>
            </a:r>
            <a:r>
              <a:rPr sz="2133" spc="-100" dirty="0">
                <a:solidFill>
                  <a:srgbClr val="595959"/>
                </a:solidFill>
                <a:latin typeface="Arial"/>
                <a:cs typeface="Arial"/>
              </a:rPr>
              <a:t> </a:t>
            </a:r>
            <a:r>
              <a:rPr sz="2133" dirty="0">
                <a:solidFill>
                  <a:srgbClr val="595959"/>
                </a:solidFill>
                <a:latin typeface="Arial"/>
                <a:cs typeface="Arial"/>
              </a:rPr>
              <a:t>Lane”,  </a:t>
            </a:r>
            <a:r>
              <a:rPr sz="2133" spc="-7" dirty="0">
                <a:solidFill>
                  <a:srgbClr val="595959"/>
                </a:solidFill>
                <a:latin typeface="Arial"/>
                <a:cs typeface="Arial"/>
              </a:rPr>
              <a:t>city:</a:t>
            </a:r>
            <a:r>
              <a:rPr sz="2133" spc="-13" dirty="0">
                <a:solidFill>
                  <a:srgbClr val="595959"/>
                </a:solidFill>
                <a:latin typeface="Arial"/>
                <a:cs typeface="Arial"/>
              </a:rPr>
              <a:t> </a:t>
            </a:r>
            <a:r>
              <a:rPr sz="2133" spc="-7" dirty="0">
                <a:solidFill>
                  <a:srgbClr val="595959"/>
                </a:solidFill>
                <a:latin typeface="Arial"/>
                <a:cs typeface="Arial"/>
              </a:rPr>
              <a:t>“Springfield”,</a:t>
            </a:r>
            <a:endParaRPr sz="2133">
              <a:latin typeface="Arial"/>
              <a:cs typeface="Arial"/>
            </a:endParaRPr>
          </a:p>
          <a:p>
            <a:pPr marL="102444">
              <a:spcBef>
                <a:spcPts val="640"/>
              </a:spcBef>
            </a:pPr>
            <a:r>
              <a:rPr sz="2133" spc="-7" dirty="0">
                <a:solidFill>
                  <a:srgbClr val="595959"/>
                </a:solidFill>
                <a:latin typeface="Arial"/>
                <a:cs typeface="Arial"/>
              </a:rPr>
              <a:t>state:</a:t>
            </a:r>
            <a:r>
              <a:rPr sz="2133" spc="-113" dirty="0">
                <a:solidFill>
                  <a:srgbClr val="595959"/>
                </a:solidFill>
                <a:latin typeface="Arial"/>
                <a:cs typeface="Arial"/>
              </a:rPr>
              <a:t> </a:t>
            </a:r>
            <a:r>
              <a:rPr sz="2133" dirty="0">
                <a:solidFill>
                  <a:srgbClr val="595959"/>
                </a:solidFill>
                <a:latin typeface="Arial"/>
                <a:cs typeface="Arial"/>
              </a:rPr>
              <a:t>“Maryland”</a:t>
            </a:r>
            <a:endParaRPr sz="2133">
              <a:latin typeface="Arial"/>
              <a:cs typeface="Arial"/>
            </a:endParaRPr>
          </a:p>
        </p:txBody>
      </p:sp>
      <p:sp>
        <p:nvSpPr>
          <p:cNvPr id="13" name="object 13"/>
          <p:cNvSpPr txBox="1"/>
          <p:nvPr/>
        </p:nvSpPr>
        <p:spPr>
          <a:xfrm>
            <a:off x="7997122" y="6055985"/>
            <a:ext cx="124460" cy="345330"/>
          </a:xfrm>
          <a:prstGeom prst="rect">
            <a:avLst/>
          </a:prstGeom>
        </p:spPr>
        <p:txBody>
          <a:bodyPr vert="horz" wrap="square" lIns="0" tIns="16933" rIns="0" bIns="0" rtlCol="0">
            <a:spAutoFit/>
          </a:bodyPr>
          <a:lstStyle/>
          <a:p>
            <a:pPr marL="16933">
              <a:spcBef>
                <a:spcPts val="133"/>
              </a:spcBef>
            </a:pPr>
            <a:r>
              <a:rPr sz="2133" dirty="0">
                <a:solidFill>
                  <a:srgbClr val="595959"/>
                </a:solidFill>
                <a:latin typeface="Arial"/>
                <a:cs typeface="Arial"/>
              </a:rPr>
              <a:t>}</a:t>
            </a:r>
            <a:endParaRPr sz="2133">
              <a:latin typeface="Arial"/>
              <a:cs typeface="Arial"/>
            </a:endParaRPr>
          </a:p>
        </p:txBody>
      </p:sp>
    </p:spTree>
    <p:extLst>
      <p:ext uri="{BB962C8B-B14F-4D97-AF65-F5344CB8AC3E}">
        <p14:creationId xmlns:p14="http://schemas.microsoft.com/office/powerpoint/2010/main" val="2852341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2896" y="186945"/>
            <a:ext cx="1425575" cy="696595"/>
          </a:xfrm>
          <a:prstGeom prst="rect">
            <a:avLst/>
          </a:prstGeom>
        </p:spPr>
        <p:txBody>
          <a:bodyPr vert="horz" wrap="square" lIns="0" tIns="12700" rIns="0" bIns="0" rtlCol="0" anchor="ctr">
            <a:spAutoFit/>
          </a:bodyPr>
          <a:lstStyle/>
          <a:p>
            <a:pPr marL="12700">
              <a:lnSpc>
                <a:spcPct val="100000"/>
              </a:lnSpc>
              <a:spcBef>
                <a:spcPts val="100"/>
              </a:spcBef>
            </a:pPr>
            <a:r>
              <a:rPr spc="-459" dirty="0"/>
              <a:t>Q</a:t>
            </a:r>
            <a:r>
              <a:rPr spc="-125" dirty="0"/>
              <a:t>ue</a:t>
            </a:r>
            <a:r>
              <a:rPr spc="-55" dirty="0"/>
              <a:t>r</a:t>
            </a:r>
            <a:r>
              <a:rPr spc="-210" dirty="0"/>
              <a:t>y</a:t>
            </a:r>
          </a:p>
        </p:txBody>
      </p:sp>
      <p:sp>
        <p:nvSpPr>
          <p:cNvPr id="3" name="object 3"/>
          <p:cNvSpPr txBox="1"/>
          <p:nvPr/>
        </p:nvSpPr>
        <p:spPr>
          <a:xfrm>
            <a:off x="2073655" y="1156209"/>
            <a:ext cx="8044180" cy="1684655"/>
          </a:xfrm>
          <a:prstGeom prst="rect">
            <a:avLst/>
          </a:prstGeom>
        </p:spPr>
        <p:txBody>
          <a:bodyPr vert="horz" wrap="square" lIns="0" tIns="12700" rIns="0" bIns="0" rtlCol="0">
            <a:spAutoFit/>
          </a:bodyPr>
          <a:lstStyle/>
          <a:p>
            <a:pPr marL="12065" marR="5080" algn="ctr">
              <a:spcBef>
                <a:spcPts val="100"/>
              </a:spcBef>
            </a:pPr>
            <a:r>
              <a:rPr sz="2400" spc="-105" dirty="0">
                <a:latin typeface="Arial"/>
                <a:cs typeface="Arial"/>
              </a:rPr>
              <a:t>Query </a:t>
            </a:r>
            <a:r>
              <a:rPr sz="2400" spc="-50" dirty="0">
                <a:latin typeface="Arial"/>
                <a:cs typeface="Arial"/>
              </a:rPr>
              <a:t>all </a:t>
            </a:r>
            <a:r>
              <a:rPr sz="2400" spc="-100" dirty="0">
                <a:latin typeface="Arial"/>
                <a:cs typeface="Arial"/>
              </a:rPr>
              <a:t>employee </a:t>
            </a:r>
            <a:r>
              <a:rPr sz="2400" spc="-150" dirty="0">
                <a:latin typeface="Arial"/>
                <a:cs typeface="Arial"/>
              </a:rPr>
              <a:t>names </a:t>
            </a:r>
            <a:r>
              <a:rPr sz="2400" spc="10" dirty="0">
                <a:latin typeface="Arial"/>
                <a:cs typeface="Arial"/>
              </a:rPr>
              <a:t>with </a:t>
            </a:r>
            <a:r>
              <a:rPr sz="2400" spc="-114" dirty="0">
                <a:latin typeface="Arial"/>
                <a:cs typeface="Arial"/>
              </a:rPr>
              <a:t>salary </a:t>
            </a:r>
            <a:r>
              <a:rPr sz="2400" spc="-80" dirty="0">
                <a:latin typeface="Arial"/>
                <a:cs typeface="Arial"/>
              </a:rPr>
              <a:t>greater </a:t>
            </a:r>
            <a:r>
              <a:rPr sz="2400" spc="-55" dirty="0">
                <a:latin typeface="Arial"/>
                <a:cs typeface="Arial"/>
              </a:rPr>
              <a:t>than</a:t>
            </a:r>
            <a:r>
              <a:rPr sz="2400" spc="-495" dirty="0">
                <a:latin typeface="Arial"/>
                <a:cs typeface="Arial"/>
              </a:rPr>
              <a:t> </a:t>
            </a:r>
            <a:r>
              <a:rPr sz="2400" spc="-125" dirty="0">
                <a:latin typeface="Arial"/>
                <a:cs typeface="Arial"/>
              </a:rPr>
              <a:t>18000 </a:t>
            </a:r>
            <a:r>
              <a:rPr sz="2400" spc="-70" dirty="0">
                <a:latin typeface="Arial"/>
                <a:cs typeface="Arial"/>
              </a:rPr>
              <a:t>sorted  </a:t>
            </a:r>
            <a:r>
              <a:rPr sz="2400" spc="-30" dirty="0">
                <a:latin typeface="Arial"/>
                <a:cs typeface="Arial"/>
              </a:rPr>
              <a:t>in </a:t>
            </a:r>
            <a:r>
              <a:rPr sz="2400" spc="-135" dirty="0">
                <a:latin typeface="Arial"/>
                <a:cs typeface="Arial"/>
              </a:rPr>
              <a:t>ascending</a:t>
            </a:r>
            <a:r>
              <a:rPr sz="2400" spc="-250" dirty="0">
                <a:latin typeface="Arial"/>
                <a:cs typeface="Arial"/>
              </a:rPr>
              <a:t> </a:t>
            </a:r>
            <a:r>
              <a:rPr sz="2400" spc="-55" dirty="0">
                <a:latin typeface="Arial"/>
                <a:cs typeface="Arial"/>
              </a:rPr>
              <a:t>order</a:t>
            </a:r>
            <a:endParaRPr sz="2400">
              <a:latin typeface="Arial"/>
              <a:cs typeface="Arial"/>
            </a:endParaRPr>
          </a:p>
          <a:p>
            <a:pPr algn="ctr">
              <a:spcBef>
                <a:spcPts val="575"/>
              </a:spcBef>
            </a:pPr>
            <a:r>
              <a:rPr sz="2400" spc="-90" dirty="0">
                <a:latin typeface="Arial"/>
                <a:cs typeface="Arial"/>
              </a:rPr>
              <a:t>db.users.find(</a:t>
            </a:r>
            <a:r>
              <a:rPr sz="2400" spc="-90" dirty="0">
                <a:solidFill>
                  <a:srgbClr val="00B050"/>
                </a:solidFill>
                <a:latin typeface="Arial"/>
                <a:cs typeface="Arial"/>
              </a:rPr>
              <a:t>{</a:t>
            </a:r>
            <a:r>
              <a:rPr sz="2400" spc="-90" dirty="0">
                <a:solidFill>
                  <a:srgbClr val="FF0000"/>
                </a:solidFill>
                <a:latin typeface="Arial"/>
                <a:cs typeface="Arial"/>
              </a:rPr>
              <a:t>salary</a:t>
            </a:r>
            <a:r>
              <a:rPr sz="2400" spc="-90" dirty="0">
                <a:latin typeface="Arial"/>
                <a:cs typeface="Arial"/>
              </a:rPr>
              <a:t>:</a:t>
            </a:r>
            <a:r>
              <a:rPr sz="2400" spc="-90" dirty="0">
                <a:solidFill>
                  <a:srgbClr val="00B050"/>
                </a:solidFill>
                <a:latin typeface="Arial"/>
                <a:cs typeface="Arial"/>
              </a:rPr>
              <a:t>{</a:t>
            </a:r>
            <a:r>
              <a:rPr sz="2400" spc="-90" dirty="0">
                <a:solidFill>
                  <a:srgbClr val="558ED5"/>
                </a:solidFill>
                <a:latin typeface="Arial"/>
                <a:cs typeface="Arial"/>
              </a:rPr>
              <a:t>$gt:18000</a:t>
            </a:r>
            <a:r>
              <a:rPr sz="2400" spc="-90" dirty="0">
                <a:solidFill>
                  <a:srgbClr val="00B050"/>
                </a:solidFill>
                <a:latin typeface="Arial"/>
                <a:cs typeface="Arial"/>
              </a:rPr>
              <a:t>},</a:t>
            </a:r>
            <a:r>
              <a:rPr sz="2400" spc="-160" dirty="0">
                <a:solidFill>
                  <a:srgbClr val="00B050"/>
                </a:solidFill>
                <a:latin typeface="Arial"/>
                <a:cs typeface="Arial"/>
              </a:rPr>
              <a:t> </a:t>
            </a:r>
            <a:r>
              <a:rPr sz="2400" spc="-85" dirty="0">
                <a:solidFill>
                  <a:srgbClr val="00B050"/>
                </a:solidFill>
                <a:latin typeface="Arial"/>
                <a:cs typeface="Arial"/>
              </a:rPr>
              <a:t>{</a:t>
            </a:r>
            <a:r>
              <a:rPr sz="2400" spc="-85" dirty="0">
                <a:solidFill>
                  <a:srgbClr val="FF0000"/>
                </a:solidFill>
                <a:latin typeface="Arial"/>
                <a:cs typeface="Arial"/>
              </a:rPr>
              <a:t>name</a:t>
            </a:r>
            <a:r>
              <a:rPr sz="2400" spc="-85" dirty="0">
                <a:latin typeface="Arial"/>
                <a:cs typeface="Arial"/>
              </a:rPr>
              <a:t>:</a:t>
            </a:r>
            <a:r>
              <a:rPr sz="2400" spc="-85" dirty="0">
                <a:solidFill>
                  <a:srgbClr val="558ED5"/>
                </a:solidFill>
                <a:latin typeface="Arial"/>
                <a:cs typeface="Arial"/>
              </a:rPr>
              <a:t>1</a:t>
            </a:r>
            <a:r>
              <a:rPr sz="2400" spc="-85" dirty="0">
                <a:solidFill>
                  <a:srgbClr val="00B050"/>
                </a:solidFill>
                <a:latin typeface="Arial"/>
                <a:cs typeface="Arial"/>
              </a:rPr>
              <a:t>}}</a:t>
            </a:r>
            <a:r>
              <a:rPr sz="2400" spc="-85" dirty="0">
                <a:latin typeface="Arial"/>
                <a:cs typeface="Arial"/>
              </a:rPr>
              <a:t>).sort(</a:t>
            </a:r>
            <a:r>
              <a:rPr sz="2400" spc="-85" dirty="0">
                <a:solidFill>
                  <a:srgbClr val="00B050"/>
                </a:solidFill>
                <a:latin typeface="Arial"/>
                <a:cs typeface="Arial"/>
              </a:rPr>
              <a:t>{</a:t>
            </a:r>
            <a:r>
              <a:rPr sz="2400" spc="-85" dirty="0">
                <a:solidFill>
                  <a:srgbClr val="FF0000"/>
                </a:solidFill>
                <a:latin typeface="Arial"/>
                <a:cs typeface="Arial"/>
              </a:rPr>
              <a:t>salary</a:t>
            </a:r>
            <a:r>
              <a:rPr sz="2400" spc="-85" dirty="0">
                <a:latin typeface="Arial"/>
                <a:cs typeface="Arial"/>
              </a:rPr>
              <a:t>:</a:t>
            </a:r>
            <a:r>
              <a:rPr sz="2400" spc="-85" dirty="0">
                <a:solidFill>
                  <a:srgbClr val="558ED5"/>
                </a:solidFill>
                <a:latin typeface="Arial"/>
                <a:cs typeface="Arial"/>
              </a:rPr>
              <a:t>1</a:t>
            </a:r>
            <a:r>
              <a:rPr sz="2400" spc="-85" dirty="0">
                <a:solidFill>
                  <a:srgbClr val="00B050"/>
                </a:solidFill>
                <a:latin typeface="Arial"/>
                <a:cs typeface="Arial"/>
              </a:rPr>
              <a:t>}</a:t>
            </a:r>
            <a:r>
              <a:rPr sz="2400" spc="-85" dirty="0">
                <a:latin typeface="Arial"/>
                <a:cs typeface="Arial"/>
              </a:rPr>
              <a:t>)</a:t>
            </a:r>
            <a:endParaRPr sz="2400">
              <a:latin typeface="Arial"/>
              <a:cs typeface="Arial"/>
            </a:endParaRPr>
          </a:p>
          <a:p>
            <a:pPr marR="94615" algn="ctr">
              <a:spcBef>
                <a:spcPts val="1445"/>
              </a:spcBef>
              <a:tabLst>
                <a:tab pos="2095500" algn="l"/>
                <a:tab pos="3924300" algn="l"/>
                <a:tab pos="5753100" algn="l"/>
              </a:tabLst>
            </a:pPr>
            <a:r>
              <a:rPr sz="2000" spc="-70" dirty="0">
                <a:latin typeface="Arial"/>
                <a:cs typeface="Arial"/>
              </a:rPr>
              <a:t>Collection	</a:t>
            </a:r>
            <a:r>
              <a:rPr sz="2000" spc="-65" dirty="0">
                <a:latin typeface="Arial"/>
                <a:cs typeface="Arial"/>
              </a:rPr>
              <a:t>Condition	Projection	</a:t>
            </a:r>
            <a:r>
              <a:rPr sz="2000" spc="-15" dirty="0">
                <a:latin typeface="Arial"/>
                <a:cs typeface="Arial"/>
              </a:rPr>
              <a:t>Modifier</a:t>
            </a:r>
            <a:endParaRPr sz="2000">
              <a:latin typeface="Arial"/>
              <a:cs typeface="Arial"/>
            </a:endParaRPr>
          </a:p>
        </p:txBody>
      </p:sp>
      <p:graphicFrame>
        <p:nvGraphicFramePr>
          <p:cNvPr id="4" name="object 4"/>
          <p:cNvGraphicFramePr>
            <a:graphicFrameLocks noGrp="1"/>
          </p:cNvGraphicFramePr>
          <p:nvPr/>
        </p:nvGraphicFramePr>
        <p:xfrm>
          <a:off x="2508250" y="3194050"/>
          <a:ext cx="1905000" cy="312420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tblGrid>
              <a:tr h="390525">
                <a:tc>
                  <a:txBody>
                    <a:bodyPr/>
                    <a:lstStyle/>
                    <a:p>
                      <a:pPr marL="97790">
                        <a:lnSpc>
                          <a:spcPct val="100000"/>
                        </a:lnSpc>
                        <a:spcBef>
                          <a:spcPts val="240"/>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0"/>
                  </a:ext>
                </a:extLst>
              </a:tr>
              <a:tr h="390525">
                <a:tc>
                  <a:txBody>
                    <a:bodyPr/>
                    <a:lstStyle/>
                    <a:p>
                      <a:pPr marL="97790">
                        <a:lnSpc>
                          <a:spcPct val="100000"/>
                        </a:lnSpc>
                        <a:spcBef>
                          <a:spcPts val="240"/>
                        </a:spcBef>
                      </a:pPr>
                      <a:r>
                        <a:rPr sz="1800" spc="-80" dirty="0">
                          <a:latin typeface="Arial"/>
                          <a:cs typeface="Arial"/>
                        </a:rPr>
                        <a:t>{salary:10000,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1"/>
                  </a:ext>
                </a:extLst>
              </a:tr>
              <a:tr h="390525">
                <a:tc>
                  <a:txBody>
                    <a:bodyPr/>
                    <a:lstStyle/>
                    <a:p>
                      <a:pPr marL="97790">
                        <a:lnSpc>
                          <a:spcPct val="100000"/>
                        </a:lnSpc>
                        <a:spcBef>
                          <a:spcPts val="235"/>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390525">
                <a:tc>
                  <a:txBody>
                    <a:bodyPr/>
                    <a:lstStyle/>
                    <a:p>
                      <a:pPr marL="97790">
                        <a:lnSpc>
                          <a:spcPct val="100000"/>
                        </a:lnSpc>
                        <a:spcBef>
                          <a:spcPts val="235"/>
                        </a:spcBef>
                      </a:pPr>
                      <a:r>
                        <a:rPr sz="1800" spc="-80" dirty="0">
                          <a:latin typeface="Arial"/>
                          <a:cs typeface="Arial"/>
                        </a:rPr>
                        <a:t>{salary:2000,</a:t>
                      </a:r>
                      <a:r>
                        <a:rPr sz="1800" spc="-100"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3"/>
                  </a:ext>
                </a:extLst>
              </a:tr>
              <a:tr h="390525">
                <a:tc>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390525">
                <a:tc>
                  <a:txBody>
                    <a:bodyPr/>
                    <a:lstStyle/>
                    <a:p>
                      <a:pPr marL="97790">
                        <a:lnSpc>
                          <a:spcPct val="100000"/>
                        </a:lnSpc>
                        <a:spcBef>
                          <a:spcPts val="235"/>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5"/>
                  </a:ext>
                </a:extLst>
              </a:tr>
              <a:tr h="390525">
                <a:tc>
                  <a:txBody>
                    <a:bodyPr/>
                    <a:lstStyle/>
                    <a:p>
                      <a:pPr marL="97790">
                        <a:lnSpc>
                          <a:spcPct val="100000"/>
                        </a:lnSpc>
                        <a:spcBef>
                          <a:spcPts val="235"/>
                        </a:spcBef>
                      </a:pPr>
                      <a:r>
                        <a:rPr sz="1800" spc="-80" dirty="0">
                          <a:latin typeface="Arial"/>
                          <a:cs typeface="Arial"/>
                        </a:rPr>
                        <a:t>{salary:5000,</a:t>
                      </a:r>
                      <a:r>
                        <a:rPr sz="1800" spc="-100"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r h="390525">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7"/>
                  </a:ext>
                </a:extLst>
              </a:tr>
            </a:tbl>
          </a:graphicData>
        </a:graphic>
      </p:graphicFrame>
      <p:sp>
        <p:nvSpPr>
          <p:cNvPr id="5" name="object 5"/>
          <p:cNvSpPr/>
          <p:nvPr/>
        </p:nvSpPr>
        <p:spPr>
          <a:xfrm>
            <a:off x="4420362" y="4763261"/>
            <a:ext cx="724535" cy="22860"/>
          </a:xfrm>
          <a:custGeom>
            <a:avLst/>
            <a:gdLst/>
            <a:ahLst/>
            <a:cxnLst/>
            <a:rect l="l" t="t" r="r" b="b"/>
            <a:pathLst>
              <a:path w="724535" h="22860">
                <a:moveTo>
                  <a:pt x="0" y="0"/>
                </a:moveTo>
                <a:lnTo>
                  <a:pt x="724293" y="22631"/>
                </a:lnTo>
              </a:path>
            </a:pathLst>
          </a:custGeom>
          <a:ln w="38099">
            <a:solidFill>
              <a:srgbClr val="4A7EBB"/>
            </a:solidFill>
          </a:ln>
        </p:spPr>
        <p:txBody>
          <a:bodyPr wrap="square" lIns="0" tIns="0" rIns="0" bIns="0" rtlCol="0"/>
          <a:lstStyle/>
          <a:p>
            <a:endParaRPr/>
          </a:p>
        </p:txBody>
      </p:sp>
      <p:sp>
        <p:nvSpPr>
          <p:cNvPr id="6" name="object 6"/>
          <p:cNvSpPr/>
          <p:nvPr/>
        </p:nvSpPr>
        <p:spPr>
          <a:xfrm>
            <a:off x="5028337" y="4715674"/>
            <a:ext cx="116839" cy="133350"/>
          </a:xfrm>
          <a:custGeom>
            <a:avLst/>
            <a:gdLst/>
            <a:ahLst/>
            <a:cxnLst/>
            <a:rect l="l" t="t" r="r" b="b"/>
            <a:pathLst>
              <a:path w="116839" h="133350">
                <a:moveTo>
                  <a:pt x="4165" y="0"/>
                </a:moveTo>
                <a:lnTo>
                  <a:pt x="116319" y="70218"/>
                </a:lnTo>
                <a:lnTo>
                  <a:pt x="0" y="133286"/>
                </a:lnTo>
              </a:path>
            </a:pathLst>
          </a:custGeom>
          <a:ln w="38100">
            <a:solidFill>
              <a:srgbClr val="4A7EBB"/>
            </a:solidFill>
          </a:ln>
        </p:spPr>
        <p:txBody>
          <a:bodyPr wrap="square" lIns="0" tIns="0" rIns="0" bIns="0" rtlCol="0"/>
          <a:lstStyle/>
          <a:p>
            <a:endParaRPr/>
          </a:p>
        </p:txBody>
      </p:sp>
      <p:graphicFrame>
        <p:nvGraphicFramePr>
          <p:cNvPr id="7" name="object 7"/>
          <p:cNvGraphicFramePr>
            <a:graphicFrameLocks noGrp="1"/>
          </p:cNvGraphicFramePr>
          <p:nvPr/>
        </p:nvGraphicFramePr>
        <p:xfrm>
          <a:off x="5175201" y="3803650"/>
          <a:ext cx="4495799" cy="1953260"/>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648969">
                  <a:extLst>
                    <a:ext uri="{9D8B030D-6E8A-4147-A177-3AD203B41FA5}">
                      <a16:colId xmlns:a16="http://schemas.microsoft.com/office/drawing/2014/main" val="20001"/>
                    </a:ext>
                  </a:extLst>
                </a:gridCol>
                <a:gridCol w="3683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390525">
                <a:tc>
                  <a:txBody>
                    <a:bodyPr/>
                    <a:lstStyle/>
                    <a:p>
                      <a:pPr marL="97790">
                        <a:lnSpc>
                          <a:spcPct val="100000"/>
                        </a:lnSpc>
                        <a:spcBef>
                          <a:spcPts val="240"/>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rowSpan="3">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rowSpan="6">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40"/>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0"/>
                  </a:ext>
                </a:extLst>
              </a:tr>
              <a:tr h="390525">
                <a:tc>
                  <a:txBody>
                    <a:bodyPr/>
                    <a:lstStyle/>
                    <a:p>
                      <a:pPr marL="97790">
                        <a:lnSpc>
                          <a:spcPct val="100000"/>
                        </a:lnSpc>
                        <a:spcBef>
                          <a:spcPts val="240"/>
                        </a:spcBef>
                      </a:pPr>
                      <a:r>
                        <a:rPr sz="1800" spc="-80" dirty="0">
                          <a:latin typeface="Arial"/>
                          <a:cs typeface="Arial"/>
                        </a:rPr>
                        <a:t>{salary:20000,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40"/>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1"/>
                  </a:ext>
                </a:extLst>
              </a:tr>
              <a:tr h="196215">
                <a:tc rowSpan="2">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B w="38100">
                      <a:solidFill>
                        <a:srgbClr val="4A7EBB"/>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rowSpan="2">
                  <a:txBody>
                    <a:bodyPr/>
                    <a:lstStyle/>
                    <a:p>
                      <a:pPr marL="97790">
                        <a:lnSpc>
                          <a:spcPct val="100000"/>
                        </a:lnSpc>
                        <a:spcBef>
                          <a:spcPts val="235"/>
                        </a:spcBef>
                      </a:pPr>
                      <a:r>
                        <a:rPr sz="1800" spc="-80" dirty="0">
                          <a:latin typeface="Arial"/>
                          <a:cs typeface="Arial"/>
                        </a:rPr>
                        <a:t>{salary:25000,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193675">
                <a:tc vMerge="1">
                  <a:txBody>
                    <a:bodyPr/>
                    <a:lstStyle/>
                    <a:p>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rowSpan="3">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vMerge="1">
                  <a:txBody>
                    <a:bodyPr/>
                    <a:lstStyle/>
                    <a:p>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3"/>
                  </a:ext>
                </a:extLst>
              </a:tr>
              <a:tr h="390525">
                <a:tc>
                  <a:txBody>
                    <a:bodyPr/>
                    <a:lstStyle/>
                    <a:p>
                      <a:pPr marL="97790">
                        <a:lnSpc>
                          <a:spcPct val="100000"/>
                        </a:lnSpc>
                        <a:spcBef>
                          <a:spcPts val="235"/>
                        </a:spcBef>
                      </a:pPr>
                      <a:r>
                        <a:rPr sz="1800" spc="-80" dirty="0">
                          <a:latin typeface="Arial"/>
                          <a:cs typeface="Arial"/>
                        </a:rPr>
                        <a:t>{salary:21000,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35"/>
                        </a:spcBef>
                      </a:pPr>
                      <a:r>
                        <a:rPr sz="1800" spc="-80" dirty="0">
                          <a:latin typeface="Arial"/>
                          <a:cs typeface="Arial"/>
                        </a:rPr>
                        <a:t>{salary:30000,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391795">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4A7EBB"/>
                      </a:solidFill>
                      <a:prstDash val="solid"/>
                    </a:lnT>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E9EDF4"/>
                    </a:solidFill>
                  </a:tcPr>
                </a:tc>
                <a:tc>
                  <a:txBody>
                    <a:bodyPr/>
                    <a:lstStyle/>
                    <a:p>
                      <a:pPr marL="97790">
                        <a:lnSpc>
                          <a:spcPct val="100000"/>
                        </a:lnSpc>
                        <a:spcBef>
                          <a:spcPts val="235"/>
                        </a:spcBef>
                      </a:pPr>
                      <a:r>
                        <a:rPr sz="1800" spc="-80" dirty="0">
                          <a:latin typeface="Arial"/>
                          <a:cs typeface="Arial"/>
                        </a:rPr>
                        <a:t>{salary:50000,</a:t>
                      </a:r>
                      <a:r>
                        <a:rPr sz="1800" spc="-105" dirty="0">
                          <a:latin typeface="Arial"/>
                          <a:cs typeface="Arial"/>
                        </a:rPr>
                        <a:t> </a:t>
                      </a:r>
                      <a:r>
                        <a:rPr sz="1800" spc="-300" dirty="0">
                          <a:latin typeface="Arial"/>
                          <a:cs typeface="Arial"/>
                        </a:rPr>
                        <a:t>…}</a:t>
                      </a:r>
                      <a:endParaRPr sz="1800">
                        <a:latin typeface="Arial"/>
                        <a:cs typeface="Aria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5"/>
                  </a:ext>
                </a:extLst>
              </a:tr>
            </a:tbl>
          </a:graphicData>
        </a:graphic>
      </p:graphicFrame>
      <p:sp>
        <p:nvSpPr>
          <p:cNvPr id="8" name="object 8"/>
          <p:cNvSpPr/>
          <p:nvPr/>
        </p:nvSpPr>
        <p:spPr>
          <a:xfrm>
            <a:off x="7621142" y="4720971"/>
            <a:ext cx="114300" cy="133350"/>
          </a:xfrm>
          <a:custGeom>
            <a:avLst/>
            <a:gdLst/>
            <a:ahLst/>
            <a:cxnLst/>
            <a:rect l="l" t="t" r="r" b="b"/>
            <a:pathLst>
              <a:path w="114300" h="133350">
                <a:moveTo>
                  <a:pt x="0" y="0"/>
                </a:moveTo>
                <a:lnTo>
                  <a:pt x="114300" y="66674"/>
                </a:lnTo>
                <a:lnTo>
                  <a:pt x="0" y="133349"/>
                </a:lnTo>
              </a:path>
            </a:pathLst>
          </a:custGeom>
          <a:ln w="38100">
            <a:solidFill>
              <a:srgbClr val="4A7EBB"/>
            </a:solidFill>
          </a:ln>
        </p:spPr>
        <p:txBody>
          <a:bodyPr wrap="square" lIns="0" tIns="0" rIns="0" bIns="0" rtlCol="0"/>
          <a:lstStyle/>
          <a:p>
            <a:endParaRPr/>
          </a:p>
        </p:txBody>
      </p:sp>
      <p:sp>
        <p:nvSpPr>
          <p:cNvPr id="9" name="object 9"/>
          <p:cNvSpPr/>
          <p:nvPr/>
        </p:nvSpPr>
        <p:spPr>
          <a:xfrm>
            <a:off x="2362200" y="2362200"/>
            <a:ext cx="1676400" cy="228600"/>
          </a:xfrm>
          <a:custGeom>
            <a:avLst/>
            <a:gdLst/>
            <a:ahLst/>
            <a:cxnLst/>
            <a:rect l="l" t="t" r="r" b="b"/>
            <a:pathLst>
              <a:path w="1676400" h="228600">
                <a:moveTo>
                  <a:pt x="1676400" y="0"/>
                </a:moveTo>
                <a:lnTo>
                  <a:pt x="1674902" y="44493"/>
                </a:lnTo>
                <a:lnTo>
                  <a:pt x="1670818" y="80824"/>
                </a:lnTo>
                <a:lnTo>
                  <a:pt x="1664762" y="105318"/>
                </a:lnTo>
                <a:lnTo>
                  <a:pt x="1657350" y="114300"/>
                </a:lnTo>
                <a:lnTo>
                  <a:pt x="857250" y="114300"/>
                </a:lnTo>
                <a:lnTo>
                  <a:pt x="849837" y="123281"/>
                </a:lnTo>
                <a:lnTo>
                  <a:pt x="843781" y="147775"/>
                </a:lnTo>
                <a:lnTo>
                  <a:pt x="839697" y="184106"/>
                </a:lnTo>
                <a:lnTo>
                  <a:pt x="838200" y="228600"/>
                </a:lnTo>
                <a:lnTo>
                  <a:pt x="836702" y="184106"/>
                </a:lnTo>
                <a:lnTo>
                  <a:pt x="832618" y="147775"/>
                </a:lnTo>
                <a:lnTo>
                  <a:pt x="826562" y="123281"/>
                </a:lnTo>
                <a:lnTo>
                  <a:pt x="81915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
        <p:nvSpPr>
          <p:cNvPr id="10" name="object 10"/>
          <p:cNvSpPr/>
          <p:nvPr/>
        </p:nvSpPr>
        <p:spPr>
          <a:xfrm>
            <a:off x="4191000" y="2362200"/>
            <a:ext cx="2209800" cy="228600"/>
          </a:xfrm>
          <a:custGeom>
            <a:avLst/>
            <a:gdLst/>
            <a:ahLst/>
            <a:cxnLst/>
            <a:rect l="l" t="t" r="r" b="b"/>
            <a:pathLst>
              <a:path w="2209800" h="228600">
                <a:moveTo>
                  <a:pt x="2209800" y="0"/>
                </a:moveTo>
                <a:lnTo>
                  <a:pt x="2208302" y="44493"/>
                </a:lnTo>
                <a:lnTo>
                  <a:pt x="2204218" y="80824"/>
                </a:lnTo>
                <a:lnTo>
                  <a:pt x="2198162" y="105318"/>
                </a:lnTo>
                <a:lnTo>
                  <a:pt x="2190750" y="114300"/>
                </a:lnTo>
                <a:lnTo>
                  <a:pt x="1123950" y="114300"/>
                </a:lnTo>
                <a:lnTo>
                  <a:pt x="1116537" y="123283"/>
                </a:lnTo>
                <a:lnTo>
                  <a:pt x="1110481" y="147780"/>
                </a:lnTo>
                <a:lnTo>
                  <a:pt x="1106397" y="184112"/>
                </a:lnTo>
                <a:lnTo>
                  <a:pt x="1104900" y="228600"/>
                </a:lnTo>
                <a:lnTo>
                  <a:pt x="1103402" y="184112"/>
                </a:lnTo>
                <a:lnTo>
                  <a:pt x="1099318" y="147780"/>
                </a:lnTo>
                <a:lnTo>
                  <a:pt x="1093262" y="123283"/>
                </a:lnTo>
                <a:lnTo>
                  <a:pt x="1085850" y="114300"/>
                </a:lnTo>
                <a:lnTo>
                  <a:pt x="19050" y="114300"/>
                </a:lnTo>
                <a:lnTo>
                  <a:pt x="11631" y="105318"/>
                </a:lnTo>
                <a:lnTo>
                  <a:pt x="5576" y="80824"/>
                </a:lnTo>
                <a:lnTo>
                  <a:pt x="1496" y="44493"/>
                </a:lnTo>
                <a:lnTo>
                  <a:pt x="0" y="0"/>
                </a:lnTo>
              </a:path>
            </a:pathLst>
          </a:custGeom>
          <a:ln w="9144">
            <a:solidFill>
              <a:srgbClr val="4A7EBB"/>
            </a:solidFill>
          </a:ln>
        </p:spPr>
        <p:txBody>
          <a:bodyPr wrap="square" lIns="0" tIns="0" rIns="0" bIns="0" rtlCol="0"/>
          <a:lstStyle/>
          <a:p>
            <a:endParaRPr/>
          </a:p>
        </p:txBody>
      </p:sp>
      <p:sp>
        <p:nvSpPr>
          <p:cNvPr id="11" name="object 11"/>
          <p:cNvSpPr/>
          <p:nvPr/>
        </p:nvSpPr>
        <p:spPr>
          <a:xfrm>
            <a:off x="6591300" y="2362200"/>
            <a:ext cx="1257300" cy="228600"/>
          </a:xfrm>
          <a:custGeom>
            <a:avLst/>
            <a:gdLst/>
            <a:ahLst/>
            <a:cxnLst/>
            <a:rect l="l" t="t" r="r" b="b"/>
            <a:pathLst>
              <a:path w="1257300" h="228600">
                <a:moveTo>
                  <a:pt x="1257300" y="0"/>
                </a:moveTo>
                <a:lnTo>
                  <a:pt x="1255802" y="44493"/>
                </a:lnTo>
                <a:lnTo>
                  <a:pt x="1251718" y="80824"/>
                </a:lnTo>
                <a:lnTo>
                  <a:pt x="1245662" y="105318"/>
                </a:lnTo>
                <a:lnTo>
                  <a:pt x="1238250" y="114300"/>
                </a:lnTo>
                <a:lnTo>
                  <a:pt x="647700" y="114300"/>
                </a:lnTo>
                <a:lnTo>
                  <a:pt x="640287" y="123281"/>
                </a:lnTo>
                <a:lnTo>
                  <a:pt x="634231" y="147775"/>
                </a:lnTo>
                <a:lnTo>
                  <a:pt x="630147" y="184106"/>
                </a:lnTo>
                <a:lnTo>
                  <a:pt x="628650" y="228600"/>
                </a:lnTo>
                <a:lnTo>
                  <a:pt x="627152" y="184106"/>
                </a:lnTo>
                <a:lnTo>
                  <a:pt x="623068" y="147775"/>
                </a:lnTo>
                <a:lnTo>
                  <a:pt x="617012" y="123281"/>
                </a:lnTo>
                <a:lnTo>
                  <a:pt x="60960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
        <p:nvSpPr>
          <p:cNvPr id="12" name="object 12"/>
          <p:cNvSpPr/>
          <p:nvPr/>
        </p:nvSpPr>
        <p:spPr>
          <a:xfrm>
            <a:off x="8001000" y="2362200"/>
            <a:ext cx="1676400" cy="228600"/>
          </a:xfrm>
          <a:custGeom>
            <a:avLst/>
            <a:gdLst/>
            <a:ahLst/>
            <a:cxnLst/>
            <a:rect l="l" t="t" r="r" b="b"/>
            <a:pathLst>
              <a:path w="1676400" h="228600">
                <a:moveTo>
                  <a:pt x="1676400" y="0"/>
                </a:moveTo>
                <a:lnTo>
                  <a:pt x="1674902" y="44493"/>
                </a:lnTo>
                <a:lnTo>
                  <a:pt x="1670818" y="80824"/>
                </a:lnTo>
                <a:lnTo>
                  <a:pt x="1664762" y="105318"/>
                </a:lnTo>
                <a:lnTo>
                  <a:pt x="1657350" y="114300"/>
                </a:lnTo>
                <a:lnTo>
                  <a:pt x="857250" y="114300"/>
                </a:lnTo>
                <a:lnTo>
                  <a:pt x="849837" y="123281"/>
                </a:lnTo>
                <a:lnTo>
                  <a:pt x="843781" y="147775"/>
                </a:lnTo>
                <a:lnTo>
                  <a:pt x="839697" y="184106"/>
                </a:lnTo>
                <a:lnTo>
                  <a:pt x="838200" y="228600"/>
                </a:lnTo>
                <a:lnTo>
                  <a:pt x="836702" y="184106"/>
                </a:lnTo>
                <a:lnTo>
                  <a:pt x="832618" y="147775"/>
                </a:lnTo>
                <a:lnTo>
                  <a:pt x="826562" y="123281"/>
                </a:lnTo>
                <a:lnTo>
                  <a:pt x="819150" y="114300"/>
                </a:lnTo>
                <a:lnTo>
                  <a:pt x="19050" y="114300"/>
                </a:lnTo>
                <a:lnTo>
                  <a:pt x="11637" y="105318"/>
                </a:lnTo>
                <a:lnTo>
                  <a:pt x="5581" y="80824"/>
                </a:lnTo>
                <a:lnTo>
                  <a:pt x="1497" y="44493"/>
                </a:lnTo>
                <a:lnTo>
                  <a:pt x="0" y="0"/>
                </a:lnTo>
              </a:path>
            </a:pathLst>
          </a:custGeom>
          <a:ln w="9144">
            <a:solidFill>
              <a:srgbClr val="4A7EBB"/>
            </a:solidFill>
          </a:ln>
        </p:spPr>
        <p:txBody>
          <a:bodyPr wrap="square" lIns="0" tIns="0" rIns="0" bIns="0" rtlCol="0"/>
          <a:lstStyle/>
          <a:p>
            <a:endParaRPr/>
          </a:p>
        </p:txBody>
      </p:sp>
    </p:spTree>
    <p:extLst>
      <p:ext uri="{BB962C8B-B14F-4D97-AF65-F5344CB8AC3E}">
        <p14:creationId xmlns:p14="http://schemas.microsoft.com/office/powerpoint/2010/main" val="326369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9427" y="2630577"/>
            <a:ext cx="9253220" cy="3284220"/>
          </a:xfrm>
          <a:custGeom>
            <a:avLst/>
            <a:gdLst/>
            <a:ahLst/>
            <a:cxnLst/>
            <a:rect l="l" t="t" r="r" b="b"/>
            <a:pathLst>
              <a:path w="6939915" h="2463165">
                <a:moveTo>
                  <a:pt x="0" y="410502"/>
                </a:moveTo>
                <a:lnTo>
                  <a:pt x="2761" y="362629"/>
                </a:lnTo>
                <a:lnTo>
                  <a:pt x="10841" y="316378"/>
                </a:lnTo>
                <a:lnTo>
                  <a:pt x="23931" y="272057"/>
                </a:lnTo>
                <a:lnTo>
                  <a:pt x="41723" y="229974"/>
                </a:lnTo>
                <a:lnTo>
                  <a:pt x="63910" y="190437"/>
                </a:lnTo>
                <a:lnTo>
                  <a:pt x="90182" y="153754"/>
                </a:lnTo>
                <a:lnTo>
                  <a:pt x="120233" y="120233"/>
                </a:lnTo>
                <a:lnTo>
                  <a:pt x="153754" y="90182"/>
                </a:lnTo>
                <a:lnTo>
                  <a:pt x="190436" y="63910"/>
                </a:lnTo>
                <a:lnTo>
                  <a:pt x="229973" y="41724"/>
                </a:lnTo>
                <a:lnTo>
                  <a:pt x="272056" y="23931"/>
                </a:lnTo>
                <a:lnTo>
                  <a:pt x="316378" y="10841"/>
                </a:lnTo>
                <a:lnTo>
                  <a:pt x="362629" y="2761"/>
                </a:lnTo>
                <a:lnTo>
                  <a:pt x="410502" y="0"/>
                </a:lnTo>
                <a:lnTo>
                  <a:pt x="6529345" y="0"/>
                </a:lnTo>
                <a:lnTo>
                  <a:pt x="6577219" y="2761"/>
                </a:lnTo>
                <a:lnTo>
                  <a:pt x="6623471" y="10841"/>
                </a:lnTo>
                <a:lnTo>
                  <a:pt x="6667793" y="23931"/>
                </a:lnTo>
                <a:lnTo>
                  <a:pt x="6709877" y="41724"/>
                </a:lnTo>
                <a:lnTo>
                  <a:pt x="6749415" y="63910"/>
                </a:lnTo>
                <a:lnTo>
                  <a:pt x="6786098" y="90182"/>
                </a:lnTo>
                <a:lnTo>
                  <a:pt x="6819620" y="120233"/>
                </a:lnTo>
                <a:lnTo>
                  <a:pt x="6849671" y="153754"/>
                </a:lnTo>
                <a:lnTo>
                  <a:pt x="6875943" y="190437"/>
                </a:lnTo>
                <a:lnTo>
                  <a:pt x="6898130" y="229974"/>
                </a:lnTo>
                <a:lnTo>
                  <a:pt x="6915923" y="272057"/>
                </a:lnTo>
                <a:lnTo>
                  <a:pt x="6929013" y="316378"/>
                </a:lnTo>
                <a:lnTo>
                  <a:pt x="6937093" y="362629"/>
                </a:lnTo>
                <a:lnTo>
                  <a:pt x="6939854" y="410502"/>
                </a:lnTo>
                <a:lnTo>
                  <a:pt x="6939854" y="2052468"/>
                </a:lnTo>
                <a:lnTo>
                  <a:pt x="6937093" y="2100340"/>
                </a:lnTo>
                <a:lnTo>
                  <a:pt x="6929013" y="2146591"/>
                </a:lnTo>
                <a:lnTo>
                  <a:pt x="6915923" y="2190911"/>
                </a:lnTo>
                <a:lnTo>
                  <a:pt x="6898130" y="2232994"/>
                </a:lnTo>
                <a:lnTo>
                  <a:pt x="6875943" y="2272531"/>
                </a:lnTo>
                <a:lnTo>
                  <a:pt x="6849671" y="2309213"/>
                </a:lnTo>
                <a:lnTo>
                  <a:pt x="6819620" y="2342734"/>
                </a:lnTo>
                <a:lnTo>
                  <a:pt x="6786098" y="2372784"/>
                </a:lnTo>
                <a:lnTo>
                  <a:pt x="6749415" y="2399057"/>
                </a:lnTo>
                <a:lnTo>
                  <a:pt x="6709877" y="2421243"/>
                </a:lnTo>
                <a:lnTo>
                  <a:pt x="6667793" y="2439036"/>
                </a:lnTo>
                <a:lnTo>
                  <a:pt x="6623471" y="2452126"/>
                </a:lnTo>
                <a:lnTo>
                  <a:pt x="6577219" y="2460206"/>
                </a:lnTo>
                <a:lnTo>
                  <a:pt x="6529345" y="2462968"/>
                </a:lnTo>
                <a:lnTo>
                  <a:pt x="410502" y="2462968"/>
                </a:lnTo>
                <a:lnTo>
                  <a:pt x="362629" y="2460206"/>
                </a:lnTo>
                <a:lnTo>
                  <a:pt x="316378" y="2452126"/>
                </a:lnTo>
                <a:lnTo>
                  <a:pt x="272056" y="2439036"/>
                </a:lnTo>
                <a:lnTo>
                  <a:pt x="229973" y="2421243"/>
                </a:lnTo>
                <a:lnTo>
                  <a:pt x="190436" y="2399057"/>
                </a:lnTo>
                <a:lnTo>
                  <a:pt x="153754" y="2372784"/>
                </a:lnTo>
                <a:lnTo>
                  <a:pt x="120233" y="2342734"/>
                </a:lnTo>
                <a:lnTo>
                  <a:pt x="90182" y="2309213"/>
                </a:lnTo>
                <a:lnTo>
                  <a:pt x="63910" y="2272531"/>
                </a:lnTo>
                <a:lnTo>
                  <a:pt x="41723" y="2232994"/>
                </a:lnTo>
                <a:lnTo>
                  <a:pt x="23931" y="2190911"/>
                </a:lnTo>
                <a:lnTo>
                  <a:pt x="10841" y="2146591"/>
                </a:lnTo>
                <a:lnTo>
                  <a:pt x="2761" y="2100340"/>
                </a:lnTo>
                <a:lnTo>
                  <a:pt x="0" y="2052468"/>
                </a:lnTo>
                <a:lnTo>
                  <a:pt x="0" y="410502"/>
                </a:lnTo>
                <a:close/>
              </a:path>
            </a:pathLst>
          </a:custGeom>
          <a:ln w="25399">
            <a:solidFill>
              <a:srgbClr val="6CA438"/>
            </a:solidFill>
          </a:ln>
        </p:spPr>
        <p:txBody>
          <a:bodyPr wrap="square" lIns="0" tIns="0" rIns="0" bIns="0" rtlCol="0"/>
          <a:lstStyle/>
          <a:p>
            <a:endParaRPr sz="2400"/>
          </a:p>
        </p:txBody>
      </p:sp>
      <p:sp>
        <p:nvSpPr>
          <p:cNvPr id="3" name="object 3"/>
          <p:cNvSpPr txBox="1"/>
          <p:nvPr/>
        </p:nvSpPr>
        <p:spPr>
          <a:xfrm>
            <a:off x="5311715" y="2834911"/>
            <a:ext cx="1575647" cy="304421"/>
          </a:xfrm>
          <a:prstGeom prst="rect">
            <a:avLst/>
          </a:prstGeom>
        </p:spPr>
        <p:txBody>
          <a:bodyPr vert="horz" wrap="square" lIns="0" tIns="16933" rIns="0" bIns="0" rtlCol="0">
            <a:spAutoFit/>
          </a:bodyPr>
          <a:lstStyle/>
          <a:p>
            <a:pPr marL="16933">
              <a:spcBef>
                <a:spcPts val="133"/>
              </a:spcBef>
            </a:pPr>
            <a:r>
              <a:rPr sz="1867" b="1" spc="-7" dirty="0">
                <a:latin typeface="Arial"/>
                <a:cs typeface="Arial"/>
              </a:rPr>
              <a:t>Query</a:t>
            </a:r>
            <a:r>
              <a:rPr sz="1867" b="1" spc="-67" dirty="0">
                <a:latin typeface="Arial"/>
                <a:cs typeface="Arial"/>
              </a:rPr>
              <a:t> </a:t>
            </a:r>
            <a:r>
              <a:rPr sz="1867" b="1" spc="-7" dirty="0">
                <a:latin typeface="Arial"/>
                <a:cs typeface="Arial"/>
              </a:rPr>
              <a:t>Engine</a:t>
            </a:r>
            <a:endParaRPr sz="1867">
              <a:latin typeface="Arial"/>
              <a:cs typeface="Arial"/>
            </a:endParaRPr>
          </a:p>
        </p:txBody>
      </p:sp>
      <p:sp>
        <p:nvSpPr>
          <p:cNvPr id="4" name="object 4"/>
          <p:cNvSpPr txBox="1">
            <a:spLocks noGrp="1"/>
          </p:cNvSpPr>
          <p:nvPr>
            <p:ph type="title"/>
          </p:nvPr>
        </p:nvSpPr>
        <p:spPr>
          <a:xfrm>
            <a:off x="4711241" y="-104099"/>
            <a:ext cx="2779607" cy="1371315"/>
          </a:xfrm>
          <a:prstGeom prst="rect">
            <a:avLst/>
          </a:prstGeom>
        </p:spPr>
        <p:txBody>
          <a:bodyPr vert="horz" wrap="square" lIns="0" tIns="16933" rIns="0" bIns="0" rtlCol="0" anchor="ctr">
            <a:spAutoFit/>
          </a:bodyPr>
          <a:lstStyle/>
          <a:p>
            <a:pPr marL="16933">
              <a:lnSpc>
                <a:spcPct val="100000"/>
              </a:lnSpc>
              <a:spcBef>
                <a:spcPts val="133"/>
              </a:spcBef>
            </a:pPr>
            <a:r>
              <a:rPr spc="-127" dirty="0"/>
              <a:t>Query</a:t>
            </a:r>
            <a:r>
              <a:rPr spc="-400" dirty="0"/>
              <a:t> </a:t>
            </a:r>
            <a:r>
              <a:rPr spc="-152" dirty="0"/>
              <a:t>Engine</a:t>
            </a:r>
          </a:p>
        </p:txBody>
      </p:sp>
      <p:sp>
        <p:nvSpPr>
          <p:cNvPr id="5" name="object 5"/>
          <p:cNvSpPr txBox="1"/>
          <p:nvPr/>
        </p:nvSpPr>
        <p:spPr>
          <a:xfrm>
            <a:off x="2538611" y="3462071"/>
            <a:ext cx="7115387" cy="598519"/>
          </a:xfrm>
          <a:prstGeom prst="rect">
            <a:avLst/>
          </a:prstGeom>
          <a:ln w="25399">
            <a:solidFill>
              <a:srgbClr val="35521D"/>
            </a:solidFill>
          </a:ln>
        </p:spPr>
        <p:txBody>
          <a:bodyPr vert="horz" wrap="square" lIns="0" tIns="3387" rIns="0" bIns="0" rtlCol="0">
            <a:spAutoFit/>
          </a:bodyPr>
          <a:lstStyle/>
          <a:p>
            <a:pPr>
              <a:spcBef>
                <a:spcPts val="27"/>
              </a:spcBef>
            </a:pPr>
            <a:endParaRPr sz="2000">
              <a:latin typeface="Times New Roman"/>
              <a:cs typeface="Times New Roman"/>
            </a:endParaRPr>
          </a:p>
          <a:p>
            <a:pPr marL="7620" algn="ctr">
              <a:spcBef>
                <a:spcPts val="7"/>
              </a:spcBef>
            </a:pPr>
            <a:r>
              <a:rPr sz="1867" dirty="0">
                <a:latin typeface="Arial"/>
                <a:cs typeface="Arial"/>
              </a:rPr>
              <a:t>Command Parser /</a:t>
            </a:r>
            <a:r>
              <a:rPr sz="1867" spc="-27" dirty="0">
                <a:latin typeface="Arial"/>
                <a:cs typeface="Arial"/>
              </a:rPr>
              <a:t> </a:t>
            </a:r>
            <a:r>
              <a:rPr sz="1867" spc="-20" dirty="0">
                <a:latin typeface="Arial"/>
                <a:cs typeface="Arial"/>
              </a:rPr>
              <a:t>Validator</a:t>
            </a:r>
            <a:endParaRPr sz="1867">
              <a:latin typeface="Arial"/>
              <a:cs typeface="Arial"/>
            </a:endParaRPr>
          </a:p>
        </p:txBody>
      </p:sp>
      <p:sp>
        <p:nvSpPr>
          <p:cNvPr id="6" name="object 6"/>
          <p:cNvSpPr/>
          <p:nvPr/>
        </p:nvSpPr>
        <p:spPr>
          <a:xfrm>
            <a:off x="3973474" y="1091736"/>
            <a:ext cx="4245033" cy="1124989"/>
          </a:xfrm>
          <a:prstGeom prst="rect">
            <a:avLst/>
          </a:prstGeom>
          <a:blipFill>
            <a:blip r:embed="rId2" cstate="print"/>
            <a:stretch>
              <a:fillRect/>
            </a:stretch>
          </a:blipFill>
        </p:spPr>
        <p:txBody>
          <a:bodyPr wrap="square" lIns="0" tIns="0" rIns="0" bIns="0" rtlCol="0"/>
          <a:lstStyle/>
          <a:p>
            <a:endParaRPr sz="2400"/>
          </a:p>
        </p:txBody>
      </p:sp>
      <p:sp>
        <p:nvSpPr>
          <p:cNvPr id="7" name="object 7"/>
          <p:cNvSpPr txBox="1"/>
          <p:nvPr/>
        </p:nvSpPr>
        <p:spPr>
          <a:xfrm>
            <a:off x="4062424" y="1153057"/>
            <a:ext cx="4067387" cy="637055"/>
          </a:xfrm>
          <a:prstGeom prst="rect">
            <a:avLst/>
          </a:prstGeom>
          <a:solidFill>
            <a:srgbClr val="4180FF"/>
          </a:solidFill>
          <a:ln w="38099">
            <a:solidFill>
              <a:srgbClr val="FFFFFF"/>
            </a:solidFill>
          </a:ln>
        </p:spPr>
        <p:txBody>
          <a:bodyPr vert="horz" wrap="square" lIns="0" tIns="847" rIns="0" bIns="0" rtlCol="0">
            <a:spAutoFit/>
          </a:bodyPr>
          <a:lstStyle/>
          <a:p>
            <a:pPr>
              <a:spcBef>
                <a:spcPts val="7"/>
              </a:spcBef>
            </a:pPr>
            <a:endParaRPr sz="2267">
              <a:latin typeface="Times New Roman"/>
              <a:cs typeface="Times New Roman"/>
            </a:endParaRPr>
          </a:p>
          <a:p>
            <a:pPr marL="934697"/>
            <a:r>
              <a:rPr sz="1867" spc="-47" dirty="0">
                <a:solidFill>
                  <a:srgbClr val="FFFFFF"/>
                </a:solidFill>
                <a:latin typeface="Arial"/>
                <a:cs typeface="Arial"/>
              </a:rPr>
              <a:t>Your </a:t>
            </a:r>
            <a:r>
              <a:rPr sz="1867" dirty="0">
                <a:solidFill>
                  <a:srgbClr val="FFFFFF"/>
                </a:solidFill>
                <a:latin typeface="Arial"/>
                <a:cs typeface="Arial"/>
              </a:rPr>
              <a:t>Super Cool</a:t>
            </a:r>
            <a:r>
              <a:rPr sz="1867" spc="-93" dirty="0">
                <a:solidFill>
                  <a:srgbClr val="FFFFFF"/>
                </a:solidFill>
                <a:latin typeface="Arial"/>
                <a:cs typeface="Arial"/>
              </a:rPr>
              <a:t> </a:t>
            </a:r>
            <a:r>
              <a:rPr sz="1867" dirty="0">
                <a:solidFill>
                  <a:srgbClr val="FFFFFF"/>
                </a:solidFill>
                <a:latin typeface="Arial"/>
                <a:cs typeface="Arial"/>
              </a:rPr>
              <a:t>App</a:t>
            </a:r>
            <a:endParaRPr sz="1867">
              <a:latin typeface="Arial"/>
              <a:cs typeface="Arial"/>
            </a:endParaRPr>
          </a:p>
        </p:txBody>
      </p:sp>
      <p:grpSp>
        <p:nvGrpSpPr>
          <p:cNvPr id="8" name="object 8"/>
          <p:cNvGrpSpPr/>
          <p:nvPr/>
        </p:nvGrpSpPr>
        <p:grpSpPr>
          <a:xfrm>
            <a:off x="2521678" y="2084505"/>
            <a:ext cx="7149253" cy="3073400"/>
            <a:chOff x="1891258" y="1563379"/>
            <a:chExt cx="5361940" cy="2305050"/>
          </a:xfrm>
        </p:grpSpPr>
        <p:sp>
          <p:nvSpPr>
            <p:cNvPr id="9" name="object 9"/>
            <p:cNvSpPr/>
            <p:nvPr/>
          </p:nvSpPr>
          <p:spPr>
            <a:xfrm>
              <a:off x="4572000" y="1576079"/>
              <a:ext cx="0" cy="396875"/>
            </a:xfrm>
            <a:custGeom>
              <a:avLst/>
              <a:gdLst/>
              <a:ahLst/>
              <a:cxnLst/>
              <a:rect l="l" t="t" r="r" b="b"/>
              <a:pathLst>
                <a:path h="396875">
                  <a:moveTo>
                    <a:pt x="0" y="396852"/>
                  </a:moveTo>
                  <a:lnTo>
                    <a:pt x="1" y="0"/>
                  </a:lnTo>
                </a:path>
              </a:pathLst>
            </a:custGeom>
            <a:ln w="25399">
              <a:solidFill>
                <a:srgbClr val="6CA438"/>
              </a:solidFill>
            </a:ln>
          </p:spPr>
          <p:txBody>
            <a:bodyPr wrap="square" lIns="0" tIns="0" rIns="0" bIns="0" rtlCol="0"/>
            <a:lstStyle/>
            <a:p>
              <a:endParaRPr sz="2400"/>
            </a:p>
          </p:txBody>
        </p:sp>
        <p:sp>
          <p:nvSpPr>
            <p:cNvPr id="10" name="object 10"/>
            <p:cNvSpPr/>
            <p:nvPr/>
          </p:nvSpPr>
          <p:spPr>
            <a:xfrm>
              <a:off x="1903958" y="3344900"/>
              <a:ext cx="1670685" cy="510540"/>
            </a:xfrm>
            <a:custGeom>
              <a:avLst/>
              <a:gdLst/>
              <a:ahLst/>
              <a:cxnLst/>
              <a:rect l="l" t="t" r="r" b="b"/>
              <a:pathLst>
                <a:path w="1670685" h="510539">
                  <a:moveTo>
                    <a:pt x="0" y="85041"/>
                  </a:moveTo>
                  <a:lnTo>
                    <a:pt x="6683" y="51939"/>
                  </a:lnTo>
                  <a:lnTo>
                    <a:pt x="24908" y="24908"/>
                  </a:lnTo>
                  <a:lnTo>
                    <a:pt x="51939" y="6683"/>
                  </a:lnTo>
                  <a:lnTo>
                    <a:pt x="85041" y="0"/>
                  </a:lnTo>
                  <a:lnTo>
                    <a:pt x="1585428" y="0"/>
                  </a:lnTo>
                  <a:lnTo>
                    <a:pt x="1618531" y="6683"/>
                  </a:lnTo>
                  <a:lnTo>
                    <a:pt x="1645562" y="24908"/>
                  </a:lnTo>
                  <a:lnTo>
                    <a:pt x="1663786" y="51939"/>
                  </a:lnTo>
                  <a:lnTo>
                    <a:pt x="1670468" y="85041"/>
                  </a:lnTo>
                  <a:lnTo>
                    <a:pt x="1670468" y="425197"/>
                  </a:lnTo>
                  <a:lnTo>
                    <a:pt x="1663786" y="458299"/>
                  </a:lnTo>
                  <a:lnTo>
                    <a:pt x="1645562" y="485331"/>
                  </a:lnTo>
                  <a:lnTo>
                    <a:pt x="1618531" y="503556"/>
                  </a:lnTo>
                  <a:lnTo>
                    <a:pt x="1585428" y="510239"/>
                  </a:lnTo>
                  <a:lnTo>
                    <a:pt x="85041" y="510239"/>
                  </a:lnTo>
                  <a:lnTo>
                    <a:pt x="51939" y="503556"/>
                  </a:lnTo>
                  <a:lnTo>
                    <a:pt x="24908" y="485331"/>
                  </a:lnTo>
                  <a:lnTo>
                    <a:pt x="6683" y="458299"/>
                  </a:lnTo>
                  <a:lnTo>
                    <a:pt x="0" y="425197"/>
                  </a:lnTo>
                  <a:lnTo>
                    <a:pt x="0" y="85041"/>
                  </a:lnTo>
                  <a:close/>
                </a:path>
              </a:pathLst>
            </a:custGeom>
            <a:ln w="25399">
              <a:solidFill>
                <a:srgbClr val="517B2A"/>
              </a:solidFill>
            </a:ln>
          </p:spPr>
          <p:txBody>
            <a:bodyPr wrap="square" lIns="0" tIns="0" rIns="0" bIns="0" rtlCol="0"/>
            <a:lstStyle/>
            <a:p>
              <a:endParaRPr sz="2400"/>
            </a:p>
          </p:txBody>
        </p:sp>
        <p:sp>
          <p:nvSpPr>
            <p:cNvPr id="11" name="object 11"/>
            <p:cNvSpPr/>
            <p:nvPr/>
          </p:nvSpPr>
          <p:spPr>
            <a:xfrm>
              <a:off x="3736758" y="3344900"/>
              <a:ext cx="1670685" cy="510540"/>
            </a:xfrm>
            <a:custGeom>
              <a:avLst/>
              <a:gdLst/>
              <a:ahLst/>
              <a:cxnLst/>
              <a:rect l="l" t="t" r="r" b="b"/>
              <a:pathLst>
                <a:path w="1670685" h="510539">
                  <a:moveTo>
                    <a:pt x="0" y="85041"/>
                  </a:moveTo>
                  <a:lnTo>
                    <a:pt x="6682" y="51939"/>
                  </a:lnTo>
                  <a:lnTo>
                    <a:pt x="24908" y="24908"/>
                  </a:lnTo>
                  <a:lnTo>
                    <a:pt x="51939" y="6683"/>
                  </a:lnTo>
                  <a:lnTo>
                    <a:pt x="85042" y="0"/>
                  </a:lnTo>
                  <a:lnTo>
                    <a:pt x="1585428" y="0"/>
                  </a:lnTo>
                  <a:lnTo>
                    <a:pt x="1618531" y="6683"/>
                  </a:lnTo>
                  <a:lnTo>
                    <a:pt x="1645562" y="24908"/>
                  </a:lnTo>
                  <a:lnTo>
                    <a:pt x="1663786" y="51939"/>
                  </a:lnTo>
                  <a:lnTo>
                    <a:pt x="1670468" y="85041"/>
                  </a:lnTo>
                  <a:lnTo>
                    <a:pt x="1670468" y="425197"/>
                  </a:lnTo>
                  <a:lnTo>
                    <a:pt x="1663786" y="458299"/>
                  </a:lnTo>
                  <a:lnTo>
                    <a:pt x="1645562" y="485331"/>
                  </a:lnTo>
                  <a:lnTo>
                    <a:pt x="1618531" y="503556"/>
                  </a:lnTo>
                  <a:lnTo>
                    <a:pt x="1585428" y="510239"/>
                  </a:lnTo>
                  <a:lnTo>
                    <a:pt x="85042" y="510239"/>
                  </a:lnTo>
                  <a:lnTo>
                    <a:pt x="51939" y="503556"/>
                  </a:lnTo>
                  <a:lnTo>
                    <a:pt x="24908" y="485331"/>
                  </a:lnTo>
                  <a:lnTo>
                    <a:pt x="6682" y="458299"/>
                  </a:lnTo>
                  <a:lnTo>
                    <a:pt x="0" y="425197"/>
                  </a:lnTo>
                  <a:lnTo>
                    <a:pt x="0" y="85041"/>
                  </a:lnTo>
                  <a:close/>
                </a:path>
              </a:pathLst>
            </a:custGeom>
            <a:ln w="25399">
              <a:solidFill>
                <a:srgbClr val="517B2A"/>
              </a:solidFill>
            </a:ln>
          </p:spPr>
          <p:txBody>
            <a:bodyPr wrap="square" lIns="0" tIns="0" rIns="0" bIns="0" rtlCol="0"/>
            <a:lstStyle/>
            <a:p>
              <a:endParaRPr sz="2400"/>
            </a:p>
          </p:txBody>
        </p:sp>
        <p:sp>
          <p:nvSpPr>
            <p:cNvPr id="12" name="object 12"/>
            <p:cNvSpPr/>
            <p:nvPr/>
          </p:nvSpPr>
          <p:spPr>
            <a:xfrm>
              <a:off x="5569572" y="3344900"/>
              <a:ext cx="1670685" cy="510540"/>
            </a:xfrm>
            <a:custGeom>
              <a:avLst/>
              <a:gdLst/>
              <a:ahLst/>
              <a:cxnLst/>
              <a:rect l="l" t="t" r="r" b="b"/>
              <a:pathLst>
                <a:path w="1670684" h="510539">
                  <a:moveTo>
                    <a:pt x="0" y="85041"/>
                  </a:moveTo>
                  <a:lnTo>
                    <a:pt x="6682" y="51939"/>
                  </a:lnTo>
                  <a:lnTo>
                    <a:pt x="24908" y="24908"/>
                  </a:lnTo>
                  <a:lnTo>
                    <a:pt x="51939" y="6683"/>
                  </a:lnTo>
                  <a:lnTo>
                    <a:pt x="85042" y="0"/>
                  </a:lnTo>
                  <a:lnTo>
                    <a:pt x="1585429" y="0"/>
                  </a:lnTo>
                  <a:lnTo>
                    <a:pt x="1618531" y="6683"/>
                  </a:lnTo>
                  <a:lnTo>
                    <a:pt x="1645562" y="24908"/>
                  </a:lnTo>
                  <a:lnTo>
                    <a:pt x="1663786" y="51939"/>
                  </a:lnTo>
                  <a:lnTo>
                    <a:pt x="1670468" y="85041"/>
                  </a:lnTo>
                  <a:lnTo>
                    <a:pt x="1670468" y="425197"/>
                  </a:lnTo>
                  <a:lnTo>
                    <a:pt x="1663786" y="458299"/>
                  </a:lnTo>
                  <a:lnTo>
                    <a:pt x="1645562" y="485331"/>
                  </a:lnTo>
                  <a:lnTo>
                    <a:pt x="1618531" y="503556"/>
                  </a:lnTo>
                  <a:lnTo>
                    <a:pt x="1585429" y="510239"/>
                  </a:lnTo>
                  <a:lnTo>
                    <a:pt x="85042" y="510239"/>
                  </a:lnTo>
                  <a:lnTo>
                    <a:pt x="51939" y="503556"/>
                  </a:lnTo>
                  <a:lnTo>
                    <a:pt x="24908" y="485331"/>
                  </a:lnTo>
                  <a:lnTo>
                    <a:pt x="6682" y="458299"/>
                  </a:lnTo>
                  <a:lnTo>
                    <a:pt x="0" y="425197"/>
                  </a:lnTo>
                  <a:lnTo>
                    <a:pt x="0" y="85041"/>
                  </a:lnTo>
                  <a:close/>
                </a:path>
              </a:pathLst>
            </a:custGeom>
            <a:ln w="25399">
              <a:solidFill>
                <a:srgbClr val="517B2A"/>
              </a:solidFill>
            </a:ln>
          </p:spPr>
          <p:txBody>
            <a:bodyPr wrap="square" lIns="0" tIns="0" rIns="0" bIns="0" rtlCol="0"/>
            <a:lstStyle/>
            <a:p>
              <a:endParaRPr sz="2400"/>
            </a:p>
          </p:txBody>
        </p:sp>
      </p:grpSp>
      <p:sp>
        <p:nvSpPr>
          <p:cNvPr id="13" name="object 13"/>
          <p:cNvSpPr txBox="1"/>
          <p:nvPr/>
        </p:nvSpPr>
        <p:spPr>
          <a:xfrm>
            <a:off x="3388566" y="4640869"/>
            <a:ext cx="6008793" cy="304421"/>
          </a:xfrm>
          <a:prstGeom prst="rect">
            <a:avLst/>
          </a:prstGeom>
        </p:spPr>
        <p:txBody>
          <a:bodyPr vert="horz" wrap="square" lIns="0" tIns="16933" rIns="0" bIns="0" rtlCol="0">
            <a:spAutoFit/>
          </a:bodyPr>
          <a:lstStyle/>
          <a:p>
            <a:pPr marL="16933">
              <a:spcBef>
                <a:spcPts val="133"/>
              </a:spcBef>
              <a:tabLst>
                <a:tab pos="1882940" algn="l"/>
                <a:tab pos="4317045" algn="l"/>
              </a:tabLst>
            </a:pPr>
            <a:r>
              <a:rPr sz="1867" dirty="0">
                <a:latin typeface="Arial"/>
                <a:cs typeface="Arial"/>
              </a:rPr>
              <a:t>DML	</a:t>
            </a:r>
            <a:r>
              <a:rPr sz="1867" spc="-13" dirty="0">
                <a:latin typeface="Arial"/>
                <a:cs typeface="Arial"/>
              </a:rPr>
              <a:t>Write</a:t>
            </a:r>
            <a:r>
              <a:rPr sz="1867" spc="7" dirty="0">
                <a:latin typeface="Arial"/>
                <a:cs typeface="Arial"/>
              </a:rPr>
              <a:t> </a:t>
            </a:r>
            <a:r>
              <a:rPr sz="1867" dirty="0">
                <a:latin typeface="Arial"/>
                <a:cs typeface="Arial"/>
              </a:rPr>
              <a:t>Operation	Read</a:t>
            </a:r>
            <a:r>
              <a:rPr sz="1867" spc="-107" dirty="0">
                <a:latin typeface="Arial"/>
                <a:cs typeface="Arial"/>
              </a:rPr>
              <a:t> </a:t>
            </a:r>
            <a:r>
              <a:rPr sz="1867" dirty="0">
                <a:latin typeface="Arial"/>
                <a:cs typeface="Arial"/>
              </a:rPr>
              <a:t>Operation</a:t>
            </a:r>
            <a:endParaRPr sz="1867">
              <a:latin typeface="Arial"/>
              <a:cs typeface="Arial"/>
            </a:endParaRPr>
          </a:p>
        </p:txBody>
      </p:sp>
      <p:sp>
        <p:nvSpPr>
          <p:cNvPr id="14" name="object 14"/>
          <p:cNvSpPr/>
          <p:nvPr/>
        </p:nvSpPr>
        <p:spPr>
          <a:xfrm>
            <a:off x="9774343" y="3462079"/>
            <a:ext cx="650240" cy="2328333"/>
          </a:xfrm>
          <a:custGeom>
            <a:avLst/>
            <a:gdLst/>
            <a:ahLst/>
            <a:cxnLst/>
            <a:rect l="l" t="t" r="r" b="b"/>
            <a:pathLst>
              <a:path w="487679" h="1746250">
                <a:moveTo>
                  <a:pt x="81261" y="1746148"/>
                </a:moveTo>
                <a:lnTo>
                  <a:pt x="49631" y="1739762"/>
                </a:lnTo>
                <a:lnTo>
                  <a:pt x="23801" y="1722347"/>
                </a:lnTo>
                <a:lnTo>
                  <a:pt x="6385" y="1696517"/>
                </a:lnTo>
                <a:lnTo>
                  <a:pt x="0" y="1664886"/>
                </a:lnTo>
                <a:lnTo>
                  <a:pt x="0" y="81259"/>
                </a:lnTo>
                <a:lnTo>
                  <a:pt x="6385" y="49629"/>
                </a:lnTo>
                <a:lnTo>
                  <a:pt x="23801" y="23799"/>
                </a:lnTo>
                <a:lnTo>
                  <a:pt x="49631" y="6385"/>
                </a:lnTo>
                <a:lnTo>
                  <a:pt x="81261" y="0"/>
                </a:lnTo>
                <a:lnTo>
                  <a:pt x="406299" y="0"/>
                </a:lnTo>
                <a:lnTo>
                  <a:pt x="437930" y="6385"/>
                </a:lnTo>
                <a:lnTo>
                  <a:pt x="463760" y="23799"/>
                </a:lnTo>
                <a:lnTo>
                  <a:pt x="481175" y="49629"/>
                </a:lnTo>
                <a:lnTo>
                  <a:pt x="487561" y="81259"/>
                </a:lnTo>
                <a:lnTo>
                  <a:pt x="487561" y="1664886"/>
                </a:lnTo>
                <a:lnTo>
                  <a:pt x="481175" y="1696517"/>
                </a:lnTo>
                <a:lnTo>
                  <a:pt x="463760" y="1722347"/>
                </a:lnTo>
                <a:lnTo>
                  <a:pt x="437930" y="1739762"/>
                </a:lnTo>
                <a:lnTo>
                  <a:pt x="406299" y="1746148"/>
                </a:lnTo>
                <a:lnTo>
                  <a:pt x="81261" y="1746148"/>
                </a:lnTo>
                <a:close/>
              </a:path>
            </a:pathLst>
          </a:custGeom>
          <a:ln w="25399">
            <a:solidFill>
              <a:srgbClr val="000000"/>
            </a:solidFill>
          </a:ln>
        </p:spPr>
        <p:txBody>
          <a:bodyPr wrap="square" lIns="0" tIns="0" rIns="0" bIns="0" rtlCol="0"/>
          <a:lstStyle/>
          <a:p>
            <a:endParaRPr sz="2400"/>
          </a:p>
        </p:txBody>
      </p:sp>
      <p:sp>
        <p:nvSpPr>
          <p:cNvPr id="15" name="object 15"/>
          <p:cNvSpPr txBox="1"/>
          <p:nvPr/>
        </p:nvSpPr>
        <p:spPr>
          <a:xfrm>
            <a:off x="9962679" y="3656774"/>
            <a:ext cx="282129" cy="1932093"/>
          </a:xfrm>
          <a:prstGeom prst="rect">
            <a:avLst/>
          </a:prstGeom>
        </p:spPr>
        <p:txBody>
          <a:bodyPr vert="vert270" wrap="square" lIns="0" tIns="0" rIns="0" bIns="0" rtlCol="0">
            <a:spAutoFit/>
          </a:bodyPr>
          <a:lstStyle/>
          <a:p>
            <a:pPr marL="16933">
              <a:lnSpc>
                <a:spcPts val="2193"/>
              </a:lnSpc>
            </a:pPr>
            <a:r>
              <a:rPr sz="1867" dirty="0">
                <a:latin typeface="Arial"/>
                <a:cs typeface="Arial"/>
              </a:rPr>
              <a:t>Logging /</a:t>
            </a:r>
            <a:r>
              <a:rPr sz="1867" spc="-127" dirty="0">
                <a:latin typeface="Arial"/>
                <a:cs typeface="Arial"/>
              </a:rPr>
              <a:t> </a:t>
            </a:r>
            <a:r>
              <a:rPr sz="1867" dirty="0">
                <a:latin typeface="Arial"/>
                <a:cs typeface="Arial"/>
              </a:rPr>
              <a:t>Profiling</a:t>
            </a:r>
            <a:endParaRPr sz="1867">
              <a:latin typeface="Arial"/>
              <a:cs typeface="Arial"/>
            </a:endParaRPr>
          </a:p>
        </p:txBody>
      </p:sp>
      <p:sp>
        <p:nvSpPr>
          <p:cNvPr id="16" name="object 16"/>
          <p:cNvSpPr/>
          <p:nvPr/>
        </p:nvSpPr>
        <p:spPr>
          <a:xfrm>
            <a:off x="1767653" y="3462079"/>
            <a:ext cx="650240" cy="2328333"/>
          </a:xfrm>
          <a:custGeom>
            <a:avLst/>
            <a:gdLst/>
            <a:ahLst/>
            <a:cxnLst/>
            <a:rect l="l" t="t" r="r" b="b"/>
            <a:pathLst>
              <a:path w="487680" h="1746250">
                <a:moveTo>
                  <a:pt x="81261" y="1746148"/>
                </a:moveTo>
                <a:lnTo>
                  <a:pt x="49631" y="1739762"/>
                </a:lnTo>
                <a:lnTo>
                  <a:pt x="23801" y="1722347"/>
                </a:lnTo>
                <a:lnTo>
                  <a:pt x="6385" y="1696517"/>
                </a:lnTo>
                <a:lnTo>
                  <a:pt x="0" y="1664886"/>
                </a:lnTo>
                <a:lnTo>
                  <a:pt x="0" y="81259"/>
                </a:lnTo>
                <a:lnTo>
                  <a:pt x="6385" y="49629"/>
                </a:lnTo>
                <a:lnTo>
                  <a:pt x="23801" y="23799"/>
                </a:lnTo>
                <a:lnTo>
                  <a:pt x="49631" y="6385"/>
                </a:lnTo>
                <a:lnTo>
                  <a:pt x="81261" y="0"/>
                </a:lnTo>
                <a:lnTo>
                  <a:pt x="406299" y="0"/>
                </a:lnTo>
                <a:lnTo>
                  <a:pt x="437930" y="6385"/>
                </a:lnTo>
                <a:lnTo>
                  <a:pt x="463760" y="23799"/>
                </a:lnTo>
                <a:lnTo>
                  <a:pt x="481175" y="49629"/>
                </a:lnTo>
                <a:lnTo>
                  <a:pt x="487561" y="81259"/>
                </a:lnTo>
                <a:lnTo>
                  <a:pt x="487561" y="1664886"/>
                </a:lnTo>
                <a:lnTo>
                  <a:pt x="481175" y="1696517"/>
                </a:lnTo>
                <a:lnTo>
                  <a:pt x="463760" y="1722347"/>
                </a:lnTo>
                <a:lnTo>
                  <a:pt x="437930" y="1739762"/>
                </a:lnTo>
                <a:lnTo>
                  <a:pt x="406299" y="1746148"/>
                </a:lnTo>
                <a:lnTo>
                  <a:pt x="81261" y="1746148"/>
                </a:lnTo>
                <a:close/>
              </a:path>
            </a:pathLst>
          </a:custGeom>
          <a:ln w="25399">
            <a:solidFill>
              <a:srgbClr val="000000"/>
            </a:solidFill>
          </a:ln>
        </p:spPr>
        <p:txBody>
          <a:bodyPr wrap="square" lIns="0" tIns="0" rIns="0" bIns="0" rtlCol="0"/>
          <a:lstStyle/>
          <a:p>
            <a:endParaRPr sz="2400"/>
          </a:p>
        </p:txBody>
      </p:sp>
      <p:sp>
        <p:nvSpPr>
          <p:cNvPr id="17" name="object 17"/>
          <p:cNvSpPr txBox="1"/>
          <p:nvPr/>
        </p:nvSpPr>
        <p:spPr>
          <a:xfrm>
            <a:off x="1955973" y="3913771"/>
            <a:ext cx="282129" cy="1418167"/>
          </a:xfrm>
          <a:prstGeom prst="rect">
            <a:avLst/>
          </a:prstGeom>
        </p:spPr>
        <p:txBody>
          <a:bodyPr vert="vert270" wrap="square" lIns="0" tIns="0" rIns="0" bIns="0" rtlCol="0">
            <a:spAutoFit/>
          </a:bodyPr>
          <a:lstStyle/>
          <a:p>
            <a:pPr marL="16933">
              <a:lnSpc>
                <a:spcPts val="2193"/>
              </a:lnSpc>
            </a:pPr>
            <a:r>
              <a:rPr sz="1867" dirty="0">
                <a:latin typeface="Arial"/>
                <a:cs typeface="Arial"/>
              </a:rPr>
              <a:t>Authorization</a:t>
            </a:r>
            <a:endParaRPr sz="1867">
              <a:latin typeface="Arial"/>
              <a:cs typeface="Arial"/>
            </a:endParaRPr>
          </a:p>
        </p:txBody>
      </p:sp>
      <p:sp>
        <p:nvSpPr>
          <p:cNvPr id="18" name="object 18"/>
          <p:cNvSpPr txBox="1"/>
          <p:nvPr/>
        </p:nvSpPr>
        <p:spPr>
          <a:xfrm>
            <a:off x="7436967" y="5234211"/>
            <a:ext cx="2216573" cy="424113"/>
          </a:xfrm>
          <a:prstGeom prst="rect">
            <a:avLst/>
          </a:prstGeom>
          <a:ln w="25399">
            <a:solidFill>
              <a:srgbClr val="6CA438"/>
            </a:solidFill>
          </a:ln>
        </p:spPr>
        <p:txBody>
          <a:bodyPr vert="horz" wrap="square" lIns="0" tIns="135467" rIns="0" bIns="0" rtlCol="0">
            <a:spAutoFit/>
          </a:bodyPr>
          <a:lstStyle/>
          <a:p>
            <a:pPr marL="347125">
              <a:spcBef>
                <a:spcPts val="1067"/>
              </a:spcBef>
            </a:pPr>
            <a:r>
              <a:rPr sz="1867" dirty="0">
                <a:latin typeface="Arial"/>
                <a:cs typeface="Arial"/>
              </a:rPr>
              <a:t>Query</a:t>
            </a:r>
            <a:r>
              <a:rPr sz="1867" spc="-33" dirty="0">
                <a:latin typeface="Arial"/>
                <a:cs typeface="Arial"/>
              </a:rPr>
              <a:t> </a:t>
            </a:r>
            <a:r>
              <a:rPr sz="1867" dirty="0">
                <a:latin typeface="Arial"/>
                <a:cs typeface="Arial"/>
              </a:rPr>
              <a:t>Planner</a:t>
            </a:r>
            <a:endParaRPr sz="1867">
              <a:latin typeface="Arial"/>
              <a:cs typeface="Arial"/>
            </a:endParaRPr>
          </a:p>
        </p:txBody>
      </p:sp>
    </p:spTree>
    <p:extLst>
      <p:ext uri="{BB962C8B-B14F-4D97-AF65-F5344CB8AC3E}">
        <p14:creationId xmlns:p14="http://schemas.microsoft.com/office/powerpoint/2010/main" val="125472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517" y="6425693"/>
            <a:ext cx="147319" cy="140209"/>
          </a:xfrm>
          <a:prstGeom prst="rect">
            <a:avLst/>
          </a:prstGeom>
        </p:spPr>
        <p:txBody>
          <a:bodyPr vert="horz" wrap="square" lIns="0" tIns="16933" rIns="0" bIns="0" rtlCol="0">
            <a:spAutoFit/>
          </a:bodyPr>
          <a:lstStyle/>
          <a:p>
            <a:pPr marL="16933">
              <a:spcBef>
                <a:spcPts val="133"/>
              </a:spcBef>
            </a:pPr>
            <a:r>
              <a:rPr sz="800" spc="-7" dirty="0">
                <a:latin typeface="Arial"/>
                <a:cs typeface="Arial"/>
              </a:rPr>
              <a:t>35</a:t>
            </a:r>
            <a:endParaRPr sz="800">
              <a:latin typeface="Arial"/>
              <a:cs typeface="Arial"/>
            </a:endParaRPr>
          </a:p>
        </p:txBody>
      </p:sp>
      <p:sp>
        <p:nvSpPr>
          <p:cNvPr id="3" name="object 3"/>
          <p:cNvSpPr/>
          <p:nvPr/>
        </p:nvSpPr>
        <p:spPr>
          <a:xfrm>
            <a:off x="10603705" y="6350716"/>
            <a:ext cx="984537" cy="280869"/>
          </a:xfrm>
          <a:prstGeom prst="rect">
            <a:avLst/>
          </a:prstGeom>
          <a:blipFill>
            <a:blip r:embed="rId2" cstate="print"/>
            <a:stretch>
              <a:fillRect/>
            </a:stretch>
          </a:blipFill>
        </p:spPr>
        <p:txBody>
          <a:bodyPr wrap="square" lIns="0" tIns="0" rIns="0" bIns="0" rtlCol="0"/>
          <a:lstStyle/>
          <a:p>
            <a:endParaRPr sz="2400"/>
          </a:p>
        </p:txBody>
      </p:sp>
      <p:sp>
        <p:nvSpPr>
          <p:cNvPr id="4" name="object 4"/>
          <p:cNvSpPr txBox="1">
            <a:spLocks noGrp="1"/>
          </p:cNvSpPr>
          <p:nvPr>
            <p:ph type="title"/>
          </p:nvPr>
        </p:nvSpPr>
        <p:spPr>
          <a:xfrm>
            <a:off x="4238378" y="234455"/>
            <a:ext cx="3724487" cy="694207"/>
          </a:xfrm>
          <a:prstGeom prst="rect">
            <a:avLst/>
          </a:prstGeom>
        </p:spPr>
        <p:txBody>
          <a:bodyPr vert="horz" wrap="square" lIns="0" tIns="16933" rIns="0" bIns="0" rtlCol="0" anchor="ctr">
            <a:spAutoFit/>
          </a:bodyPr>
          <a:lstStyle/>
          <a:p>
            <a:pPr marL="16933">
              <a:lnSpc>
                <a:spcPct val="100000"/>
              </a:lnSpc>
              <a:spcBef>
                <a:spcPts val="133"/>
              </a:spcBef>
            </a:pPr>
            <a:r>
              <a:rPr spc="-120" dirty="0"/>
              <a:t>CRUD</a:t>
            </a:r>
            <a:r>
              <a:rPr spc="-400" dirty="0"/>
              <a:t> </a:t>
            </a:r>
            <a:r>
              <a:rPr spc="-152" dirty="0"/>
              <a:t>Commands</a:t>
            </a:r>
          </a:p>
        </p:txBody>
      </p:sp>
      <p:sp>
        <p:nvSpPr>
          <p:cNvPr id="5" name="object 5"/>
          <p:cNvSpPr txBox="1"/>
          <p:nvPr/>
        </p:nvSpPr>
        <p:spPr>
          <a:xfrm>
            <a:off x="1459600" y="1784401"/>
            <a:ext cx="3430693" cy="3404351"/>
          </a:xfrm>
          <a:prstGeom prst="rect">
            <a:avLst/>
          </a:prstGeom>
        </p:spPr>
        <p:txBody>
          <a:bodyPr vert="horz" wrap="square" lIns="0" tIns="125307" rIns="0" bIns="0" rtlCol="0">
            <a:spAutoFit/>
          </a:bodyPr>
          <a:lstStyle/>
          <a:p>
            <a:pPr marL="397923" indent="-380990">
              <a:spcBef>
                <a:spcPts val="987"/>
              </a:spcBef>
              <a:buFont typeface="Arial"/>
              <a:buChar char="•"/>
              <a:tabLst>
                <a:tab pos="397077" algn="l"/>
                <a:tab pos="397923" algn="l"/>
              </a:tabLst>
            </a:pPr>
            <a:r>
              <a:rPr sz="2400" b="1" spc="-7" dirty="0">
                <a:latin typeface="Arial"/>
                <a:cs typeface="Arial"/>
              </a:rPr>
              <a:t>find</a:t>
            </a:r>
            <a:r>
              <a:rPr sz="2400" b="1" spc="-13" dirty="0">
                <a:latin typeface="Arial"/>
                <a:cs typeface="Arial"/>
              </a:rPr>
              <a:t> </a:t>
            </a:r>
            <a:r>
              <a:rPr sz="2400" dirty="0">
                <a:latin typeface="Arial"/>
                <a:cs typeface="Arial"/>
              </a:rPr>
              <a:t>command</a:t>
            </a:r>
            <a:endParaRPr sz="2400">
              <a:latin typeface="Arial"/>
              <a:cs typeface="Arial"/>
            </a:endParaRPr>
          </a:p>
          <a:p>
            <a:pPr marL="397923" indent="-380990">
              <a:spcBef>
                <a:spcPts val="853"/>
              </a:spcBef>
              <a:buFont typeface="Arial"/>
              <a:buChar char="•"/>
              <a:tabLst>
                <a:tab pos="397077" algn="l"/>
                <a:tab pos="397923" algn="l"/>
              </a:tabLst>
            </a:pPr>
            <a:r>
              <a:rPr sz="2400" b="1" spc="-7" dirty="0">
                <a:latin typeface="Arial"/>
                <a:cs typeface="Arial"/>
              </a:rPr>
              <a:t>getMore</a:t>
            </a:r>
            <a:r>
              <a:rPr sz="2400" b="1" spc="-20" dirty="0">
                <a:latin typeface="Arial"/>
                <a:cs typeface="Arial"/>
              </a:rPr>
              <a:t> </a:t>
            </a:r>
            <a:r>
              <a:rPr sz="2400" dirty="0">
                <a:latin typeface="Arial"/>
                <a:cs typeface="Arial"/>
              </a:rPr>
              <a:t>command</a:t>
            </a:r>
            <a:endParaRPr sz="2400">
              <a:latin typeface="Arial"/>
              <a:cs typeface="Arial"/>
            </a:endParaRPr>
          </a:p>
          <a:p>
            <a:pPr marL="397923" indent="-380990">
              <a:spcBef>
                <a:spcPts val="853"/>
              </a:spcBef>
              <a:buFont typeface="Arial"/>
              <a:buChar char="•"/>
              <a:tabLst>
                <a:tab pos="397077" algn="l"/>
                <a:tab pos="397923" algn="l"/>
              </a:tabLst>
            </a:pPr>
            <a:r>
              <a:rPr sz="2400" b="1" dirty="0">
                <a:latin typeface="Arial"/>
                <a:cs typeface="Arial"/>
              </a:rPr>
              <a:t>killCursors</a:t>
            </a:r>
            <a:r>
              <a:rPr sz="2400" b="1" spc="-120" dirty="0">
                <a:latin typeface="Arial"/>
                <a:cs typeface="Arial"/>
              </a:rPr>
              <a:t> </a:t>
            </a:r>
            <a:r>
              <a:rPr sz="2400" dirty="0">
                <a:latin typeface="Arial"/>
                <a:cs typeface="Arial"/>
              </a:rPr>
              <a:t>command</a:t>
            </a:r>
            <a:endParaRPr sz="2400">
              <a:latin typeface="Arial"/>
              <a:cs typeface="Arial"/>
            </a:endParaRPr>
          </a:p>
          <a:p>
            <a:pPr marL="397923" indent="-380990">
              <a:spcBef>
                <a:spcPts val="853"/>
              </a:spcBef>
              <a:buFont typeface="Arial"/>
              <a:buChar char="•"/>
              <a:tabLst>
                <a:tab pos="397077" algn="l"/>
                <a:tab pos="397923" algn="l"/>
              </a:tabLst>
            </a:pPr>
            <a:r>
              <a:rPr sz="2400" b="1" spc="-7" dirty="0">
                <a:latin typeface="Arial"/>
                <a:cs typeface="Arial"/>
              </a:rPr>
              <a:t>insert</a:t>
            </a:r>
            <a:r>
              <a:rPr sz="2400" b="1" spc="-13" dirty="0">
                <a:latin typeface="Arial"/>
                <a:cs typeface="Arial"/>
              </a:rPr>
              <a:t> </a:t>
            </a:r>
            <a:r>
              <a:rPr sz="2400" dirty="0">
                <a:latin typeface="Arial"/>
                <a:cs typeface="Arial"/>
              </a:rPr>
              <a:t>command</a:t>
            </a:r>
            <a:endParaRPr sz="2400">
              <a:latin typeface="Arial"/>
              <a:cs typeface="Arial"/>
            </a:endParaRPr>
          </a:p>
          <a:p>
            <a:pPr marL="397923" indent="-380990">
              <a:spcBef>
                <a:spcPts val="853"/>
              </a:spcBef>
              <a:buFont typeface="Arial"/>
              <a:buChar char="•"/>
              <a:tabLst>
                <a:tab pos="397077" algn="l"/>
                <a:tab pos="397923" algn="l"/>
              </a:tabLst>
            </a:pPr>
            <a:r>
              <a:rPr sz="2400" b="1" spc="-7" dirty="0">
                <a:latin typeface="Arial"/>
                <a:cs typeface="Arial"/>
              </a:rPr>
              <a:t>update</a:t>
            </a:r>
            <a:r>
              <a:rPr sz="2400" b="1" spc="-20" dirty="0">
                <a:latin typeface="Arial"/>
                <a:cs typeface="Arial"/>
              </a:rPr>
              <a:t> </a:t>
            </a:r>
            <a:r>
              <a:rPr sz="2400" dirty="0">
                <a:latin typeface="Arial"/>
                <a:cs typeface="Arial"/>
              </a:rPr>
              <a:t>command</a:t>
            </a:r>
            <a:endParaRPr sz="2400">
              <a:latin typeface="Arial"/>
              <a:cs typeface="Arial"/>
            </a:endParaRPr>
          </a:p>
          <a:p>
            <a:pPr marL="397923" indent="-380990">
              <a:spcBef>
                <a:spcPts val="853"/>
              </a:spcBef>
              <a:buFont typeface="Arial"/>
              <a:buChar char="•"/>
              <a:tabLst>
                <a:tab pos="397077" algn="l"/>
                <a:tab pos="397923" algn="l"/>
              </a:tabLst>
            </a:pPr>
            <a:r>
              <a:rPr sz="2400" b="1" spc="-7" dirty="0">
                <a:latin typeface="Arial"/>
                <a:cs typeface="Arial"/>
              </a:rPr>
              <a:t>delete</a:t>
            </a:r>
            <a:r>
              <a:rPr sz="2400" b="1" spc="-113" dirty="0">
                <a:latin typeface="Arial"/>
                <a:cs typeface="Arial"/>
              </a:rPr>
              <a:t> </a:t>
            </a:r>
            <a:r>
              <a:rPr sz="2400" dirty="0">
                <a:latin typeface="Arial"/>
                <a:cs typeface="Arial"/>
              </a:rPr>
              <a:t>command</a:t>
            </a:r>
            <a:endParaRPr sz="2400">
              <a:latin typeface="Arial"/>
              <a:cs typeface="Arial"/>
            </a:endParaRPr>
          </a:p>
          <a:p>
            <a:pPr marL="397923" indent="-380990">
              <a:spcBef>
                <a:spcPts val="853"/>
              </a:spcBef>
              <a:buChar char="•"/>
              <a:tabLst>
                <a:tab pos="397077" algn="l"/>
                <a:tab pos="397923" algn="l"/>
              </a:tabLst>
            </a:pPr>
            <a:r>
              <a:rPr sz="2400" spc="-7" dirty="0">
                <a:latin typeface="Arial"/>
                <a:cs typeface="Arial"/>
              </a:rPr>
              <a:t>other</a:t>
            </a:r>
            <a:r>
              <a:rPr sz="2400" spc="-113" dirty="0">
                <a:latin typeface="Arial"/>
                <a:cs typeface="Arial"/>
              </a:rPr>
              <a:t> </a:t>
            </a:r>
            <a:r>
              <a:rPr sz="2400" dirty="0">
                <a:latin typeface="Arial"/>
                <a:cs typeface="Arial"/>
              </a:rPr>
              <a:t>commands</a:t>
            </a:r>
            <a:endParaRPr sz="2400">
              <a:latin typeface="Arial"/>
              <a:cs typeface="Arial"/>
            </a:endParaRPr>
          </a:p>
        </p:txBody>
      </p:sp>
      <p:sp>
        <p:nvSpPr>
          <p:cNvPr id="6" name="object 6"/>
          <p:cNvSpPr/>
          <p:nvPr/>
        </p:nvSpPr>
        <p:spPr>
          <a:xfrm>
            <a:off x="5896068" y="1757307"/>
            <a:ext cx="6295915" cy="3282272"/>
          </a:xfrm>
          <a:prstGeom prst="rect">
            <a:avLst/>
          </a:prstGeom>
          <a:blipFill>
            <a:blip r:embed="rId3"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825021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5566" y="461582"/>
            <a:ext cx="1339850" cy="696595"/>
          </a:xfrm>
          <a:prstGeom prst="rect">
            <a:avLst/>
          </a:prstGeom>
        </p:spPr>
        <p:txBody>
          <a:bodyPr vert="horz" wrap="square" lIns="0" tIns="13335" rIns="0" bIns="0" rtlCol="0" anchor="ctr">
            <a:spAutoFit/>
          </a:bodyPr>
          <a:lstStyle/>
          <a:p>
            <a:pPr marL="12700">
              <a:lnSpc>
                <a:spcPct val="100000"/>
              </a:lnSpc>
              <a:spcBef>
                <a:spcPts val="105"/>
              </a:spcBef>
            </a:pPr>
            <a:r>
              <a:rPr spc="-125" dirty="0"/>
              <a:t>I</a:t>
            </a:r>
            <a:r>
              <a:rPr spc="-220" dirty="0"/>
              <a:t>nse</a:t>
            </a:r>
            <a:r>
              <a:rPr spc="-145" dirty="0"/>
              <a:t>r</a:t>
            </a:r>
            <a:r>
              <a:rPr spc="250" dirty="0"/>
              <a:t>t</a:t>
            </a:r>
          </a:p>
        </p:txBody>
      </p:sp>
      <p:sp>
        <p:nvSpPr>
          <p:cNvPr id="3" name="object 3"/>
          <p:cNvSpPr txBox="1"/>
          <p:nvPr/>
        </p:nvSpPr>
        <p:spPr>
          <a:xfrm>
            <a:off x="2059941" y="1729549"/>
            <a:ext cx="7266305" cy="3926840"/>
          </a:xfrm>
          <a:prstGeom prst="rect">
            <a:avLst/>
          </a:prstGeom>
        </p:spPr>
        <p:txBody>
          <a:bodyPr vert="horz" wrap="square" lIns="0" tIns="13335" rIns="0" bIns="0" rtlCol="0">
            <a:spAutoFit/>
          </a:bodyPr>
          <a:lstStyle/>
          <a:p>
            <a:pPr marL="12700">
              <a:spcBef>
                <a:spcPts val="105"/>
              </a:spcBef>
            </a:pPr>
            <a:r>
              <a:rPr sz="3200" spc="-85" dirty="0">
                <a:latin typeface="Arial"/>
                <a:cs typeface="Arial"/>
              </a:rPr>
              <a:t>Insert </a:t>
            </a:r>
            <a:r>
              <a:rPr sz="3200" spc="-245" dirty="0">
                <a:latin typeface="Arial"/>
                <a:cs typeface="Arial"/>
              </a:rPr>
              <a:t>a </a:t>
            </a:r>
            <a:r>
              <a:rPr sz="3200" spc="-40" dirty="0">
                <a:latin typeface="Arial"/>
                <a:cs typeface="Arial"/>
              </a:rPr>
              <a:t>row </a:t>
            </a:r>
            <a:r>
              <a:rPr sz="3200" spc="-50" dirty="0">
                <a:latin typeface="Arial"/>
                <a:cs typeface="Arial"/>
              </a:rPr>
              <a:t>entry </a:t>
            </a:r>
            <a:r>
              <a:rPr sz="3200" spc="-10" dirty="0">
                <a:latin typeface="Arial"/>
                <a:cs typeface="Arial"/>
              </a:rPr>
              <a:t>for </a:t>
            </a:r>
            <a:r>
              <a:rPr sz="3200" spc="-110" dirty="0">
                <a:latin typeface="Arial"/>
                <a:cs typeface="Arial"/>
              </a:rPr>
              <a:t>new</a:t>
            </a:r>
            <a:r>
              <a:rPr sz="3200" spc="-670" dirty="0">
                <a:latin typeface="Arial"/>
                <a:cs typeface="Arial"/>
              </a:rPr>
              <a:t> </a:t>
            </a:r>
            <a:r>
              <a:rPr sz="3200" spc="-130" dirty="0">
                <a:latin typeface="Arial"/>
                <a:cs typeface="Arial"/>
              </a:rPr>
              <a:t>employee </a:t>
            </a:r>
            <a:r>
              <a:rPr sz="3200" spc="-204" dirty="0">
                <a:latin typeface="Arial"/>
                <a:cs typeface="Arial"/>
              </a:rPr>
              <a:t>Sally</a:t>
            </a:r>
            <a:endParaRPr sz="3200">
              <a:latin typeface="Arial"/>
              <a:cs typeface="Arial"/>
            </a:endParaRPr>
          </a:p>
          <a:p>
            <a:pPr>
              <a:spcBef>
                <a:spcPts val="40"/>
              </a:spcBef>
            </a:pPr>
            <a:endParaRPr sz="3300">
              <a:latin typeface="Times New Roman"/>
              <a:cs typeface="Times New Roman"/>
            </a:endParaRPr>
          </a:p>
          <a:p>
            <a:pPr marL="12700">
              <a:lnSpc>
                <a:spcPts val="3840"/>
              </a:lnSpc>
              <a:spcBef>
                <a:spcPts val="5"/>
              </a:spcBef>
            </a:pPr>
            <a:r>
              <a:rPr sz="3200" spc="-114" dirty="0">
                <a:latin typeface="Arial"/>
                <a:cs typeface="Arial"/>
              </a:rPr>
              <a:t>db.users.insert(</a:t>
            </a:r>
            <a:r>
              <a:rPr sz="3200" spc="-114" dirty="0">
                <a:solidFill>
                  <a:srgbClr val="00B050"/>
                </a:solidFill>
                <a:latin typeface="Arial"/>
                <a:cs typeface="Arial"/>
              </a:rPr>
              <a:t>{</a:t>
            </a:r>
            <a:endParaRPr sz="3200">
              <a:latin typeface="Arial"/>
              <a:cs typeface="Arial"/>
            </a:endParaRPr>
          </a:p>
          <a:p>
            <a:pPr marL="1841500" marR="2158365"/>
            <a:r>
              <a:rPr sz="3200" spc="-135" dirty="0">
                <a:solidFill>
                  <a:srgbClr val="FF0000"/>
                </a:solidFill>
                <a:latin typeface="Arial"/>
                <a:cs typeface="Arial"/>
              </a:rPr>
              <a:t>name</a:t>
            </a:r>
            <a:r>
              <a:rPr sz="3200" spc="-135" dirty="0">
                <a:latin typeface="Arial"/>
                <a:cs typeface="Arial"/>
              </a:rPr>
              <a:t>: </a:t>
            </a:r>
            <a:r>
              <a:rPr sz="3200" spc="-70" dirty="0">
                <a:solidFill>
                  <a:srgbClr val="558ED5"/>
                </a:solidFill>
                <a:latin typeface="Arial"/>
                <a:cs typeface="Arial"/>
              </a:rPr>
              <a:t>“sally”</a:t>
            </a:r>
            <a:r>
              <a:rPr sz="3200" spc="-70" dirty="0">
                <a:latin typeface="Arial"/>
                <a:cs typeface="Arial"/>
              </a:rPr>
              <a:t>,  </a:t>
            </a:r>
            <a:r>
              <a:rPr sz="3200" spc="-140" dirty="0">
                <a:solidFill>
                  <a:srgbClr val="FF0000"/>
                </a:solidFill>
                <a:latin typeface="Arial"/>
                <a:cs typeface="Arial"/>
              </a:rPr>
              <a:t>salary</a:t>
            </a:r>
            <a:r>
              <a:rPr sz="3200" spc="-140" dirty="0">
                <a:latin typeface="Arial"/>
                <a:cs typeface="Arial"/>
              </a:rPr>
              <a:t>: </a:t>
            </a:r>
            <a:r>
              <a:rPr sz="3200" spc="-150" dirty="0">
                <a:solidFill>
                  <a:srgbClr val="558ED5"/>
                </a:solidFill>
                <a:latin typeface="Arial"/>
                <a:cs typeface="Arial"/>
              </a:rPr>
              <a:t>15000</a:t>
            </a:r>
            <a:r>
              <a:rPr sz="3200" spc="-150" dirty="0">
                <a:latin typeface="Arial"/>
                <a:cs typeface="Arial"/>
              </a:rPr>
              <a:t>,  </a:t>
            </a:r>
            <a:r>
              <a:rPr sz="3200" spc="-110" dirty="0">
                <a:solidFill>
                  <a:srgbClr val="FF0000"/>
                </a:solidFill>
                <a:latin typeface="Arial"/>
                <a:cs typeface="Arial"/>
              </a:rPr>
              <a:t>designation</a:t>
            </a:r>
            <a:r>
              <a:rPr sz="3200" spc="-110" dirty="0">
                <a:latin typeface="Arial"/>
                <a:cs typeface="Arial"/>
              </a:rPr>
              <a:t>:</a:t>
            </a:r>
            <a:r>
              <a:rPr sz="3200" spc="-180" dirty="0">
                <a:latin typeface="Arial"/>
                <a:cs typeface="Arial"/>
              </a:rPr>
              <a:t> </a:t>
            </a:r>
            <a:r>
              <a:rPr sz="3200" spc="-150" dirty="0">
                <a:solidFill>
                  <a:srgbClr val="558ED5"/>
                </a:solidFill>
                <a:latin typeface="Arial"/>
                <a:cs typeface="Arial"/>
              </a:rPr>
              <a:t>“MTS”</a:t>
            </a:r>
            <a:r>
              <a:rPr sz="3200" spc="-150" dirty="0">
                <a:latin typeface="Arial"/>
                <a:cs typeface="Arial"/>
              </a:rPr>
              <a:t>,</a:t>
            </a:r>
            <a:endParaRPr sz="3200">
              <a:latin typeface="Arial"/>
              <a:cs typeface="Arial"/>
            </a:endParaRPr>
          </a:p>
          <a:p>
            <a:pPr marL="1841500">
              <a:lnSpc>
                <a:spcPts val="3840"/>
              </a:lnSpc>
            </a:pPr>
            <a:r>
              <a:rPr sz="3200" spc="-135" dirty="0">
                <a:solidFill>
                  <a:srgbClr val="FF0000"/>
                </a:solidFill>
                <a:latin typeface="Arial"/>
                <a:cs typeface="Arial"/>
              </a:rPr>
              <a:t>teams</a:t>
            </a:r>
            <a:r>
              <a:rPr sz="3200" spc="-135" dirty="0">
                <a:latin typeface="Arial"/>
                <a:cs typeface="Arial"/>
              </a:rPr>
              <a:t>: </a:t>
            </a:r>
            <a:r>
              <a:rPr sz="3200" spc="90" dirty="0">
                <a:solidFill>
                  <a:srgbClr val="558ED5"/>
                </a:solidFill>
                <a:latin typeface="Arial"/>
                <a:cs typeface="Arial"/>
              </a:rPr>
              <a:t>[ </a:t>
            </a:r>
            <a:r>
              <a:rPr sz="3200" spc="-90" dirty="0">
                <a:solidFill>
                  <a:srgbClr val="558ED5"/>
                </a:solidFill>
                <a:latin typeface="Arial"/>
                <a:cs typeface="Arial"/>
              </a:rPr>
              <a:t>“cluster-management”</a:t>
            </a:r>
            <a:r>
              <a:rPr sz="3200" spc="-420" dirty="0">
                <a:solidFill>
                  <a:srgbClr val="558ED5"/>
                </a:solidFill>
                <a:latin typeface="Arial"/>
                <a:cs typeface="Arial"/>
              </a:rPr>
              <a:t> </a:t>
            </a:r>
            <a:r>
              <a:rPr sz="3200" spc="90" dirty="0">
                <a:solidFill>
                  <a:srgbClr val="558ED5"/>
                </a:solidFill>
                <a:latin typeface="Arial"/>
                <a:cs typeface="Arial"/>
              </a:rPr>
              <a:t>]</a:t>
            </a:r>
            <a:endParaRPr sz="3200">
              <a:latin typeface="Arial"/>
              <a:cs typeface="Arial"/>
            </a:endParaRPr>
          </a:p>
          <a:p>
            <a:pPr marL="1841500"/>
            <a:r>
              <a:rPr sz="3200" spc="-80" dirty="0">
                <a:solidFill>
                  <a:srgbClr val="00B050"/>
                </a:solidFill>
                <a:latin typeface="Arial"/>
                <a:cs typeface="Arial"/>
              </a:rPr>
              <a:t>}</a:t>
            </a:r>
            <a:r>
              <a:rPr sz="3200" spc="-80" dirty="0">
                <a:latin typeface="Arial"/>
                <a:cs typeface="Arial"/>
              </a:rPr>
              <a:t>)</a:t>
            </a:r>
            <a:endParaRPr sz="3200">
              <a:latin typeface="Arial"/>
              <a:cs typeface="Arial"/>
            </a:endParaRPr>
          </a:p>
        </p:txBody>
      </p:sp>
    </p:spTree>
    <p:extLst>
      <p:ext uri="{BB962C8B-B14F-4D97-AF65-F5344CB8AC3E}">
        <p14:creationId xmlns:p14="http://schemas.microsoft.com/office/powerpoint/2010/main" val="960027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7284" y="461582"/>
            <a:ext cx="1695450" cy="696595"/>
          </a:xfrm>
          <a:prstGeom prst="rect">
            <a:avLst/>
          </a:prstGeom>
        </p:spPr>
        <p:txBody>
          <a:bodyPr vert="horz" wrap="square" lIns="0" tIns="13335" rIns="0" bIns="0" rtlCol="0" anchor="ctr">
            <a:spAutoFit/>
          </a:bodyPr>
          <a:lstStyle/>
          <a:p>
            <a:pPr marL="12700">
              <a:lnSpc>
                <a:spcPct val="100000"/>
              </a:lnSpc>
              <a:spcBef>
                <a:spcPts val="105"/>
              </a:spcBef>
            </a:pPr>
            <a:r>
              <a:rPr spc="-180" dirty="0"/>
              <a:t>Update</a:t>
            </a:r>
          </a:p>
        </p:txBody>
      </p:sp>
      <p:sp>
        <p:nvSpPr>
          <p:cNvPr id="3" name="object 3"/>
          <p:cNvSpPr txBox="1"/>
          <p:nvPr/>
        </p:nvSpPr>
        <p:spPr>
          <a:xfrm>
            <a:off x="2059940" y="1680781"/>
            <a:ext cx="7479030" cy="966290"/>
          </a:xfrm>
          <a:prstGeom prst="rect">
            <a:avLst/>
          </a:prstGeom>
        </p:spPr>
        <p:txBody>
          <a:bodyPr vert="horz" wrap="square" lIns="0" tIns="67945" rIns="0" bIns="0" rtlCol="0">
            <a:spAutoFit/>
          </a:bodyPr>
          <a:lstStyle/>
          <a:p>
            <a:pPr marL="12700" marR="5080">
              <a:lnSpc>
                <a:spcPts val="3460"/>
              </a:lnSpc>
              <a:spcBef>
                <a:spcPts val="535"/>
              </a:spcBef>
            </a:pPr>
            <a:r>
              <a:rPr sz="3200" spc="-85" dirty="0">
                <a:latin typeface="Arial"/>
                <a:cs typeface="Arial"/>
              </a:rPr>
              <a:t>All </a:t>
            </a:r>
            <a:r>
              <a:rPr sz="3200" spc="-155" dirty="0">
                <a:latin typeface="Arial"/>
                <a:cs typeface="Arial"/>
              </a:rPr>
              <a:t>employees </a:t>
            </a:r>
            <a:r>
              <a:rPr sz="3200" spc="15" dirty="0">
                <a:latin typeface="Arial"/>
                <a:cs typeface="Arial"/>
              </a:rPr>
              <a:t>with </a:t>
            </a:r>
            <a:r>
              <a:rPr sz="3200" spc="-155" dirty="0">
                <a:latin typeface="Arial"/>
                <a:cs typeface="Arial"/>
              </a:rPr>
              <a:t>salary </a:t>
            </a:r>
            <a:r>
              <a:rPr sz="3200" spc="-105" dirty="0">
                <a:latin typeface="Arial"/>
                <a:cs typeface="Arial"/>
              </a:rPr>
              <a:t>greater </a:t>
            </a:r>
            <a:r>
              <a:rPr sz="3200" spc="-70" dirty="0">
                <a:latin typeface="Arial"/>
                <a:cs typeface="Arial"/>
              </a:rPr>
              <a:t>than</a:t>
            </a:r>
            <a:r>
              <a:rPr sz="3200" spc="-525" dirty="0">
                <a:latin typeface="Arial"/>
                <a:cs typeface="Arial"/>
              </a:rPr>
              <a:t> </a:t>
            </a:r>
            <a:r>
              <a:rPr sz="3200" spc="-165" dirty="0">
                <a:latin typeface="Arial"/>
                <a:cs typeface="Arial"/>
              </a:rPr>
              <a:t>18000  </a:t>
            </a:r>
            <a:r>
              <a:rPr sz="3200" spc="-105" dirty="0">
                <a:latin typeface="Arial"/>
                <a:cs typeface="Arial"/>
              </a:rPr>
              <a:t>get </a:t>
            </a:r>
            <a:r>
              <a:rPr sz="3200" spc="-245" dirty="0">
                <a:latin typeface="Arial"/>
                <a:cs typeface="Arial"/>
              </a:rPr>
              <a:t>a </a:t>
            </a:r>
            <a:r>
              <a:rPr sz="3200" spc="-114" dirty="0">
                <a:latin typeface="Arial"/>
                <a:cs typeface="Arial"/>
              </a:rPr>
              <a:t>designation </a:t>
            </a:r>
            <a:r>
              <a:rPr sz="3200" spc="-5" dirty="0">
                <a:latin typeface="Arial"/>
                <a:cs typeface="Arial"/>
              </a:rPr>
              <a:t>of</a:t>
            </a:r>
            <a:r>
              <a:rPr sz="3200" spc="-204" dirty="0">
                <a:latin typeface="Arial"/>
                <a:cs typeface="Arial"/>
              </a:rPr>
              <a:t> </a:t>
            </a:r>
            <a:r>
              <a:rPr sz="3200" spc="-180" dirty="0">
                <a:latin typeface="Arial"/>
                <a:cs typeface="Arial"/>
              </a:rPr>
              <a:t>Executive</a:t>
            </a:r>
            <a:endParaRPr sz="3200">
              <a:latin typeface="Arial"/>
              <a:cs typeface="Arial"/>
            </a:endParaRPr>
          </a:p>
        </p:txBody>
      </p:sp>
      <p:sp>
        <p:nvSpPr>
          <p:cNvPr id="4" name="object 4"/>
          <p:cNvSpPr txBox="1"/>
          <p:nvPr/>
        </p:nvSpPr>
        <p:spPr>
          <a:xfrm>
            <a:off x="2059941" y="3410521"/>
            <a:ext cx="1918335" cy="1342390"/>
          </a:xfrm>
          <a:prstGeom prst="rect">
            <a:avLst/>
          </a:prstGeom>
        </p:spPr>
        <p:txBody>
          <a:bodyPr vert="horz" wrap="square" lIns="0" tIns="12700" rIns="0" bIns="0" rtlCol="0">
            <a:spAutoFit/>
          </a:bodyPr>
          <a:lstStyle/>
          <a:p>
            <a:pPr marL="12700" marR="5080">
              <a:lnSpc>
                <a:spcPct val="120000"/>
              </a:lnSpc>
              <a:spcBef>
                <a:spcPts val="100"/>
              </a:spcBef>
            </a:pPr>
            <a:r>
              <a:rPr sz="2400" i="1" spc="-105" dirty="0">
                <a:latin typeface="Trebuchet MS"/>
                <a:cs typeface="Trebuchet MS"/>
              </a:rPr>
              <a:t>Update</a:t>
            </a:r>
            <a:r>
              <a:rPr sz="2400" i="1" spc="-245" dirty="0">
                <a:latin typeface="Trebuchet MS"/>
                <a:cs typeface="Trebuchet MS"/>
              </a:rPr>
              <a:t> </a:t>
            </a:r>
            <a:r>
              <a:rPr sz="2400" i="1" spc="-165" dirty="0">
                <a:latin typeface="Trebuchet MS"/>
                <a:cs typeface="Trebuchet MS"/>
              </a:rPr>
              <a:t>Criteria  </a:t>
            </a:r>
            <a:r>
              <a:rPr sz="2400" i="1" spc="-105" dirty="0">
                <a:latin typeface="Trebuchet MS"/>
                <a:cs typeface="Trebuchet MS"/>
              </a:rPr>
              <a:t>Update </a:t>
            </a:r>
            <a:r>
              <a:rPr sz="2400" i="1" spc="-120" dirty="0">
                <a:latin typeface="Trebuchet MS"/>
                <a:cs typeface="Trebuchet MS"/>
              </a:rPr>
              <a:t>Action  </a:t>
            </a:r>
            <a:r>
              <a:rPr sz="2400" i="1" spc="-105" dirty="0">
                <a:latin typeface="Trebuchet MS"/>
                <a:cs typeface="Trebuchet MS"/>
              </a:rPr>
              <a:t>Update</a:t>
            </a:r>
            <a:r>
              <a:rPr sz="2400" i="1" spc="-225" dirty="0">
                <a:latin typeface="Trebuchet MS"/>
                <a:cs typeface="Trebuchet MS"/>
              </a:rPr>
              <a:t> </a:t>
            </a:r>
            <a:r>
              <a:rPr sz="2400" i="1" spc="-114" dirty="0">
                <a:latin typeface="Trebuchet MS"/>
                <a:cs typeface="Trebuchet MS"/>
              </a:rPr>
              <a:t>Option</a:t>
            </a:r>
            <a:endParaRPr sz="2400">
              <a:latin typeface="Trebuchet MS"/>
              <a:cs typeface="Trebuchet MS"/>
            </a:endParaRPr>
          </a:p>
        </p:txBody>
      </p:sp>
      <p:sp>
        <p:nvSpPr>
          <p:cNvPr id="5" name="object 5"/>
          <p:cNvSpPr txBox="1"/>
          <p:nvPr/>
        </p:nvSpPr>
        <p:spPr>
          <a:xfrm>
            <a:off x="4348988" y="3006662"/>
            <a:ext cx="5267960" cy="2205355"/>
          </a:xfrm>
          <a:prstGeom prst="rect">
            <a:avLst/>
          </a:prstGeom>
        </p:spPr>
        <p:txBody>
          <a:bodyPr vert="horz" wrap="square" lIns="0" tIns="12065" rIns="0" bIns="0" rtlCol="0">
            <a:spAutoFit/>
          </a:bodyPr>
          <a:lstStyle/>
          <a:p>
            <a:pPr marL="38100">
              <a:spcBef>
                <a:spcPts val="95"/>
              </a:spcBef>
            </a:pPr>
            <a:r>
              <a:rPr sz="2800" spc="-114" dirty="0">
                <a:latin typeface="Arial"/>
                <a:cs typeface="Arial"/>
              </a:rPr>
              <a:t>db.users.update(</a:t>
            </a:r>
            <a:endParaRPr sz="2800">
              <a:latin typeface="Arial"/>
              <a:cs typeface="Arial"/>
            </a:endParaRPr>
          </a:p>
          <a:p>
            <a:pPr marL="466725"/>
            <a:r>
              <a:rPr sz="2800" spc="-110" dirty="0">
                <a:solidFill>
                  <a:srgbClr val="00B050"/>
                </a:solidFill>
                <a:latin typeface="Arial"/>
                <a:cs typeface="Arial"/>
              </a:rPr>
              <a:t>{</a:t>
            </a:r>
            <a:r>
              <a:rPr sz="2800" spc="-110" dirty="0">
                <a:solidFill>
                  <a:srgbClr val="FF0000"/>
                </a:solidFill>
                <a:latin typeface="Arial"/>
                <a:cs typeface="Arial"/>
              </a:rPr>
              <a:t>salary:</a:t>
            </a:r>
            <a:r>
              <a:rPr sz="2800" spc="-110" dirty="0">
                <a:solidFill>
                  <a:srgbClr val="00B050"/>
                </a:solidFill>
                <a:latin typeface="Arial"/>
                <a:cs typeface="Arial"/>
              </a:rPr>
              <a:t>{</a:t>
            </a:r>
            <a:r>
              <a:rPr sz="2800" spc="-110" dirty="0">
                <a:solidFill>
                  <a:srgbClr val="558ED5"/>
                </a:solidFill>
                <a:latin typeface="Arial"/>
                <a:cs typeface="Arial"/>
              </a:rPr>
              <a:t>$gt:18000</a:t>
            </a:r>
            <a:r>
              <a:rPr sz="2800" spc="-110" dirty="0">
                <a:solidFill>
                  <a:srgbClr val="00B050"/>
                </a:solidFill>
                <a:latin typeface="Arial"/>
                <a:cs typeface="Arial"/>
              </a:rPr>
              <a:t>}}</a:t>
            </a:r>
            <a:r>
              <a:rPr sz="2800" spc="-110" dirty="0">
                <a:latin typeface="Arial"/>
                <a:cs typeface="Arial"/>
              </a:rPr>
              <a:t>,</a:t>
            </a:r>
            <a:endParaRPr sz="2800">
              <a:latin typeface="Arial"/>
              <a:cs typeface="Arial"/>
            </a:endParaRPr>
          </a:p>
          <a:p>
            <a:pPr marL="466725">
              <a:spcBef>
                <a:spcPts val="95"/>
              </a:spcBef>
            </a:pPr>
            <a:r>
              <a:rPr sz="2800" spc="-100" dirty="0">
                <a:solidFill>
                  <a:srgbClr val="00B050"/>
                </a:solidFill>
                <a:latin typeface="Arial"/>
                <a:cs typeface="Arial"/>
              </a:rPr>
              <a:t>{</a:t>
            </a:r>
            <a:r>
              <a:rPr sz="2800" spc="-100" dirty="0">
                <a:solidFill>
                  <a:srgbClr val="FF0000"/>
                </a:solidFill>
                <a:latin typeface="Arial"/>
                <a:cs typeface="Arial"/>
              </a:rPr>
              <a:t>$set: </a:t>
            </a:r>
            <a:r>
              <a:rPr sz="2800" spc="-100" dirty="0">
                <a:solidFill>
                  <a:srgbClr val="00B050"/>
                </a:solidFill>
                <a:latin typeface="Arial"/>
                <a:cs typeface="Arial"/>
              </a:rPr>
              <a:t>{</a:t>
            </a:r>
            <a:r>
              <a:rPr sz="2800" spc="-100" dirty="0">
                <a:solidFill>
                  <a:srgbClr val="558ED5"/>
                </a:solidFill>
                <a:latin typeface="Arial"/>
                <a:cs typeface="Arial"/>
              </a:rPr>
              <a:t>designation:</a:t>
            </a:r>
            <a:r>
              <a:rPr sz="2800" spc="-150" dirty="0">
                <a:solidFill>
                  <a:srgbClr val="558ED5"/>
                </a:solidFill>
                <a:latin typeface="Arial"/>
                <a:cs typeface="Arial"/>
              </a:rPr>
              <a:t> </a:t>
            </a:r>
            <a:r>
              <a:rPr sz="2800" spc="-40" dirty="0">
                <a:solidFill>
                  <a:srgbClr val="558ED5"/>
                </a:solidFill>
                <a:latin typeface="Arial"/>
                <a:cs typeface="Arial"/>
              </a:rPr>
              <a:t>“Manager”</a:t>
            </a:r>
            <a:r>
              <a:rPr sz="2800" spc="-40" dirty="0">
                <a:solidFill>
                  <a:srgbClr val="00B050"/>
                </a:solidFill>
                <a:latin typeface="Arial"/>
                <a:cs typeface="Arial"/>
              </a:rPr>
              <a:t>}}</a:t>
            </a:r>
            <a:r>
              <a:rPr sz="2800" spc="-40" dirty="0">
                <a:latin typeface="Arial"/>
                <a:cs typeface="Arial"/>
              </a:rPr>
              <a:t>,</a:t>
            </a:r>
            <a:endParaRPr sz="2800">
              <a:latin typeface="Arial"/>
              <a:cs typeface="Arial"/>
            </a:endParaRPr>
          </a:p>
          <a:p>
            <a:pPr marL="466725">
              <a:lnSpc>
                <a:spcPts val="3210"/>
              </a:lnSpc>
              <a:spcBef>
                <a:spcPts val="95"/>
              </a:spcBef>
            </a:pPr>
            <a:r>
              <a:rPr sz="2800" spc="-20" dirty="0">
                <a:solidFill>
                  <a:srgbClr val="00B050"/>
                </a:solidFill>
                <a:latin typeface="Arial"/>
                <a:cs typeface="Arial"/>
              </a:rPr>
              <a:t>{</a:t>
            </a:r>
            <a:r>
              <a:rPr sz="2800" spc="-20" dirty="0">
                <a:solidFill>
                  <a:srgbClr val="FF0000"/>
                </a:solidFill>
                <a:latin typeface="Arial"/>
                <a:cs typeface="Arial"/>
              </a:rPr>
              <a:t>multi</a:t>
            </a:r>
            <a:r>
              <a:rPr sz="2800" spc="-20" dirty="0">
                <a:latin typeface="Arial"/>
                <a:cs typeface="Arial"/>
              </a:rPr>
              <a:t>:</a:t>
            </a:r>
            <a:r>
              <a:rPr sz="2800" spc="-125" dirty="0">
                <a:latin typeface="Arial"/>
                <a:cs typeface="Arial"/>
              </a:rPr>
              <a:t> </a:t>
            </a:r>
            <a:r>
              <a:rPr sz="2800" spc="-25" dirty="0">
                <a:solidFill>
                  <a:srgbClr val="558ED5"/>
                </a:solidFill>
                <a:latin typeface="Arial"/>
                <a:cs typeface="Arial"/>
              </a:rPr>
              <a:t>true</a:t>
            </a:r>
            <a:r>
              <a:rPr sz="2800" spc="-25" dirty="0">
                <a:solidFill>
                  <a:srgbClr val="00B050"/>
                </a:solidFill>
                <a:latin typeface="Arial"/>
                <a:cs typeface="Arial"/>
              </a:rPr>
              <a:t>}</a:t>
            </a:r>
            <a:endParaRPr sz="2800">
              <a:latin typeface="Arial"/>
              <a:cs typeface="Arial"/>
            </a:endParaRPr>
          </a:p>
          <a:p>
            <a:pPr marL="12700">
              <a:lnSpc>
                <a:spcPts val="3690"/>
              </a:lnSpc>
            </a:pPr>
            <a:r>
              <a:rPr sz="3200" spc="-95" dirty="0">
                <a:latin typeface="Arial"/>
                <a:cs typeface="Arial"/>
              </a:rPr>
              <a:t>)</a:t>
            </a:r>
            <a:endParaRPr sz="3200">
              <a:latin typeface="Arial"/>
              <a:cs typeface="Arial"/>
            </a:endParaRPr>
          </a:p>
        </p:txBody>
      </p:sp>
      <p:sp>
        <p:nvSpPr>
          <p:cNvPr id="6" name="object 6"/>
          <p:cNvSpPr txBox="1"/>
          <p:nvPr/>
        </p:nvSpPr>
        <p:spPr>
          <a:xfrm>
            <a:off x="2060130" y="5576003"/>
            <a:ext cx="7722870" cy="513715"/>
          </a:xfrm>
          <a:prstGeom prst="rect">
            <a:avLst/>
          </a:prstGeom>
        </p:spPr>
        <p:txBody>
          <a:bodyPr vert="horz" wrap="square" lIns="0" tIns="12700" rIns="0" bIns="0" rtlCol="0">
            <a:spAutoFit/>
          </a:bodyPr>
          <a:lstStyle/>
          <a:p>
            <a:pPr marL="12700">
              <a:spcBef>
                <a:spcPts val="100"/>
              </a:spcBef>
            </a:pPr>
            <a:r>
              <a:rPr sz="3200" spc="35" dirty="0">
                <a:latin typeface="Arial"/>
                <a:cs typeface="Arial"/>
              </a:rPr>
              <a:t>Multi </a:t>
            </a:r>
            <a:r>
              <a:rPr sz="3200" spc="-35" dirty="0">
                <a:latin typeface="Arial"/>
                <a:cs typeface="Arial"/>
              </a:rPr>
              <a:t>option </a:t>
            </a:r>
            <a:r>
              <a:rPr sz="3200" spc="-120" dirty="0">
                <a:latin typeface="Arial"/>
                <a:cs typeface="Arial"/>
              </a:rPr>
              <a:t>allows </a:t>
            </a:r>
            <a:r>
              <a:rPr sz="3200" spc="-35" dirty="0">
                <a:latin typeface="Arial"/>
                <a:cs typeface="Arial"/>
              </a:rPr>
              <a:t>multiple </a:t>
            </a:r>
            <a:r>
              <a:rPr sz="3200" spc="-100" dirty="0">
                <a:latin typeface="Arial"/>
                <a:cs typeface="Arial"/>
              </a:rPr>
              <a:t>document</a:t>
            </a:r>
            <a:r>
              <a:rPr sz="3200" spc="-615" dirty="0">
                <a:latin typeface="Arial"/>
                <a:cs typeface="Arial"/>
              </a:rPr>
              <a:t> </a:t>
            </a:r>
            <a:r>
              <a:rPr sz="3200" spc="-105" dirty="0">
                <a:latin typeface="Arial"/>
                <a:cs typeface="Arial"/>
              </a:rPr>
              <a:t>update</a:t>
            </a:r>
            <a:endParaRPr sz="3200">
              <a:latin typeface="Arial"/>
              <a:cs typeface="Arial"/>
            </a:endParaRPr>
          </a:p>
        </p:txBody>
      </p:sp>
    </p:spTree>
    <p:extLst>
      <p:ext uri="{BB962C8B-B14F-4D97-AF65-F5344CB8AC3E}">
        <p14:creationId xmlns:p14="http://schemas.microsoft.com/office/powerpoint/2010/main" val="2477074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8724" y="461582"/>
            <a:ext cx="1512570" cy="696595"/>
          </a:xfrm>
          <a:prstGeom prst="rect">
            <a:avLst/>
          </a:prstGeom>
        </p:spPr>
        <p:txBody>
          <a:bodyPr vert="horz" wrap="square" lIns="0" tIns="13335" rIns="0" bIns="0" rtlCol="0" anchor="ctr">
            <a:spAutoFit/>
          </a:bodyPr>
          <a:lstStyle/>
          <a:p>
            <a:pPr marL="12700">
              <a:lnSpc>
                <a:spcPct val="100000"/>
              </a:lnSpc>
              <a:spcBef>
                <a:spcPts val="105"/>
              </a:spcBef>
            </a:pPr>
            <a:r>
              <a:rPr spc="-175" dirty="0"/>
              <a:t>Delete</a:t>
            </a:r>
          </a:p>
        </p:txBody>
      </p:sp>
      <p:sp>
        <p:nvSpPr>
          <p:cNvPr id="3" name="object 3"/>
          <p:cNvSpPr txBox="1"/>
          <p:nvPr/>
        </p:nvSpPr>
        <p:spPr>
          <a:xfrm>
            <a:off x="2059941" y="1729550"/>
            <a:ext cx="8049259" cy="513715"/>
          </a:xfrm>
          <a:prstGeom prst="rect">
            <a:avLst/>
          </a:prstGeom>
        </p:spPr>
        <p:txBody>
          <a:bodyPr vert="horz" wrap="square" lIns="0" tIns="13335" rIns="0" bIns="0" rtlCol="0">
            <a:spAutoFit/>
          </a:bodyPr>
          <a:lstStyle/>
          <a:p>
            <a:pPr marL="12700">
              <a:spcBef>
                <a:spcPts val="105"/>
              </a:spcBef>
            </a:pPr>
            <a:r>
              <a:rPr sz="3200" spc="-235" dirty="0">
                <a:latin typeface="Arial"/>
                <a:cs typeface="Arial"/>
              </a:rPr>
              <a:t>Remove </a:t>
            </a:r>
            <a:r>
              <a:rPr sz="3200" spc="-70" dirty="0">
                <a:latin typeface="Arial"/>
                <a:cs typeface="Arial"/>
              </a:rPr>
              <a:t>all </a:t>
            </a:r>
            <a:r>
              <a:rPr sz="3200" spc="-155" dirty="0">
                <a:latin typeface="Arial"/>
                <a:cs typeface="Arial"/>
              </a:rPr>
              <a:t>employees </a:t>
            </a:r>
            <a:r>
              <a:rPr sz="3200" spc="-75" dirty="0">
                <a:latin typeface="Arial"/>
                <a:cs typeface="Arial"/>
              </a:rPr>
              <a:t>who </a:t>
            </a:r>
            <a:r>
              <a:rPr sz="3200" spc="-125" dirty="0">
                <a:latin typeface="Arial"/>
                <a:cs typeface="Arial"/>
              </a:rPr>
              <a:t>earn </a:t>
            </a:r>
            <a:r>
              <a:rPr sz="3200" spc="-220" dirty="0">
                <a:latin typeface="Arial"/>
                <a:cs typeface="Arial"/>
              </a:rPr>
              <a:t>less </a:t>
            </a:r>
            <a:r>
              <a:rPr sz="3200" spc="-70" dirty="0">
                <a:latin typeface="Arial"/>
                <a:cs typeface="Arial"/>
              </a:rPr>
              <a:t>than</a:t>
            </a:r>
            <a:r>
              <a:rPr sz="3200" spc="-310" dirty="0">
                <a:latin typeface="Arial"/>
                <a:cs typeface="Arial"/>
              </a:rPr>
              <a:t> </a:t>
            </a:r>
            <a:r>
              <a:rPr sz="3200" spc="-165" dirty="0">
                <a:latin typeface="Arial"/>
                <a:cs typeface="Arial"/>
              </a:rPr>
              <a:t>10000</a:t>
            </a:r>
            <a:endParaRPr sz="3200">
              <a:latin typeface="Arial"/>
              <a:cs typeface="Arial"/>
            </a:endParaRPr>
          </a:p>
        </p:txBody>
      </p:sp>
      <p:sp>
        <p:nvSpPr>
          <p:cNvPr id="4" name="object 4"/>
          <p:cNvSpPr txBox="1"/>
          <p:nvPr/>
        </p:nvSpPr>
        <p:spPr>
          <a:xfrm>
            <a:off x="2059941" y="2857201"/>
            <a:ext cx="1991360" cy="391160"/>
          </a:xfrm>
          <a:prstGeom prst="rect">
            <a:avLst/>
          </a:prstGeom>
        </p:spPr>
        <p:txBody>
          <a:bodyPr vert="horz" wrap="square" lIns="0" tIns="12700" rIns="0" bIns="0" rtlCol="0">
            <a:spAutoFit/>
          </a:bodyPr>
          <a:lstStyle/>
          <a:p>
            <a:pPr marL="12700">
              <a:spcBef>
                <a:spcPts val="100"/>
              </a:spcBef>
            </a:pPr>
            <a:r>
              <a:rPr sz="2400" i="1" spc="-114" dirty="0">
                <a:latin typeface="Trebuchet MS"/>
                <a:cs typeface="Trebuchet MS"/>
              </a:rPr>
              <a:t>Remove</a:t>
            </a:r>
            <a:r>
              <a:rPr sz="2400" i="1" spc="-245" dirty="0">
                <a:latin typeface="Trebuchet MS"/>
                <a:cs typeface="Trebuchet MS"/>
              </a:rPr>
              <a:t> </a:t>
            </a:r>
            <a:r>
              <a:rPr sz="2400" i="1" spc="-165" dirty="0">
                <a:latin typeface="Trebuchet MS"/>
                <a:cs typeface="Trebuchet MS"/>
              </a:rPr>
              <a:t>Criteria</a:t>
            </a:r>
            <a:endParaRPr sz="2400" dirty="0">
              <a:latin typeface="Trebuchet MS"/>
              <a:cs typeface="Trebuchet MS"/>
            </a:endParaRPr>
          </a:p>
        </p:txBody>
      </p:sp>
      <p:sp>
        <p:nvSpPr>
          <p:cNvPr id="5" name="object 5"/>
          <p:cNvSpPr txBox="1">
            <a:spLocks noGrp="1"/>
          </p:cNvSpPr>
          <p:nvPr>
            <p:ph type="body" idx="1"/>
          </p:nvPr>
        </p:nvSpPr>
        <p:spPr>
          <a:xfrm>
            <a:off x="3370256" y="2243265"/>
            <a:ext cx="10515600" cy="1619033"/>
          </a:xfrm>
          <a:prstGeom prst="rect">
            <a:avLst/>
          </a:prstGeom>
        </p:spPr>
        <p:txBody>
          <a:bodyPr vert="horz" wrap="square" lIns="0" tIns="13335" rIns="0" bIns="0" rtlCol="0">
            <a:spAutoFit/>
          </a:bodyPr>
          <a:lstStyle/>
          <a:p>
            <a:pPr marL="1634489">
              <a:lnSpc>
                <a:spcPct val="100000"/>
              </a:lnSpc>
              <a:spcBef>
                <a:spcPts val="105"/>
              </a:spcBef>
            </a:pPr>
            <a:r>
              <a:rPr spc="-140" dirty="0"/>
              <a:t>db.users.remove(</a:t>
            </a:r>
          </a:p>
          <a:p>
            <a:pPr marL="2548255">
              <a:lnSpc>
                <a:spcPts val="3840"/>
              </a:lnSpc>
            </a:pPr>
            <a:r>
              <a:rPr spc="-100" dirty="0">
                <a:solidFill>
                  <a:srgbClr val="00B050"/>
                </a:solidFill>
              </a:rPr>
              <a:t>{</a:t>
            </a:r>
            <a:r>
              <a:rPr spc="-100" dirty="0">
                <a:solidFill>
                  <a:srgbClr val="FF0000"/>
                </a:solidFill>
              </a:rPr>
              <a:t>salary:</a:t>
            </a:r>
            <a:r>
              <a:rPr spc="-100" dirty="0">
                <a:solidFill>
                  <a:srgbClr val="00B050"/>
                </a:solidFill>
              </a:rPr>
              <a:t>{</a:t>
            </a:r>
            <a:r>
              <a:rPr spc="-100" dirty="0">
                <a:solidFill>
                  <a:srgbClr val="558ED5"/>
                </a:solidFill>
              </a:rPr>
              <a:t>$lt:10000</a:t>
            </a:r>
            <a:r>
              <a:rPr spc="-100" dirty="0">
                <a:solidFill>
                  <a:srgbClr val="00B050"/>
                </a:solidFill>
              </a:rPr>
              <a:t>}}</a:t>
            </a:r>
            <a:r>
              <a:rPr spc="-100" dirty="0"/>
              <a:t>,</a:t>
            </a:r>
          </a:p>
          <a:p>
            <a:pPr marL="1634489">
              <a:lnSpc>
                <a:spcPct val="100000"/>
              </a:lnSpc>
            </a:pPr>
            <a:r>
              <a:rPr spc="-95" dirty="0"/>
              <a:t>)</a:t>
            </a:r>
          </a:p>
        </p:txBody>
      </p:sp>
      <p:sp>
        <p:nvSpPr>
          <p:cNvPr id="6" name="object 6"/>
          <p:cNvSpPr txBox="1"/>
          <p:nvPr/>
        </p:nvSpPr>
        <p:spPr>
          <a:xfrm>
            <a:off x="2060251" y="4655423"/>
            <a:ext cx="6567805" cy="1001394"/>
          </a:xfrm>
          <a:prstGeom prst="rect">
            <a:avLst/>
          </a:prstGeom>
        </p:spPr>
        <p:txBody>
          <a:bodyPr vert="horz" wrap="square" lIns="0" tIns="12700" rIns="0" bIns="0" rtlCol="0">
            <a:spAutoFit/>
          </a:bodyPr>
          <a:lstStyle/>
          <a:p>
            <a:pPr marL="12700" marR="5080">
              <a:spcBef>
                <a:spcPts val="100"/>
              </a:spcBef>
            </a:pPr>
            <a:r>
              <a:rPr sz="3200" spc="-320" dirty="0">
                <a:latin typeface="Arial"/>
                <a:cs typeface="Arial"/>
              </a:rPr>
              <a:t>Can </a:t>
            </a:r>
            <a:r>
              <a:rPr sz="3200" spc="-145" dirty="0">
                <a:latin typeface="Arial"/>
                <a:cs typeface="Arial"/>
              </a:rPr>
              <a:t>accept </a:t>
            </a:r>
            <a:r>
              <a:rPr sz="3200" spc="-245" dirty="0">
                <a:latin typeface="Arial"/>
                <a:cs typeface="Arial"/>
              </a:rPr>
              <a:t>a </a:t>
            </a:r>
            <a:r>
              <a:rPr sz="3200" spc="-110" dirty="0">
                <a:latin typeface="Arial"/>
                <a:cs typeface="Arial"/>
              </a:rPr>
              <a:t>flag </a:t>
            </a:r>
            <a:r>
              <a:rPr sz="3200" spc="20" dirty="0">
                <a:latin typeface="Arial"/>
                <a:cs typeface="Arial"/>
              </a:rPr>
              <a:t>to </a:t>
            </a:r>
            <a:r>
              <a:rPr sz="3200" spc="25" dirty="0">
                <a:latin typeface="Arial"/>
                <a:cs typeface="Arial"/>
              </a:rPr>
              <a:t>limit </a:t>
            </a:r>
            <a:r>
              <a:rPr sz="3200" spc="-40" dirty="0">
                <a:latin typeface="Arial"/>
                <a:cs typeface="Arial"/>
              </a:rPr>
              <a:t>the </a:t>
            </a:r>
            <a:r>
              <a:rPr sz="3200" spc="-95" dirty="0">
                <a:latin typeface="Arial"/>
                <a:cs typeface="Arial"/>
              </a:rPr>
              <a:t>number</a:t>
            </a:r>
            <a:r>
              <a:rPr sz="3200" spc="-455" dirty="0">
                <a:latin typeface="Arial"/>
                <a:cs typeface="Arial"/>
              </a:rPr>
              <a:t> </a:t>
            </a:r>
            <a:r>
              <a:rPr sz="3200" spc="-5" dirty="0">
                <a:latin typeface="Arial"/>
                <a:cs typeface="Arial"/>
              </a:rPr>
              <a:t>of  </a:t>
            </a:r>
            <a:r>
              <a:rPr sz="3200" spc="-100" dirty="0">
                <a:latin typeface="Arial"/>
                <a:cs typeface="Arial"/>
              </a:rPr>
              <a:t>document</a:t>
            </a:r>
            <a:r>
              <a:rPr sz="3200" spc="-170" dirty="0">
                <a:latin typeface="Arial"/>
                <a:cs typeface="Arial"/>
              </a:rPr>
              <a:t> </a:t>
            </a:r>
            <a:r>
              <a:rPr sz="3200" spc="-114" dirty="0">
                <a:latin typeface="Arial"/>
                <a:cs typeface="Arial"/>
              </a:rPr>
              <a:t>removal</a:t>
            </a:r>
            <a:endParaRPr sz="3200">
              <a:latin typeface="Arial"/>
              <a:cs typeface="Arial"/>
            </a:endParaRPr>
          </a:p>
        </p:txBody>
      </p:sp>
    </p:spTree>
    <p:extLst>
      <p:ext uri="{BB962C8B-B14F-4D97-AF65-F5344CB8AC3E}">
        <p14:creationId xmlns:p14="http://schemas.microsoft.com/office/powerpoint/2010/main" val="172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577" y="265232"/>
            <a:ext cx="2300393" cy="632651"/>
          </a:xfrm>
          <a:prstGeom prst="rect">
            <a:avLst/>
          </a:prstGeom>
        </p:spPr>
        <p:txBody>
          <a:bodyPr vert="horz" wrap="square" lIns="0" tIns="16933" rIns="0" bIns="0" rtlCol="0" anchor="ctr">
            <a:spAutoFit/>
          </a:bodyPr>
          <a:lstStyle/>
          <a:p>
            <a:pPr marL="16933">
              <a:lnSpc>
                <a:spcPct val="100000"/>
              </a:lnSpc>
              <a:spcBef>
                <a:spcPts val="133"/>
              </a:spcBef>
            </a:pPr>
            <a:r>
              <a:rPr sz="4000" spc="-152" dirty="0"/>
              <a:t>MongoDB</a:t>
            </a:r>
            <a:endParaRPr sz="4000"/>
          </a:p>
        </p:txBody>
      </p:sp>
      <p:sp>
        <p:nvSpPr>
          <p:cNvPr id="3" name="object 3"/>
          <p:cNvSpPr txBox="1"/>
          <p:nvPr/>
        </p:nvSpPr>
        <p:spPr>
          <a:xfrm>
            <a:off x="1244567" y="2555969"/>
            <a:ext cx="2048087" cy="263320"/>
          </a:xfrm>
          <a:prstGeom prst="rect">
            <a:avLst/>
          </a:prstGeom>
        </p:spPr>
        <p:txBody>
          <a:bodyPr vert="horz" wrap="square" lIns="0" tIns="16933" rIns="0" bIns="0" rtlCol="0">
            <a:spAutoFit/>
          </a:bodyPr>
          <a:lstStyle/>
          <a:p>
            <a:pPr marL="16933">
              <a:spcBef>
                <a:spcPts val="133"/>
              </a:spcBef>
            </a:pPr>
            <a:r>
              <a:rPr sz="1600" dirty="0">
                <a:solidFill>
                  <a:srgbClr val="6D6C6C"/>
                </a:solidFill>
                <a:latin typeface="Arial"/>
                <a:cs typeface="Arial"/>
              </a:rPr>
              <a:t>GENERAL</a:t>
            </a:r>
            <a:r>
              <a:rPr sz="1600" spc="-133" dirty="0">
                <a:solidFill>
                  <a:srgbClr val="6D6C6C"/>
                </a:solidFill>
                <a:latin typeface="Arial"/>
                <a:cs typeface="Arial"/>
              </a:rPr>
              <a:t> </a:t>
            </a:r>
            <a:r>
              <a:rPr sz="1600" spc="-7" dirty="0">
                <a:solidFill>
                  <a:srgbClr val="6D6C6C"/>
                </a:solidFill>
                <a:latin typeface="Arial"/>
                <a:cs typeface="Arial"/>
              </a:rPr>
              <a:t>PURPOSE</a:t>
            </a:r>
            <a:endParaRPr sz="1600">
              <a:latin typeface="Arial"/>
              <a:cs typeface="Arial"/>
            </a:endParaRPr>
          </a:p>
        </p:txBody>
      </p:sp>
      <p:sp>
        <p:nvSpPr>
          <p:cNvPr id="4" name="object 4"/>
          <p:cNvSpPr txBox="1"/>
          <p:nvPr/>
        </p:nvSpPr>
        <p:spPr>
          <a:xfrm>
            <a:off x="4956297" y="2555969"/>
            <a:ext cx="2314785" cy="263320"/>
          </a:xfrm>
          <a:prstGeom prst="rect">
            <a:avLst/>
          </a:prstGeom>
        </p:spPr>
        <p:txBody>
          <a:bodyPr vert="horz" wrap="square" lIns="0" tIns="16933" rIns="0" bIns="0" rtlCol="0">
            <a:spAutoFit/>
          </a:bodyPr>
          <a:lstStyle/>
          <a:p>
            <a:pPr marL="16933">
              <a:spcBef>
                <a:spcPts val="133"/>
              </a:spcBef>
            </a:pPr>
            <a:r>
              <a:rPr sz="1600" dirty="0">
                <a:solidFill>
                  <a:srgbClr val="6D6C6C"/>
                </a:solidFill>
                <a:latin typeface="Arial"/>
                <a:cs typeface="Arial"/>
              </a:rPr>
              <a:t>DOCUMENT</a:t>
            </a:r>
            <a:r>
              <a:rPr sz="1600" spc="-113" dirty="0">
                <a:solidFill>
                  <a:srgbClr val="6D6C6C"/>
                </a:solidFill>
                <a:latin typeface="Arial"/>
                <a:cs typeface="Arial"/>
              </a:rPr>
              <a:t> </a:t>
            </a:r>
            <a:r>
              <a:rPr sz="1600" spc="-33" dirty="0">
                <a:solidFill>
                  <a:srgbClr val="6D6C6C"/>
                </a:solidFill>
                <a:latin typeface="Arial"/>
                <a:cs typeface="Arial"/>
              </a:rPr>
              <a:t>DATABASE</a:t>
            </a:r>
            <a:endParaRPr sz="1600">
              <a:latin typeface="Arial"/>
              <a:cs typeface="Arial"/>
            </a:endParaRPr>
          </a:p>
        </p:txBody>
      </p:sp>
      <p:sp>
        <p:nvSpPr>
          <p:cNvPr id="5" name="object 5"/>
          <p:cNvSpPr txBox="1"/>
          <p:nvPr/>
        </p:nvSpPr>
        <p:spPr>
          <a:xfrm>
            <a:off x="9185345" y="2555969"/>
            <a:ext cx="1546860" cy="263320"/>
          </a:xfrm>
          <a:prstGeom prst="rect">
            <a:avLst/>
          </a:prstGeom>
        </p:spPr>
        <p:txBody>
          <a:bodyPr vert="horz" wrap="square" lIns="0" tIns="16933" rIns="0" bIns="0" rtlCol="0">
            <a:spAutoFit/>
          </a:bodyPr>
          <a:lstStyle/>
          <a:p>
            <a:pPr marL="16933">
              <a:spcBef>
                <a:spcPts val="133"/>
              </a:spcBef>
            </a:pPr>
            <a:r>
              <a:rPr sz="1600" spc="-7" dirty="0">
                <a:solidFill>
                  <a:srgbClr val="6D6C6C"/>
                </a:solidFill>
                <a:latin typeface="Arial"/>
                <a:cs typeface="Arial"/>
              </a:rPr>
              <a:t>OPEN-SOURCE</a:t>
            </a:r>
            <a:endParaRPr sz="1600">
              <a:latin typeface="Arial"/>
              <a:cs typeface="Arial"/>
            </a:endParaRPr>
          </a:p>
        </p:txBody>
      </p:sp>
      <p:sp>
        <p:nvSpPr>
          <p:cNvPr id="6" name="object 6"/>
          <p:cNvSpPr/>
          <p:nvPr/>
        </p:nvSpPr>
        <p:spPr>
          <a:xfrm>
            <a:off x="4158131" y="2527181"/>
            <a:ext cx="27940" cy="2743200"/>
          </a:xfrm>
          <a:custGeom>
            <a:avLst/>
            <a:gdLst/>
            <a:ahLst/>
            <a:cxnLst/>
            <a:rect l="l" t="t" r="r" b="b"/>
            <a:pathLst>
              <a:path w="20955" h="2057400">
                <a:moveTo>
                  <a:pt x="20638" y="0"/>
                </a:moveTo>
                <a:lnTo>
                  <a:pt x="0" y="2057398"/>
                </a:lnTo>
              </a:path>
            </a:pathLst>
          </a:custGeom>
          <a:ln w="12699">
            <a:solidFill>
              <a:srgbClr val="CBCBCB"/>
            </a:solidFill>
          </a:ln>
        </p:spPr>
        <p:txBody>
          <a:bodyPr wrap="square" lIns="0" tIns="0" rIns="0" bIns="0" rtlCol="0"/>
          <a:lstStyle/>
          <a:p>
            <a:endParaRPr sz="2400"/>
          </a:p>
        </p:txBody>
      </p:sp>
      <p:sp>
        <p:nvSpPr>
          <p:cNvPr id="7" name="object 7"/>
          <p:cNvSpPr/>
          <p:nvPr/>
        </p:nvSpPr>
        <p:spPr>
          <a:xfrm>
            <a:off x="8018464" y="2527181"/>
            <a:ext cx="23707" cy="2743200"/>
          </a:xfrm>
          <a:custGeom>
            <a:avLst/>
            <a:gdLst/>
            <a:ahLst/>
            <a:cxnLst/>
            <a:rect l="l" t="t" r="r" b="b"/>
            <a:pathLst>
              <a:path w="17779" h="2057400">
                <a:moveTo>
                  <a:pt x="17317" y="0"/>
                </a:moveTo>
                <a:lnTo>
                  <a:pt x="0" y="2057398"/>
                </a:lnTo>
              </a:path>
            </a:pathLst>
          </a:custGeom>
          <a:ln w="12699">
            <a:solidFill>
              <a:srgbClr val="CBCBCB"/>
            </a:solidFill>
          </a:ln>
        </p:spPr>
        <p:txBody>
          <a:bodyPr wrap="square" lIns="0" tIns="0" rIns="0" bIns="0" rtlCol="0"/>
          <a:lstStyle/>
          <a:p>
            <a:endParaRPr sz="2400"/>
          </a:p>
        </p:txBody>
      </p:sp>
      <p:grpSp>
        <p:nvGrpSpPr>
          <p:cNvPr id="8" name="object 8"/>
          <p:cNvGrpSpPr/>
          <p:nvPr/>
        </p:nvGrpSpPr>
        <p:grpSpPr>
          <a:xfrm>
            <a:off x="1898090" y="3523733"/>
            <a:ext cx="647700" cy="1364825"/>
            <a:chOff x="1423567" y="2642799"/>
            <a:chExt cx="485775" cy="1023619"/>
          </a:xfrm>
        </p:grpSpPr>
        <p:sp>
          <p:nvSpPr>
            <p:cNvPr id="9" name="object 9"/>
            <p:cNvSpPr/>
            <p:nvPr/>
          </p:nvSpPr>
          <p:spPr>
            <a:xfrm>
              <a:off x="1558352" y="2923136"/>
              <a:ext cx="215900" cy="728980"/>
            </a:xfrm>
            <a:custGeom>
              <a:avLst/>
              <a:gdLst/>
              <a:ahLst/>
              <a:cxnLst/>
              <a:rect l="l" t="t" r="r" b="b"/>
              <a:pathLst>
                <a:path w="215900" h="728979">
                  <a:moveTo>
                    <a:pt x="0" y="728742"/>
                  </a:moveTo>
                  <a:lnTo>
                    <a:pt x="215687" y="728742"/>
                  </a:lnTo>
                  <a:lnTo>
                    <a:pt x="215687" y="0"/>
                  </a:lnTo>
                  <a:lnTo>
                    <a:pt x="0" y="0"/>
                  </a:lnTo>
                  <a:lnTo>
                    <a:pt x="0" y="728742"/>
                  </a:lnTo>
                  <a:close/>
                </a:path>
              </a:pathLst>
            </a:custGeom>
            <a:ln w="28182">
              <a:solidFill>
                <a:srgbClr val="494748"/>
              </a:solidFill>
            </a:ln>
          </p:spPr>
          <p:txBody>
            <a:bodyPr wrap="square" lIns="0" tIns="0" rIns="0" bIns="0" rtlCol="0"/>
            <a:lstStyle/>
            <a:p>
              <a:endParaRPr sz="2400"/>
            </a:p>
          </p:txBody>
        </p:sp>
        <p:sp>
          <p:nvSpPr>
            <p:cNvPr id="10" name="object 10"/>
            <p:cNvSpPr/>
            <p:nvPr/>
          </p:nvSpPr>
          <p:spPr>
            <a:xfrm>
              <a:off x="1436030" y="2655261"/>
              <a:ext cx="460375" cy="321945"/>
            </a:xfrm>
            <a:custGeom>
              <a:avLst/>
              <a:gdLst/>
              <a:ahLst/>
              <a:cxnLst/>
              <a:rect l="l" t="t" r="r" b="b"/>
              <a:pathLst>
                <a:path w="460375" h="321944">
                  <a:moveTo>
                    <a:pt x="330917" y="0"/>
                  </a:moveTo>
                  <a:lnTo>
                    <a:pt x="330917" y="155364"/>
                  </a:lnTo>
                  <a:lnTo>
                    <a:pt x="230062" y="203621"/>
                  </a:lnTo>
                  <a:lnTo>
                    <a:pt x="129415" y="155364"/>
                  </a:lnTo>
                  <a:lnTo>
                    <a:pt x="129415" y="0"/>
                  </a:lnTo>
                  <a:lnTo>
                    <a:pt x="75787" y="25723"/>
                  </a:lnTo>
                  <a:lnTo>
                    <a:pt x="35012" y="60969"/>
                  </a:lnTo>
                  <a:lnTo>
                    <a:pt x="9085" y="103232"/>
                  </a:lnTo>
                  <a:lnTo>
                    <a:pt x="0" y="150008"/>
                  </a:lnTo>
                  <a:lnTo>
                    <a:pt x="6325" y="189856"/>
                  </a:lnTo>
                  <a:lnTo>
                    <a:pt x="24213" y="226150"/>
                  </a:lnTo>
                  <a:lnTo>
                    <a:pt x="52035" y="257950"/>
                  </a:lnTo>
                  <a:lnTo>
                    <a:pt x="88161" y="284318"/>
                  </a:lnTo>
                  <a:lnTo>
                    <a:pt x="130961" y="304314"/>
                  </a:lnTo>
                  <a:lnTo>
                    <a:pt x="178804" y="317001"/>
                  </a:lnTo>
                  <a:lnTo>
                    <a:pt x="230062" y="321438"/>
                  </a:lnTo>
                  <a:lnTo>
                    <a:pt x="281334" y="317001"/>
                  </a:lnTo>
                  <a:lnTo>
                    <a:pt x="329207" y="304314"/>
                  </a:lnTo>
                  <a:lnTo>
                    <a:pt x="372046" y="284318"/>
                  </a:lnTo>
                  <a:lnTo>
                    <a:pt x="408214" y="257950"/>
                  </a:lnTo>
                  <a:lnTo>
                    <a:pt x="436075" y="226150"/>
                  </a:lnTo>
                  <a:lnTo>
                    <a:pt x="453991" y="189856"/>
                  </a:lnTo>
                  <a:lnTo>
                    <a:pt x="460327" y="150008"/>
                  </a:lnTo>
                  <a:lnTo>
                    <a:pt x="451242" y="103232"/>
                  </a:lnTo>
                  <a:lnTo>
                    <a:pt x="425317" y="60969"/>
                  </a:lnTo>
                  <a:lnTo>
                    <a:pt x="384544" y="25723"/>
                  </a:lnTo>
                  <a:lnTo>
                    <a:pt x="330917" y="0"/>
                  </a:lnTo>
                  <a:close/>
                </a:path>
              </a:pathLst>
            </a:custGeom>
            <a:solidFill>
              <a:srgbClr val="FFFFFF"/>
            </a:solidFill>
          </p:spPr>
          <p:txBody>
            <a:bodyPr wrap="square" lIns="0" tIns="0" rIns="0" bIns="0" rtlCol="0"/>
            <a:lstStyle/>
            <a:p>
              <a:endParaRPr sz="2400"/>
            </a:p>
          </p:txBody>
        </p:sp>
        <p:sp>
          <p:nvSpPr>
            <p:cNvPr id="11" name="object 11"/>
            <p:cNvSpPr/>
            <p:nvPr/>
          </p:nvSpPr>
          <p:spPr>
            <a:xfrm>
              <a:off x="1436030" y="2655261"/>
              <a:ext cx="460375" cy="321945"/>
            </a:xfrm>
            <a:custGeom>
              <a:avLst/>
              <a:gdLst/>
              <a:ahLst/>
              <a:cxnLst/>
              <a:rect l="l" t="t" r="r" b="b"/>
              <a:pathLst>
                <a:path w="460375" h="321944">
                  <a:moveTo>
                    <a:pt x="330917" y="0"/>
                  </a:moveTo>
                  <a:lnTo>
                    <a:pt x="330917" y="89819"/>
                  </a:lnTo>
                  <a:lnTo>
                    <a:pt x="330917" y="135943"/>
                  </a:lnTo>
                  <a:lnTo>
                    <a:pt x="330917" y="152936"/>
                  </a:lnTo>
                  <a:lnTo>
                    <a:pt x="330917" y="155364"/>
                  </a:lnTo>
                  <a:lnTo>
                    <a:pt x="272610" y="183263"/>
                  </a:lnTo>
                  <a:lnTo>
                    <a:pt x="242669" y="197589"/>
                  </a:lnTo>
                  <a:lnTo>
                    <a:pt x="231638" y="202867"/>
                  </a:lnTo>
                  <a:lnTo>
                    <a:pt x="230062" y="203621"/>
                  </a:lnTo>
                  <a:lnTo>
                    <a:pt x="171875" y="175722"/>
                  </a:lnTo>
                  <a:lnTo>
                    <a:pt x="141996" y="161396"/>
                  </a:lnTo>
                  <a:lnTo>
                    <a:pt x="130987" y="156118"/>
                  </a:lnTo>
                  <a:lnTo>
                    <a:pt x="129415" y="155364"/>
                  </a:lnTo>
                  <a:lnTo>
                    <a:pt x="129415" y="65544"/>
                  </a:lnTo>
                  <a:lnTo>
                    <a:pt x="129415" y="19420"/>
                  </a:lnTo>
                  <a:lnTo>
                    <a:pt x="129415" y="2427"/>
                  </a:lnTo>
                  <a:lnTo>
                    <a:pt x="129415" y="0"/>
                  </a:lnTo>
                  <a:lnTo>
                    <a:pt x="75787" y="25723"/>
                  </a:lnTo>
                  <a:lnTo>
                    <a:pt x="35012" y="60969"/>
                  </a:lnTo>
                  <a:lnTo>
                    <a:pt x="9085" y="103232"/>
                  </a:lnTo>
                  <a:lnTo>
                    <a:pt x="0" y="150008"/>
                  </a:lnTo>
                  <a:lnTo>
                    <a:pt x="6325" y="189856"/>
                  </a:lnTo>
                  <a:lnTo>
                    <a:pt x="24213" y="226150"/>
                  </a:lnTo>
                  <a:lnTo>
                    <a:pt x="52035" y="257950"/>
                  </a:lnTo>
                  <a:lnTo>
                    <a:pt x="88161" y="284318"/>
                  </a:lnTo>
                  <a:lnTo>
                    <a:pt x="130961" y="304314"/>
                  </a:lnTo>
                  <a:lnTo>
                    <a:pt x="178804" y="317001"/>
                  </a:lnTo>
                  <a:lnTo>
                    <a:pt x="230062" y="321438"/>
                  </a:lnTo>
                  <a:lnTo>
                    <a:pt x="281334" y="317001"/>
                  </a:lnTo>
                  <a:lnTo>
                    <a:pt x="329207" y="304314"/>
                  </a:lnTo>
                  <a:lnTo>
                    <a:pt x="372046" y="284318"/>
                  </a:lnTo>
                  <a:lnTo>
                    <a:pt x="408214" y="257950"/>
                  </a:lnTo>
                  <a:lnTo>
                    <a:pt x="436075" y="226150"/>
                  </a:lnTo>
                  <a:lnTo>
                    <a:pt x="453991" y="189856"/>
                  </a:lnTo>
                  <a:lnTo>
                    <a:pt x="460327" y="150008"/>
                  </a:lnTo>
                  <a:lnTo>
                    <a:pt x="451242" y="103232"/>
                  </a:lnTo>
                  <a:lnTo>
                    <a:pt x="425317" y="60969"/>
                  </a:lnTo>
                  <a:lnTo>
                    <a:pt x="384544" y="25723"/>
                  </a:lnTo>
                  <a:lnTo>
                    <a:pt x="330917" y="0"/>
                  </a:lnTo>
                  <a:close/>
                </a:path>
              </a:pathLst>
            </a:custGeom>
            <a:ln w="23957">
              <a:solidFill>
                <a:srgbClr val="494748"/>
              </a:solidFill>
            </a:ln>
          </p:spPr>
          <p:txBody>
            <a:bodyPr wrap="square" lIns="0" tIns="0" rIns="0" bIns="0" rtlCol="0"/>
            <a:lstStyle/>
            <a:p>
              <a:endParaRPr sz="2400"/>
            </a:p>
          </p:txBody>
        </p:sp>
      </p:grpSp>
      <p:grpSp>
        <p:nvGrpSpPr>
          <p:cNvPr id="12" name="object 12"/>
          <p:cNvGrpSpPr/>
          <p:nvPr/>
        </p:nvGrpSpPr>
        <p:grpSpPr>
          <a:xfrm>
            <a:off x="5279460" y="3505139"/>
            <a:ext cx="1512147" cy="1378373"/>
            <a:chOff x="3959595" y="2628854"/>
            <a:chExt cx="1134110" cy="1033780"/>
          </a:xfrm>
        </p:grpSpPr>
        <p:sp>
          <p:nvSpPr>
            <p:cNvPr id="13" name="object 13"/>
            <p:cNvSpPr/>
            <p:nvPr/>
          </p:nvSpPr>
          <p:spPr>
            <a:xfrm>
              <a:off x="3975974" y="2823357"/>
              <a:ext cx="854710" cy="822960"/>
            </a:xfrm>
            <a:custGeom>
              <a:avLst/>
              <a:gdLst/>
              <a:ahLst/>
              <a:cxnLst/>
              <a:rect l="l" t="t" r="r" b="b"/>
              <a:pathLst>
                <a:path w="854710" h="822960">
                  <a:moveTo>
                    <a:pt x="0" y="822874"/>
                  </a:moveTo>
                  <a:lnTo>
                    <a:pt x="854449" y="822874"/>
                  </a:lnTo>
                  <a:lnTo>
                    <a:pt x="854449" y="211102"/>
                  </a:lnTo>
                  <a:lnTo>
                    <a:pt x="550369" y="0"/>
                  </a:lnTo>
                  <a:lnTo>
                    <a:pt x="0" y="0"/>
                  </a:lnTo>
                  <a:lnTo>
                    <a:pt x="0" y="822874"/>
                  </a:lnTo>
                  <a:close/>
                </a:path>
                <a:path w="854710" h="822960">
                  <a:moveTo>
                    <a:pt x="550369" y="10761"/>
                  </a:moveTo>
                  <a:lnTo>
                    <a:pt x="550369" y="221864"/>
                  </a:lnTo>
                  <a:lnTo>
                    <a:pt x="854449" y="221864"/>
                  </a:lnTo>
                  <a:lnTo>
                    <a:pt x="550369" y="10761"/>
                  </a:lnTo>
                  <a:close/>
                </a:path>
              </a:pathLst>
            </a:custGeom>
            <a:ln w="31631">
              <a:solidFill>
                <a:srgbClr val="494748"/>
              </a:solidFill>
            </a:ln>
          </p:spPr>
          <p:txBody>
            <a:bodyPr wrap="square" lIns="0" tIns="0" rIns="0" bIns="0" rtlCol="0"/>
            <a:lstStyle/>
            <a:p>
              <a:endParaRPr sz="2400"/>
            </a:p>
          </p:txBody>
        </p:sp>
        <p:sp>
          <p:nvSpPr>
            <p:cNvPr id="14" name="object 14"/>
            <p:cNvSpPr/>
            <p:nvPr/>
          </p:nvSpPr>
          <p:spPr>
            <a:xfrm>
              <a:off x="4243866" y="2650134"/>
              <a:ext cx="833119" cy="822960"/>
            </a:xfrm>
            <a:custGeom>
              <a:avLst/>
              <a:gdLst/>
              <a:ahLst/>
              <a:cxnLst/>
              <a:rect l="l" t="t" r="r" b="b"/>
              <a:pathLst>
                <a:path w="833120" h="822960">
                  <a:moveTo>
                    <a:pt x="535940" y="0"/>
                  </a:moveTo>
                  <a:lnTo>
                    <a:pt x="0" y="0"/>
                  </a:lnTo>
                  <a:lnTo>
                    <a:pt x="0" y="822851"/>
                  </a:lnTo>
                  <a:lnTo>
                    <a:pt x="832814" y="822851"/>
                  </a:lnTo>
                  <a:lnTo>
                    <a:pt x="832814" y="205691"/>
                  </a:lnTo>
                  <a:lnTo>
                    <a:pt x="535940" y="0"/>
                  </a:lnTo>
                  <a:close/>
                </a:path>
              </a:pathLst>
            </a:custGeom>
            <a:solidFill>
              <a:srgbClr val="FFFFFF"/>
            </a:solidFill>
          </p:spPr>
          <p:txBody>
            <a:bodyPr wrap="square" lIns="0" tIns="0" rIns="0" bIns="0" rtlCol="0"/>
            <a:lstStyle/>
            <a:p>
              <a:endParaRPr sz="2400"/>
            </a:p>
          </p:txBody>
        </p:sp>
        <p:sp>
          <p:nvSpPr>
            <p:cNvPr id="15" name="object 15"/>
            <p:cNvSpPr/>
            <p:nvPr/>
          </p:nvSpPr>
          <p:spPr>
            <a:xfrm>
              <a:off x="4243866" y="2644723"/>
              <a:ext cx="833119" cy="828675"/>
            </a:xfrm>
            <a:custGeom>
              <a:avLst/>
              <a:gdLst/>
              <a:ahLst/>
              <a:cxnLst/>
              <a:rect l="l" t="t" r="r" b="b"/>
              <a:pathLst>
                <a:path w="833120" h="828675">
                  <a:moveTo>
                    <a:pt x="0" y="828262"/>
                  </a:moveTo>
                  <a:lnTo>
                    <a:pt x="832814" y="828262"/>
                  </a:lnTo>
                  <a:lnTo>
                    <a:pt x="832814" y="211102"/>
                  </a:lnTo>
                  <a:lnTo>
                    <a:pt x="535940" y="5411"/>
                  </a:lnTo>
                  <a:lnTo>
                    <a:pt x="0" y="5411"/>
                  </a:lnTo>
                  <a:lnTo>
                    <a:pt x="0" y="828262"/>
                  </a:lnTo>
                  <a:close/>
                </a:path>
                <a:path w="833120" h="828675">
                  <a:moveTo>
                    <a:pt x="188320" y="530535"/>
                  </a:moveTo>
                  <a:lnTo>
                    <a:pt x="644566" y="530535"/>
                  </a:lnTo>
                </a:path>
                <a:path w="833120" h="828675">
                  <a:moveTo>
                    <a:pt x="188320" y="395148"/>
                  </a:moveTo>
                  <a:lnTo>
                    <a:pt x="644566" y="395148"/>
                  </a:lnTo>
                </a:path>
                <a:path w="833120" h="828675">
                  <a:moveTo>
                    <a:pt x="188320" y="665934"/>
                  </a:moveTo>
                  <a:lnTo>
                    <a:pt x="644566" y="665934"/>
                  </a:lnTo>
                </a:path>
                <a:path w="833120" h="828675">
                  <a:moveTo>
                    <a:pt x="832814" y="232808"/>
                  </a:moveTo>
                  <a:lnTo>
                    <a:pt x="528791" y="232808"/>
                  </a:lnTo>
                  <a:lnTo>
                    <a:pt x="528791" y="0"/>
                  </a:lnTo>
                </a:path>
              </a:pathLst>
            </a:custGeom>
            <a:ln w="31631">
              <a:solidFill>
                <a:srgbClr val="494748"/>
              </a:solidFill>
            </a:ln>
          </p:spPr>
          <p:txBody>
            <a:bodyPr wrap="square" lIns="0" tIns="0" rIns="0" bIns="0" rtlCol="0"/>
            <a:lstStyle/>
            <a:p>
              <a:endParaRPr sz="2400"/>
            </a:p>
          </p:txBody>
        </p:sp>
      </p:grpSp>
      <p:sp>
        <p:nvSpPr>
          <p:cNvPr id="16" name="object 16"/>
          <p:cNvSpPr/>
          <p:nvPr/>
        </p:nvSpPr>
        <p:spPr>
          <a:xfrm>
            <a:off x="9052825" y="3583461"/>
            <a:ext cx="1780540" cy="1278467"/>
          </a:xfrm>
          <a:custGeom>
            <a:avLst/>
            <a:gdLst/>
            <a:ahLst/>
            <a:cxnLst/>
            <a:rect l="l" t="t" r="r" b="b"/>
            <a:pathLst>
              <a:path w="1335404" h="958850">
                <a:moveTo>
                  <a:pt x="663795" y="0"/>
                </a:moveTo>
                <a:lnTo>
                  <a:pt x="609059" y="1631"/>
                </a:lnTo>
                <a:lnTo>
                  <a:pt x="555596" y="6445"/>
                </a:lnTo>
                <a:lnTo>
                  <a:pt x="503570" y="14315"/>
                </a:lnTo>
                <a:lnTo>
                  <a:pt x="453149" y="25119"/>
                </a:lnTo>
                <a:lnTo>
                  <a:pt x="404498" y="38732"/>
                </a:lnTo>
                <a:lnTo>
                  <a:pt x="357784" y="55030"/>
                </a:lnTo>
                <a:lnTo>
                  <a:pt x="313171" y="73890"/>
                </a:lnTo>
                <a:lnTo>
                  <a:pt x="270826" y="95187"/>
                </a:lnTo>
                <a:lnTo>
                  <a:pt x="230916" y="118798"/>
                </a:lnTo>
                <a:lnTo>
                  <a:pt x="193605" y="144598"/>
                </a:lnTo>
                <a:lnTo>
                  <a:pt x="159060" y="172464"/>
                </a:lnTo>
                <a:lnTo>
                  <a:pt x="127447" y="202272"/>
                </a:lnTo>
                <a:lnTo>
                  <a:pt x="98932" y="233897"/>
                </a:lnTo>
                <a:lnTo>
                  <a:pt x="73680" y="267216"/>
                </a:lnTo>
                <a:lnTo>
                  <a:pt x="51858" y="302105"/>
                </a:lnTo>
                <a:lnTo>
                  <a:pt x="33631" y="338440"/>
                </a:lnTo>
                <a:lnTo>
                  <a:pt x="19166" y="376097"/>
                </a:lnTo>
                <a:lnTo>
                  <a:pt x="8629" y="414951"/>
                </a:lnTo>
                <a:lnTo>
                  <a:pt x="2184" y="454880"/>
                </a:lnTo>
                <a:lnTo>
                  <a:pt x="0" y="495758"/>
                </a:lnTo>
                <a:lnTo>
                  <a:pt x="2560" y="540066"/>
                </a:lnTo>
                <a:lnTo>
                  <a:pt x="10089" y="583223"/>
                </a:lnTo>
                <a:lnTo>
                  <a:pt x="22361" y="625082"/>
                </a:lnTo>
                <a:lnTo>
                  <a:pt x="39150" y="665500"/>
                </a:lnTo>
                <a:lnTo>
                  <a:pt x="60229" y="704329"/>
                </a:lnTo>
                <a:lnTo>
                  <a:pt x="85372" y="741426"/>
                </a:lnTo>
                <a:lnTo>
                  <a:pt x="114352" y="776644"/>
                </a:lnTo>
                <a:lnTo>
                  <a:pt x="146944" y="809838"/>
                </a:lnTo>
                <a:lnTo>
                  <a:pt x="182921" y="840863"/>
                </a:lnTo>
                <a:lnTo>
                  <a:pt x="222056" y="869573"/>
                </a:lnTo>
                <a:lnTo>
                  <a:pt x="264123" y="895823"/>
                </a:lnTo>
                <a:lnTo>
                  <a:pt x="308896" y="919467"/>
                </a:lnTo>
                <a:lnTo>
                  <a:pt x="356149" y="940360"/>
                </a:lnTo>
                <a:lnTo>
                  <a:pt x="405655" y="958356"/>
                </a:lnTo>
                <a:lnTo>
                  <a:pt x="482451" y="764109"/>
                </a:lnTo>
                <a:lnTo>
                  <a:pt x="521888" y="664361"/>
                </a:lnTo>
                <a:lnTo>
                  <a:pt x="536417" y="627611"/>
                </a:lnTo>
                <a:lnTo>
                  <a:pt x="538492" y="622362"/>
                </a:lnTo>
                <a:lnTo>
                  <a:pt x="498570" y="594575"/>
                </a:lnTo>
                <a:lnTo>
                  <a:pt x="468352" y="561096"/>
                </a:lnTo>
                <a:lnTo>
                  <a:pt x="449212" y="522452"/>
                </a:lnTo>
                <a:lnTo>
                  <a:pt x="442526" y="479172"/>
                </a:lnTo>
                <a:lnTo>
                  <a:pt x="448592" y="442276"/>
                </a:lnTo>
                <a:lnTo>
                  <a:pt x="465757" y="407878"/>
                </a:lnTo>
                <a:lnTo>
                  <a:pt x="492470" y="377138"/>
                </a:lnTo>
                <a:lnTo>
                  <a:pt x="527181" y="351213"/>
                </a:lnTo>
                <a:lnTo>
                  <a:pt x="568340" y="331262"/>
                </a:lnTo>
                <a:lnTo>
                  <a:pt x="614394" y="318442"/>
                </a:lnTo>
                <a:lnTo>
                  <a:pt x="663795" y="313911"/>
                </a:lnTo>
                <a:lnTo>
                  <a:pt x="715507" y="318442"/>
                </a:lnTo>
                <a:lnTo>
                  <a:pt x="762463" y="331262"/>
                </a:lnTo>
                <a:lnTo>
                  <a:pt x="803496" y="351213"/>
                </a:lnTo>
                <a:lnTo>
                  <a:pt x="837440" y="377138"/>
                </a:lnTo>
                <a:lnTo>
                  <a:pt x="863130" y="407878"/>
                </a:lnTo>
                <a:lnTo>
                  <a:pt x="885081" y="479172"/>
                </a:lnTo>
                <a:lnTo>
                  <a:pt x="878388" y="522452"/>
                </a:lnTo>
                <a:lnTo>
                  <a:pt x="859235" y="561096"/>
                </a:lnTo>
                <a:lnTo>
                  <a:pt x="829009" y="594575"/>
                </a:lnTo>
                <a:lnTo>
                  <a:pt x="789098" y="622362"/>
                </a:lnTo>
                <a:lnTo>
                  <a:pt x="865890" y="816608"/>
                </a:lnTo>
                <a:lnTo>
                  <a:pt x="905324" y="916357"/>
                </a:lnTo>
                <a:lnTo>
                  <a:pt x="919852" y="953106"/>
                </a:lnTo>
                <a:lnTo>
                  <a:pt x="921928" y="958356"/>
                </a:lnTo>
                <a:lnTo>
                  <a:pt x="972896" y="940360"/>
                </a:lnTo>
                <a:lnTo>
                  <a:pt x="1021404" y="919467"/>
                </a:lnTo>
                <a:lnTo>
                  <a:pt x="1067240" y="895823"/>
                </a:lnTo>
                <a:lnTo>
                  <a:pt x="1110194" y="869573"/>
                </a:lnTo>
                <a:lnTo>
                  <a:pt x="1150055" y="840863"/>
                </a:lnTo>
                <a:lnTo>
                  <a:pt x="1186614" y="809838"/>
                </a:lnTo>
                <a:lnTo>
                  <a:pt x="1219660" y="776644"/>
                </a:lnTo>
                <a:lnTo>
                  <a:pt x="1248982" y="741426"/>
                </a:lnTo>
                <a:lnTo>
                  <a:pt x="1274370" y="704329"/>
                </a:lnTo>
                <a:lnTo>
                  <a:pt x="1295614" y="665500"/>
                </a:lnTo>
                <a:lnTo>
                  <a:pt x="1312503" y="625082"/>
                </a:lnTo>
                <a:lnTo>
                  <a:pt x="1324828" y="583223"/>
                </a:lnTo>
                <a:lnTo>
                  <a:pt x="1332376" y="540066"/>
                </a:lnTo>
                <a:lnTo>
                  <a:pt x="1334939" y="495758"/>
                </a:lnTo>
                <a:lnTo>
                  <a:pt x="1332701" y="454880"/>
                </a:lnTo>
                <a:lnTo>
                  <a:pt x="1326104" y="414951"/>
                </a:lnTo>
                <a:lnTo>
                  <a:pt x="1315325" y="376097"/>
                </a:lnTo>
                <a:lnTo>
                  <a:pt x="1300541" y="338440"/>
                </a:lnTo>
                <a:lnTo>
                  <a:pt x="1281929" y="302105"/>
                </a:lnTo>
                <a:lnTo>
                  <a:pt x="1259667" y="267216"/>
                </a:lnTo>
                <a:lnTo>
                  <a:pt x="1233931" y="233897"/>
                </a:lnTo>
                <a:lnTo>
                  <a:pt x="1204898" y="202272"/>
                </a:lnTo>
                <a:lnTo>
                  <a:pt x="1172746" y="172464"/>
                </a:lnTo>
                <a:lnTo>
                  <a:pt x="1137650" y="144598"/>
                </a:lnTo>
                <a:lnTo>
                  <a:pt x="1099790" y="118798"/>
                </a:lnTo>
                <a:lnTo>
                  <a:pt x="1059340" y="95187"/>
                </a:lnTo>
                <a:lnTo>
                  <a:pt x="1016479" y="73890"/>
                </a:lnTo>
                <a:lnTo>
                  <a:pt x="971383" y="55030"/>
                </a:lnTo>
                <a:lnTo>
                  <a:pt x="924230" y="38732"/>
                </a:lnTo>
                <a:lnTo>
                  <a:pt x="875196" y="25119"/>
                </a:lnTo>
                <a:lnTo>
                  <a:pt x="824459" y="14315"/>
                </a:lnTo>
                <a:lnTo>
                  <a:pt x="772195" y="6445"/>
                </a:lnTo>
                <a:lnTo>
                  <a:pt x="718581" y="1631"/>
                </a:lnTo>
                <a:lnTo>
                  <a:pt x="663795" y="0"/>
                </a:lnTo>
                <a:close/>
              </a:path>
            </a:pathLst>
          </a:custGeom>
          <a:ln w="30717">
            <a:solidFill>
              <a:srgbClr val="494748"/>
            </a:solidFill>
          </a:ln>
        </p:spPr>
        <p:txBody>
          <a:bodyPr wrap="square" lIns="0" tIns="0" rIns="0" bIns="0" rtlCol="0"/>
          <a:lstStyle/>
          <a:p>
            <a:endParaRPr sz="2400"/>
          </a:p>
        </p:txBody>
      </p:sp>
      <p:sp>
        <p:nvSpPr>
          <p:cNvPr id="17" name="object 17"/>
          <p:cNvSpPr txBox="1"/>
          <p:nvPr/>
        </p:nvSpPr>
        <p:spPr>
          <a:xfrm>
            <a:off x="572517" y="6435316"/>
            <a:ext cx="90593" cy="129950"/>
          </a:xfrm>
          <a:prstGeom prst="rect">
            <a:avLst/>
          </a:prstGeom>
        </p:spPr>
        <p:txBody>
          <a:bodyPr vert="horz" wrap="square" lIns="0" tIns="6773" rIns="0" bIns="0" rtlCol="0">
            <a:spAutoFit/>
          </a:bodyPr>
          <a:lstStyle/>
          <a:p>
            <a:pPr marL="16933">
              <a:spcBef>
                <a:spcPts val="53"/>
              </a:spcBef>
            </a:pPr>
            <a:r>
              <a:rPr sz="800" dirty="0">
                <a:latin typeface="Arial"/>
                <a:cs typeface="Arial"/>
              </a:rPr>
              <a:t>5</a:t>
            </a:r>
            <a:endParaRPr sz="800">
              <a:latin typeface="Arial"/>
              <a:cs typeface="Arial"/>
            </a:endParaRPr>
          </a:p>
        </p:txBody>
      </p:sp>
    </p:spTree>
    <p:extLst>
      <p:ext uri="{BB962C8B-B14F-4D97-AF65-F5344CB8AC3E}">
        <p14:creationId xmlns:p14="http://schemas.microsoft.com/office/powerpoint/2010/main" val="392621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Indexes</a:t>
            </a:r>
            <a:endParaRPr lang="nl-NL" dirty="0"/>
          </a:p>
        </p:txBody>
      </p:sp>
      <p:sp>
        <p:nvSpPr>
          <p:cNvPr id="3" name="Content Placeholder 2"/>
          <p:cNvSpPr>
            <a:spLocks noGrp="1"/>
          </p:cNvSpPr>
          <p:nvPr>
            <p:ph idx="1"/>
          </p:nvPr>
        </p:nvSpPr>
        <p:spPr/>
        <p:txBody>
          <a:bodyPr>
            <a:normAutofit lnSpcReduction="10000"/>
          </a:bodyPr>
          <a:lstStyle/>
          <a:p>
            <a:r>
              <a:rPr lang="nl-NL" dirty="0"/>
              <a:t>Unique index on </a:t>
            </a:r>
            <a:r>
              <a:rPr lang="nl-NL" dirty="0" err="1"/>
              <a:t>primary</a:t>
            </a:r>
            <a:r>
              <a:rPr lang="nl-NL" dirty="0"/>
              <a:t> </a:t>
            </a:r>
            <a:r>
              <a:rPr lang="nl-NL" dirty="0" err="1"/>
              <a:t>key</a:t>
            </a:r>
            <a:r>
              <a:rPr lang="nl-NL" dirty="0"/>
              <a:t> (</a:t>
            </a:r>
            <a:r>
              <a:rPr lang="nl-NL" i="1" dirty="0"/>
              <a:t>_</a:t>
            </a:r>
            <a:r>
              <a:rPr lang="nl-NL" i="1" dirty="0" err="1"/>
              <a:t>id</a:t>
            </a:r>
            <a:r>
              <a:rPr lang="nl-NL" i="1" dirty="0"/>
              <a:t> </a:t>
            </a:r>
            <a:r>
              <a:rPr lang="nl-NL" dirty="0"/>
              <a:t>field)</a:t>
            </a:r>
          </a:p>
          <a:p>
            <a:r>
              <a:rPr lang="nl-NL" dirty="0" err="1"/>
              <a:t>Create</a:t>
            </a:r>
            <a:r>
              <a:rPr lang="nl-NL" dirty="0"/>
              <a:t> index </a:t>
            </a:r>
            <a:r>
              <a:rPr lang="nl-NL" dirty="0" err="1"/>
              <a:t>from</a:t>
            </a:r>
            <a:r>
              <a:rPr lang="nl-NL" dirty="0"/>
              <a:t> </a:t>
            </a:r>
            <a:r>
              <a:rPr lang="nl-NL" dirty="0" err="1"/>
              <a:t>application</a:t>
            </a:r>
            <a:r>
              <a:rPr lang="nl-NL" dirty="0"/>
              <a:t> code (</a:t>
            </a:r>
            <a:r>
              <a:rPr lang="nl-NL" i="1" dirty="0" err="1"/>
              <a:t>ensureIndex</a:t>
            </a:r>
            <a:r>
              <a:rPr lang="nl-NL" dirty="0"/>
              <a:t>)</a:t>
            </a:r>
          </a:p>
          <a:p>
            <a:r>
              <a:rPr lang="nl-NL" dirty="0"/>
              <a:t>Index on </a:t>
            </a:r>
            <a:r>
              <a:rPr lang="nl-NL" dirty="0" err="1"/>
              <a:t>embedded</a:t>
            </a:r>
            <a:r>
              <a:rPr lang="nl-NL" dirty="0"/>
              <a:t> </a:t>
            </a:r>
            <a:r>
              <a:rPr lang="nl-NL" dirty="0" err="1"/>
              <a:t>documents</a:t>
            </a:r>
            <a:r>
              <a:rPr lang="nl-NL" dirty="0"/>
              <a:t> </a:t>
            </a:r>
            <a:r>
              <a:rPr lang="nl-NL" dirty="0" err="1"/>
              <a:t>and</a:t>
            </a:r>
            <a:r>
              <a:rPr lang="nl-NL" dirty="0"/>
              <a:t> </a:t>
            </a:r>
            <a:r>
              <a:rPr lang="nl-NL" dirty="0" err="1"/>
              <a:t>fields</a:t>
            </a:r>
            <a:endParaRPr lang="nl-NL" dirty="0"/>
          </a:p>
          <a:p>
            <a:r>
              <a:rPr lang="nl-NL" dirty="0"/>
              <a:t>Index on array </a:t>
            </a:r>
            <a:r>
              <a:rPr lang="nl-NL" dirty="0" err="1"/>
              <a:t>fields</a:t>
            </a:r>
            <a:r>
              <a:rPr lang="nl-NL" dirty="0"/>
              <a:t> (</a:t>
            </a:r>
            <a:r>
              <a:rPr lang="nl-NL" i="1" dirty="0" err="1"/>
              <a:t>multikey</a:t>
            </a:r>
            <a:r>
              <a:rPr lang="nl-NL" i="1" dirty="0"/>
              <a:t> index</a:t>
            </a:r>
            <a:r>
              <a:rPr lang="nl-NL" dirty="0"/>
              <a:t>)</a:t>
            </a:r>
          </a:p>
          <a:p>
            <a:r>
              <a:rPr lang="nl-NL" dirty="0"/>
              <a:t>Unique </a:t>
            </a:r>
            <a:r>
              <a:rPr lang="nl-NL" dirty="0" err="1"/>
              <a:t>and</a:t>
            </a:r>
            <a:r>
              <a:rPr lang="nl-NL" dirty="0"/>
              <a:t> </a:t>
            </a:r>
            <a:r>
              <a:rPr lang="nl-NL" dirty="0" err="1"/>
              <a:t>sparse</a:t>
            </a:r>
            <a:r>
              <a:rPr lang="nl-NL" dirty="0"/>
              <a:t> index</a:t>
            </a:r>
          </a:p>
          <a:p>
            <a:r>
              <a:rPr lang="nl-NL" dirty="0" err="1"/>
              <a:t>Geospatial</a:t>
            </a:r>
            <a:r>
              <a:rPr lang="nl-NL" dirty="0"/>
              <a:t> index</a:t>
            </a:r>
          </a:p>
          <a:p>
            <a:r>
              <a:rPr lang="nl-NL" dirty="0"/>
              <a:t>TTL index</a:t>
            </a:r>
          </a:p>
          <a:p>
            <a:endParaRPr lang="nl-NL" dirty="0"/>
          </a:p>
          <a:p>
            <a:r>
              <a:rPr lang="nl-NL" dirty="0"/>
              <a:t>No native full </a:t>
            </a:r>
            <a:r>
              <a:rPr lang="nl-NL" dirty="0" err="1"/>
              <a:t>text</a:t>
            </a:r>
            <a:r>
              <a:rPr lang="nl-NL" dirty="0"/>
              <a:t> </a:t>
            </a:r>
            <a:r>
              <a:rPr lang="nl-NL" dirty="0" err="1"/>
              <a:t>indexing</a:t>
            </a:r>
            <a:endParaRPr lang="nl-NL" dirty="0"/>
          </a:p>
        </p:txBody>
      </p:sp>
    </p:spTree>
    <p:extLst>
      <p:ext uri="{BB962C8B-B14F-4D97-AF65-F5344CB8AC3E}">
        <p14:creationId xmlns:p14="http://schemas.microsoft.com/office/powerpoint/2010/main" val="4131379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8655" y="233676"/>
            <a:ext cx="1606127" cy="694207"/>
          </a:xfrm>
          <a:prstGeom prst="rect">
            <a:avLst/>
          </a:prstGeom>
        </p:spPr>
        <p:txBody>
          <a:bodyPr vert="horz" wrap="square" lIns="0" tIns="16933" rIns="0" bIns="0" rtlCol="0" anchor="ctr">
            <a:spAutoFit/>
          </a:bodyPr>
          <a:lstStyle/>
          <a:p>
            <a:pPr marL="16933">
              <a:lnSpc>
                <a:spcPct val="100000"/>
              </a:lnSpc>
              <a:spcBef>
                <a:spcPts val="133"/>
              </a:spcBef>
            </a:pPr>
            <a:r>
              <a:rPr spc="-152" dirty="0"/>
              <a:t>Indexes</a:t>
            </a:r>
          </a:p>
        </p:txBody>
      </p:sp>
      <p:sp>
        <p:nvSpPr>
          <p:cNvPr id="3" name="object 3"/>
          <p:cNvSpPr txBox="1"/>
          <p:nvPr/>
        </p:nvSpPr>
        <p:spPr>
          <a:xfrm>
            <a:off x="3034910" y="1767687"/>
            <a:ext cx="6757247" cy="3433611"/>
          </a:xfrm>
          <a:prstGeom prst="rect">
            <a:avLst/>
          </a:prstGeom>
        </p:spPr>
        <p:txBody>
          <a:bodyPr vert="horz" wrap="square" lIns="0" tIns="16933" rIns="0" bIns="0" rtlCol="0">
            <a:spAutoFit/>
          </a:bodyPr>
          <a:lstStyle/>
          <a:p>
            <a:pPr marL="16933">
              <a:lnSpc>
                <a:spcPts val="2373"/>
              </a:lnSpc>
              <a:spcBef>
                <a:spcPts val="133"/>
              </a:spcBef>
            </a:pPr>
            <a:r>
              <a:rPr sz="2000" dirty="0">
                <a:solidFill>
                  <a:srgbClr val="1AB39F"/>
                </a:solidFill>
                <a:latin typeface="Arial"/>
                <a:cs typeface="Arial"/>
              </a:rPr>
              <a:t>// Index </a:t>
            </a:r>
            <a:r>
              <a:rPr sz="2000" spc="-7" dirty="0">
                <a:solidFill>
                  <a:srgbClr val="1AB39F"/>
                </a:solidFill>
                <a:latin typeface="Arial"/>
                <a:cs typeface="Arial"/>
              </a:rPr>
              <a:t>nested</a:t>
            </a:r>
            <a:r>
              <a:rPr sz="2000" spc="-13" dirty="0">
                <a:solidFill>
                  <a:srgbClr val="1AB39F"/>
                </a:solidFill>
                <a:latin typeface="Arial"/>
                <a:cs typeface="Arial"/>
              </a:rPr>
              <a:t> </a:t>
            </a:r>
            <a:r>
              <a:rPr sz="2000" dirty="0">
                <a:solidFill>
                  <a:srgbClr val="1AB39F"/>
                </a:solidFill>
                <a:latin typeface="Arial"/>
                <a:cs typeface="Arial"/>
              </a:rPr>
              <a:t>documents</a:t>
            </a:r>
            <a:endParaRPr sz="2000">
              <a:latin typeface="Arial"/>
              <a:cs typeface="Arial"/>
            </a:endParaRPr>
          </a:p>
          <a:p>
            <a:pPr marL="235367" indent="-219281">
              <a:lnSpc>
                <a:spcPts val="2373"/>
              </a:lnSpc>
              <a:buChar char="&gt;"/>
              <a:tabLst>
                <a:tab pos="236214" algn="l"/>
              </a:tabLst>
            </a:pPr>
            <a:r>
              <a:rPr sz="2000" spc="-7" dirty="0">
                <a:solidFill>
                  <a:srgbClr val="6D6C6C"/>
                </a:solidFill>
                <a:latin typeface="Arial"/>
                <a:cs typeface="Arial"/>
              </a:rPr>
              <a:t>db.customers.ensureIndex( “</a:t>
            </a:r>
            <a:r>
              <a:rPr sz="2000" spc="-7" dirty="0">
                <a:solidFill>
                  <a:srgbClr val="5B972B"/>
                </a:solidFill>
                <a:latin typeface="Arial"/>
                <a:cs typeface="Arial"/>
              </a:rPr>
              <a:t>policies.agent</a:t>
            </a:r>
            <a:r>
              <a:rPr sz="2000" spc="-7" dirty="0">
                <a:solidFill>
                  <a:srgbClr val="6D6C6C"/>
                </a:solidFill>
                <a:latin typeface="Arial"/>
                <a:cs typeface="Arial"/>
              </a:rPr>
              <a:t>”:1</a:t>
            </a:r>
            <a:r>
              <a:rPr sz="2000" spc="7" dirty="0">
                <a:solidFill>
                  <a:srgbClr val="6D6C6C"/>
                </a:solidFill>
                <a:latin typeface="Arial"/>
                <a:cs typeface="Arial"/>
              </a:rPr>
              <a:t> </a:t>
            </a:r>
            <a:r>
              <a:rPr sz="2000" dirty="0">
                <a:solidFill>
                  <a:srgbClr val="6D6C6C"/>
                </a:solidFill>
                <a:latin typeface="Arial"/>
                <a:cs typeface="Arial"/>
              </a:rPr>
              <a:t>)</a:t>
            </a:r>
            <a:endParaRPr sz="2000">
              <a:latin typeface="Arial"/>
              <a:cs typeface="Arial"/>
            </a:endParaRPr>
          </a:p>
          <a:p>
            <a:pPr marL="235367" indent="-219281">
              <a:buChar char="&gt;"/>
              <a:tabLst>
                <a:tab pos="236214" algn="l"/>
              </a:tabLst>
            </a:pPr>
            <a:r>
              <a:rPr sz="2000" spc="-7" dirty="0">
                <a:solidFill>
                  <a:srgbClr val="6D6C6C"/>
                </a:solidFill>
                <a:latin typeface="Arial"/>
                <a:cs typeface="Arial"/>
              </a:rPr>
              <a:t>db.customers.find({‘</a:t>
            </a:r>
            <a:r>
              <a:rPr sz="2000" spc="-7" dirty="0">
                <a:solidFill>
                  <a:srgbClr val="5B972B"/>
                </a:solidFill>
                <a:latin typeface="Arial"/>
                <a:cs typeface="Arial"/>
              </a:rPr>
              <a:t>policies.agent</a:t>
            </a:r>
            <a:r>
              <a:rPr sz="2000" spc="-7" dirty="0">
                <a:solidFill>
                  <a:srgbClr val="6D6C6C"/>
                </a:solidFill>
                <a:latin typeface="Arial"/>
                <a:cs typeface="Arial"/>
              </a:rPr>
              <a:t>’:’Fred’})</a:t>
            </a:r>
            <a:endParaRPr sz="2000">
              <a:latin typeface="Arial"/>
              <a:cs typeface="Arial"/>
            </a:endParaRPr>
          </a:p>
          <a:p>
            <a:pPr>
              <a:lnSpc>
                <a:spcPct val="100000"/>
              </a:lnSpc>
              <a:buClr>
                <a:srgbClr val="6D6C6C"/>
              </a:buClr>
              <a:buFont typeface="Arial"/>
              <a:buChar char="&gt;"/>
            </a:pPr>
            <a:endParaRPr sz="2267">
              <a:latin typeface="Arial"/>
              <a:cs typeface="Arial"/>
            </a:endParaRPr>
          </a:p>
          <a:p>
            <a:pPr>
              <a:spcBef>
                <a:spcPts val="47"/>
              </a:spcBef>
              <a:buClr>
                <a:srgbClr val="6D6C6C"/>
              </a:buClr>
              <a:buFont typeface="Arial"/>
              <a:buChar char="&gt;"/>
            </a:pPr>
            <a:endParaRPr sz="1867">
              <a:latin typeface="Arial"/>
              <a:cs typeface="Arial"/>
            </a:endParaRPr>
          </a:p>
          <a:p>
            <a:pPr marL="16933"/>
            <a:r>
              <a:rPr sz="2000" dirty="0">
                <a:solidFill>
                  <a:srgbClr val="1AB39F"/>
                </a:solidFill>
                <a:latin typeface="Arial"/>
                <a:cs typeface="Arial"/>
              </a:rPr>
              <a:t>// geospatial</a:t>
            </a:r>
            <a:r>
              <a:rPr sz="2000" spc="-13" dirty="0">
                <a:solidFill>
                  <a:srgbClr val="1AB39F"/>
                </a:solidFill>
                <a:latin typeface="Arial"/>
                <a:cs typeface="Arial"/>
              </a:rPr>
              <a:t> </a:t>
            </a:r>
            <a:r>
              <a:rPr sz="2000" dirty="0">
                <a:solidFill>
                  <a:srgbClr val="1AB39F"/>
                </a:solidFill>
                <a:latin typeface="Arial"/>
                <a:cs typeface="Arial"/>
              </a:rPr>
              <a:t>index</a:t>
            </a:r>
            <a:endParaRPr sz="2000">
              <a:latin typeface="Arial"/>
              <a:cs typeface="Arial"/>
            </a:endParaRPr>
          </a:p>
          <a:p>
            <a:pPr marL="235367" indent="-219281">
              <a:buChar char="&gt;"/>
              <a:tabLst>
                <a:tab pos="236214" algn="l"/>
              </a:tabLst>
            </a:pPr>
            <a:r>
              <a:rPr sz="2000" spc="-7" dirty="0">
                <a:solidFill>
                  <a:srgbClr val="6D6C6C"/>
                </a:solidFill>
                <a:latin typeface="Arial"/>
                <a:cs typeface="Arial"/>
              </a:rPr>
              <a:t>db.customers.ensureIndex( </a:t>
            </a:r>
            <a:r>
              <a:rPr sz="2000" spc="-13" dirty="0">
                <a:solidFill>
                  <a:srgbClr val="6D6C6C"/>
                </a:solidFill>
                <a:latin typeface="Arial"/>
                <a:cs typeface="Arial"/>
              </a:rPr>
              <a:t>“</a:t>
            </a:r>
            <a:r>
              <a:rPr sz="2000" spc="-13" dirty="0">
                <a:solidFill>
                  <a:srgbClr val="5B972B"/>
                </a:solidFill>
                <a:latin typeface="Arial"/>
                <a:cs typeface="Arial"/>
              </a:rPr>
              <a:t>property.location</a:t>
            </a:r>
            <a:r>
              <a:rPr sz="2000" spc="-13" dirty="0">
                <a:solidFill>
                  <a:srgbClr val="6D6C6C"/>
                </a:solidFill>
                <a:latin typeface="Arial"/>
                <a:cs typeface="Arial"/>
              </a:rPr>
              <a:t>”: </a:t>
            </a:r>
            <a:r>
              <a:rPr sz="2000" dirty="0">
                <a:solidFill>
                  <a:srgbClr val="6D6C6C"/>
                </a:solidFill>
                <a:latin typeface="Arial"/>
                <a:cs typeface="Arial"/>
              </a:rPr>
              <a:t>“2d”</a:t>
            </a:r>
            <a:r>
              <a:rPr sz="2000" spc="27" dirty="0">
                <a:solidFill>
                  <a:srgbClr val="6D6C6C"/>
                </a:solidFill>
                <a:latin typeface="Arial"/>
                <a:cs typeface="Arial"/>
              </a:rPr>
              <a:t> </a:t>
            </a:r>
            <a:r>
              <a:rPr sz="2000" dirty="0">
                <a:solidFill>
                  <a:srgbClr val="6D6C6C"/>
                </a:solidFill>
                <a:latin typeface="Arial"/>
                <a:cs typeface="Arial"/>
              </a:rPr>
              <a:t>)</a:t>
            </a:r>
            <a:endParaRPr sz="2000">
              <a:latin typeface="Arial"/>
              <a:cs typeface="Arial"/>
            </a:endParaRPr>
          </a:p>
          <a:p>
            <a:pPr marL="235367" indent="-219281">
              <a:buChar char="&gt;"/>
              <a:tabLst>
                <a:tab pos="236214" algn="l"/>
              </a:tabLst>
            </a:pPr>
            <a:r>
              <a:rPr sz="2000" spc="-7" dirty="0">
                <a:solidFill>
                  <a:srgbClr val="6D6C6C"/>
                </a:solidFill>
                <a:latin typeface="Arial"/>
                <a:cs typeface="Arial"/>
              </a:rPr>
              <a:t>db.customers.find( </a:t>
            </a:r>
            <a:r>
              <a:rPr sz="2000" spc="-13" dirty="0">
                <a:solidFill>
                  <a:srgbClr val="6D6C6C"/>
                </a:solidFill>
                <a:latin typeface="Arial"/>
                <a:cs typeface="Arial"/>
              </a:rPr>
              <a:t>“</a:t>
            </a:r>
            <a:r>
              <a:rPr sz="2000" spc="-13" dirty="0">
                <a:solidFill>
                  <a:srgbClr val="5B972B"/>
                </a:solidFill>
                <a:latin typeface="Arial"/>
                <a:cs typeface="Arial"/>
              </a:rPr>
              <a:t>property.location</a:t>
            </a:r>
            <a:r>
              <a:rPr sz="2000" spc="-13" dirty="0">
                <a:solidFill>
                  <a:srgbClr val="6D6C6C"/>
                </a:solidFill>
                <a:latin typeface="Arial"/>
                <a:cs typeface="Arial"/>
              </a:rPr>
              <a:t>” </a:t>
            </a:r>
            <a:r>
              <a:rPr sz="2000" dirty="0">
                <a:solidFill>
                  <a:srgbClr val="6D6C6C"/>
                </a:solidFill>
                <a:latin typeface="Arial"/>
                <a:cs typeface="Arial"/>
              </a:rPr>
              <a:t>: { </a:t>
            </a:r>
            <a:r>
              <a:rPr sz="2000" dirty="0">
                <a:solidFill>
                  <a:srgbClr val="5B972B"/>
                </a:solidFill>
                <a:latin typeface="Arial"/>
                <a:cs typeface="Arial"/>
              </a:rPr>
              <a:t>$near </a:t>
            </a:r>
            <a:r>
              <a:rPr sz="2000" dirty="0">
                <a:solidFill>
                  <a:srgbClr val="6D6C6C"/>
                </a:solidFill>
                <a:latin typeface="Arial"/>
                <a:cs typeface="Arial"/>
              </a:rPr>
              <a:t>: [22,42] }</a:t>
            </a:r>
            <a:r>
              <a:rPr sz="2000" spc="27" dirty="0">
                <a:solidFill>
                  <a:srgbClr val="6D6C6C"/>
                </a:solidFill>
                <a:latin typeface="Arial"/>
                <a:cs typeface="Arial"/>
              </a:rPr>
              <a:t> </a:t>
            </a:r>
            <a:r>
              <a:rPr sz="2000" dirty="0">
                <a:solidFill>
                  <a:srgbClr val="6D6C6C"/>
                </a:solidFill>
                <a:latin typeface="Arial"/>
                <a:cs typeface="Arial"/>
              </a:rPr>
              <a:t>)</a:t>
            </a:r>
            <a:endParaRPr sz="2000">
              <a:latin typeface="Arial"/>
              <a:cs typeface="Arial"/>
            </a:endParaRPr>
          </a:p>
          <a:p>
            <a:pPr>
              <a:spcBef>
                <a:spcPts val="20"/>
              </a:spcBef>
              <a:buClr>
                <a:srgbClr val="6D6C6C"/>
              </a:buClr>
              <a:buFont typeface="Arial"/>
              <a:buChar char="&gt;"/>
            </a:pPr>
            <a:endParaRPr sz="2067">
              <a:latin typeface="Arial"/>
              <a:cs typeface="Arial"/>
            </a:endParaRPr>
          </a:p>
          <a:p>
            <a:pPr marL="16933"/>
            <a:r>
              <a:rPr sz="2000" dirty="0">
                <a:solidFill>
                  <a:srgbClr val="1AB39F"/>
                </a:solidFill>
                <a:latin typeface="Arial"/>
                <a:cs typeface="Arial"/>
              </a:rPr>
              <a:t>// text</a:t>
            </a:r>
            <a:r>
              <a:rPr sz="2000" spc="-20" dirty="0">
                <a:solidFill>
                  <a:srgbClr val="1AB39F"/>
                </a:solidFill>
                <a:latin typeface="Arial"/>
                <a:cs typeface="Arial"/>
              </a:rPr>
              <a:t> </a:t>
            </a:r>
            <a:r>
              <a:rPr sz="2000" dirty="0">
                <a:solidFill>
                  <a:srgbClr val="1AB39F"/>
                </a:solidFill>
                <a:latin typeface="Arial"/>
                <a:cs typeface="Arial"/>
              </a:rPr>
              <a:t>index</a:t>
            </a:r>
            <a:endParaRPr sz="2000">
              <a:latin typeface="Arial"/>
              <a:cs typeface="Arial"/>
            </a:endParaRPr>
          </a:p>
          <a:p>
            <a:pPr marL="235367" indent="-219281">
              <a:buChar char="&gt;"/>
              <a:tabLst>
                <a:tab pos="236214" algn="l"/>
              </a:tabLst>
            </a:pPr>
            <a:r>
              <a:rPr sz="2000" spc="-7" dirty="0">
                <a:solidFill>
                  <a:srgbClr val="6D6C6C"/>
                </a:solidFill>
                <a:latin typeface="Arial"/>
                <a:cs typeface="Arial"/>
              </a:rPr>
              <a:t>db.customers.ensureIndex( “</a:t>
            </a:r>
            <a:r>
              <a:rPr sz="2000" spc="-7" dirty="0">
                <a:solidFill>
                  <a:srgbClr val="5B972B"/>
                </a:solidFill>
                <a:latin typeface="Arial"/>
                <a:cs typeface="Arial"/>
              </a:rPr>
              <a:t>policies.notes</a:t>
            </a:r>
            <a:r>
              <a:rPr sz="2000" spc="-7" dirty="0">
                <a:solidFill>
                  <a:srgbClr val="6D6C6C"/>
                </a:solidFill>
                <a:latin typeface="Arial"/>
                <a:cs typeface="Arial"/>
              </a:rPr>
              <a:t>”: “text”</a:t>
            </a:r>
            <a:r>
              <a:rPr sz="2000" spc="20" dirty="0">
                <a:solidFill>
                  <a:srgbClr val="6D6C6C"/>
                </a:solidFill>
                <a:latin typeface="Arial"/>
                <a:cs typeface="Arial"/>
              </a:rPr>
              <a:t> </a:t>
            </a:r>
            <a:r>
              <a:rPr sz="2000" dirty="0">
                <a:solidFill>
                  <a:srgbClr val="6D6C6C"/>
                </a:solidFill>
                <a:latin typeface="Arial"/>
                <a:cs typeface="Arial"/>
              </a:rPr>
              <a:t>)</a:t>
            </a:r>
            <a:endParaRPr sz="2000">
              <a:latin typeface="Arial"/>
              <a:cs typeface="Arial"/>
            </a:endParaRPr>
          </a:p>
        </p:txBody>
      </p:sp>
    </p:spTree>
    <p:extLst>
      <p:ext uri="{BB962C8B-B14F-4D97-AF65-F5344CB8AC3E}">
        <p14:creationId xmlns:p14="http://schemas.microsoft.com/office/powerpoint/2010/main" val="126315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849741" y="2441736"/>
            <a:ext cx="3984521" cy="571096"/>
          </a:xfrm>
          <a:prstGeom prst="rect">
            <a:avLst/>
          </a:prstGeom>
        </p:spPr>
        <p:txBody>
          <a:bodyPr vert="horz" wrap="square" lIns="0" tIns="16933" rIns="0" bIns="0" rtlCol="0" anchor="ctr">
            <a:spAutoFit/>
          </a:bodyPr>
          <a:lstStyle/>
          <a:p>
            <a:pPr marL="27093">
              <a:lnSpc>
                <a:spcPct val="100000"/>
              </a:lnSpc>
              <a:spcBef>
                <a:spcPts val="133"/>
              </a:spcBef>
            </a:pPr>
            <a:r>
              <a:rPr spc="-133" dirty="0"/>
              <a:t>Partial</a:t>
            </a:r>
            <a:r>
              <a:rPr spc="-400" dirty="0"/>
              <a:t> </a:t>
            </a:r>
            <a:r>
              <a:rPr spc="-152" dirty="0"/>
              <a:t>Indexes</a:t>
            </a:r>
          </a:p>
        </p:txBody>
      </p:sp>
      <p:sp>
        <p:nvSpPr>
          <p:cNvPr id="3" name="object 3"/>
          <p:cNvSpPr txBox="1"/>
          <p:nvPr/>
        </p:nvSpPr>
        <p:spPr>
          <a:xfrm>
            <a:off x="2917099" y="5065686"/>
            <a:ext cx="6167967" cy="305212"/>
          </a:xfrm>
          <a:prstGeom prst="rect">
            <a:avLst/>
          </a:prstGeom>
        </p:spPr>
        <p:txBody>
          <a:bodyPr vert="horz" wrap="square" lIns="0" tIns="58420" rIns="0" bIns="0" rtlCol="0">
            <a:spAutoFit/>
          </a:bodyPr>
          <a:lstStyle/>
          <a:p>
            <a:pPr marL="16933">
              <a:spcBef>
                <a:spcPts val="333"/>
              </a:spcBef>
            </a:pPr>
            <a:r>
              <a:rPr sz="1600" spc="-7" dirty="0">
                <a:solidFill>
                  <a:srgbClr val="242423"/>
                </a:solidFill>
                <a:latin typeface="Arial"/>
                <a:cs typeface="Arial"/>
              </a:rPr>
              <a:t>https://docs.mongodb.org/manual/release-notes/3.2/#partial-indexes</a:t>
            </a:r>
            <a:endParaRPr sz="1600" dirty="0">
              <a:latin typeface="Arial"/>
              <a:cs typeface="Arial"/>
            </a:endParaRPr>
          </a:p>
        </p:txBody>
      </p:sp>
    </p:spTree>
    <p:extLst>
      <p:ext uri="{BB962C8B-B14F-4D97-AF65-F5344CB8AC3E}">
        <p14:creationId xmlns:p14="http://schemas.microsoft.com/office/powerpoint/2010/main" val="606943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Replication</a:t>
            </a:r>
          </a:p>
        </p:txBody>
      </p:sp>
      <p:sp>
        <p:nvSpPr>
          <p:cNvPr id="3" name="Content Placeholder 2"/>
          <p:cNvSpPr>
            <a:spLocks noGrp="1"/>
          </p:cNvSpPr>
          <p:nvPr>
            <p:ph idx="1"/>
          </p:nvPr>
        </p:nvSpPr>
        <p:spPr/>
        <p:txBody>
          <a:bodyPr/>
          <a:lstStyle/>
          <a:p>
            <a:r>
              <a:rPr lang="nl-NL" dirty="0"/>
              <a:t>A replica set is a cluster of </a:t>
            </a:r>
            <a:r>
              <a:rPr lang="nl-NL" i="1" dirty="0" err="1"/>
              <a:t>mongod</a:t>
            </a:r>
            <a:r>
              <a:rPr lang="nl-NL" dirty="0"/>
              <a:t> </a:t>
            </a:r>
            <a:r>
              <a:rPr lang="nl-NL" dirty="0" err="1"/>
              <a:t>instances</a:t>
            </a:r>
            <a:endParaRPr lang="nl-NL" dirty="0"/>
          </a:p>
          <a:p>
            <a:r>
              <a:rPr lang="nl-NL" dirty="0"/>
              <a:t>2-12 </a:t>
            </a:r>
            <a:r>
              <a:rPr lang="nl-NL" dirty="0" err="1"/>
              <a:t>instances</a:t>
            </a:r>
            <a:r>
              <a:rPr lang="nl-NL" dirty="0"/>
              <a:t>; </a:t>
            </a:r>
            <a:r>
              <a:rPr lang="nl-NL" dirty="0" err="1"/>
              <a:t>one</a:t>
            </a:r>
            <a:r>
              <a:rPr lang="nl-NL" dirty="0"/>
              <a:t> is </a:t>
            </a:r>
            <a:r>
              <a:rPr lang="nl-NL" dirty="0" err="1"/>
              <a:t>primary</a:t>
            </a:r>
            <a:endParaRPr lang="nl-NL" dirty="0"/>
          </a:p>
          <a:p>
            <a:r>
              <a:rPr lang="nl-NL" dirty="0" err="1"/>
              <a:t>Writes</a:t>
            </a:r>
            <a:r>
              <a:rPr lang="nl-NL" dirty="0"/>
              <a:t> are </a:t>
            </a:r>
            <a:r>
              <a:rPr lang="nl-NL" dirty="0" err="1"/>
              <a:t>directed</a:t>
            </a:r>
            <a:r>
              <a:rPr lang="nl-NL" dirty="0"/>
              <a:t> </a:t>
            </a:r>
            <a:r>
              <a:rPr lang="nl-NL" dirty="0" err="1"/>
              <a:t>to</a:t>
            </a:r>
            <a:r>
              <a:rPr lang="nl-NL" dirty="0"/>
              <a:t> </a:t>
            </a:r>
            <a:r>
              <a:rPr lang="nl-NL" dirty="0" err="1"/>
              <a:t>primary</a:t>
            </a:r>
            <a:endParaRPr lang="nl-NL" dirty="0"/>
          </a:p>
          <a:p>
            <a:r>
              <a:rPr lang="nl-NL" dirty="0" err="1"/>
              <a:t>Secondary</a:t>
            </a:r>
            <a:r>
              <a:rPr lang="nl-NL" dirty="0"/>
              <a:t> </a:t>
            </a:r>
            <a:r>
              <a:rPr lang="nl-NL" dirty="0" err="1"/>
              <a:t>instances</a:t>
            </a:r>
            <a:r>
              <a:rPr lang="nl-NL" dirty="0"/>
              <a:t> </a:t>
            </a:r>
            <a:r>
              <a:rPr lang="nl-NL" dirty="0" err="1"/>
              <a:t>replicate</a:t>
            </a:r>
            <a:r>
              <a:rPr lang="nl-NL" dirty="0"/>
              <a:t> </a:t>
            </a:r>
            <a:r>
              <a:rPr lang="nl-NL" dirty="0" err="1"/>
              <a:t>from</a:t>
            </a:r>
            <a:r>
              <a:rPr lang="nl-NL" dirty="0"/>
              <a:t> </a:t>
            </a:r>
            <a:r>
              <a:rPr lang="nl-NL" dirty="0" err="1"/>
              <a:t>primary</a:t>
            </a:r>
            <a:r>
              <a:rPr lang="nl-NL" dirty="0"/>
              <a:t> </a:t>
            </a:r>
            <a:r>
              <a:rPr lang="nl-NL" dirty="0" err="1"/>
              <a:t>asynchronously</a:t>
            </a:r>
            <a:endParaRPr lang="nl-NL" dirty="0"/>
          </a:p>
          <a:p>
            <a:r>
              <a:rPr lang="nl-NL" dirty="0" err="1"/>
              <a:t>Automated</a:t>
            </a:r>
            <a:r>
              <a:rPr lang="nl-NL" dirty="0"/>
              <a:t> </a:t>
            </a:r>
            <a:r>
              <a:rPr lang="nl-NL" dirty="0" err="1"/>
              <a:t>failover</a:t>
            </a:r>
            <a:r>
              <a:rPr lang="nl-NL" dirty="0"/>
              <a:t>; </a:t>
            </a:r>
            <a:r>
              <a:rPr lang="nl-NL" dirty="0" err="1"/>
              <a:t>when</a:t>
            </a:r>
            <a:r>
              <a:rPr lang="nl-NL" dirty="0"/>
              <a:t> </a:t>
            </a:r>
            <a:r>
              <a:rPr lang="nl-NL" dirty="0" err="1"/>
              <a:t>primary</a:t>
            </a:r>
            <a:r>
              <a:rPr lang="nl-NL" dirty="0"/>
              <a:t> </a:t>
            </a:r>
            <a:r>
              <a:rPr lang="nl-NL" dirty="0" err="1"/>
              <a:t>fails</a:t>
            </a:r>
            <a:r>
              <a:rPr lang="nl-NL" dirty="0"/>
              <a:t> a </a:t>
            </a:r>
            <a:r>
              <a:rPr lang="nl-NL" dirty="0" err="1"/>
              <a:t>secondary</a:t>
            </a:r>
            <a:r>
              <a:rPr lang="nl-NL" dirty="0"/>
              <a:t> </a:t>
            </a:r>
            <a:r>
              <a:rPr lang="nl-NL" dirty="0" err="1"/>
              <a:t>will</a:t>
            </a:r>
            <a:r>
              <a:rPr lang="nl-NL" dirty="0"/>
              <a:t> </a:t>
            </a:r>
            <a:r>
              <a:rPr lang="nl-NL" dirty="0" err="1"/>
              <a:t>be</a:t>
            </a:r>
            <a:r>
              <a:rPr lang="nl-NL" dirty="0"/>
              <a:t> </a:t>
            </a:r>
            <a:r>
              <a:rPr lang="nl-NL" dirty="0" err="1"/>
              <a:t>elected</a:t>
            </a:r>
            <a:r>
              <a:rPr lang="nl-NL" dirty="0"/>
              <a:t> the new </a:t>
            </a:r>
            <a:r>
              <a:rPr lang="nl-NL" dirty="0" err="1"/>
              <a:t>primary</a:t>
            </a:r>
            <a:endParaRPr lang="nl-NL" dirty="0"/>
          </a:p>
        </p:txBody>
      </p:sp>
    </p:spTree>
    <p:extLst>
      <p:ext uri="{BB962C8B-B14F-4D97-AF65-F5344CB8AC3E}">
        <p14:creationId xmlns:p14="http://schemas.microsoft.com/office/powerpoint/2010/main" val="3586170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Auto-</a:t>
            </a:r>
            <a:r>
              <a:rPr lang="nl-NL" dirty="0" err="1"/>
              <a:t>sharding</a:t>
            </a:r>
            <a:endParaRPr lang="nl-NL" dirty="0"/>
          </a:p>
        </p:txBody>
      </p:sp>
      <p:sp>
        <p:nvSpPr>
          <p:cNvPr id="3" name="Content Placeholder 2"/>
          <p:cNvSpPr>
            <a:spLocks noGrp="1"/>
          </p:cNvSpPr>
          <p:nvPr>
            <p:ph idx="1"/>
          </p:nvPr>
        </p:nvSpPr>
        <p:spPr/>
        <p:txBody>
          <a:bodyPr>
            <a:normAutofit/>
          </a:bodyPr>
          <a:lstStyle/>
          <a:p>
            <a:r>
              <a:rPr lang="nl-NL" dirty="0" err="1"/>
              <a:t>Partitions</a:t>
            </a:r>
            <a:r>
              <a:rPr lang="nl-NL" dirty="0"/>
              <a:t> data </a:t>
            </a:r>
            <a:r>
              <a:rPr lang="nl-NL" dirty="0" err="1"/>
              <a:t>across</a:t>
            </a:r>
            <a:r>
              <a:rPr lang="nl-NL" dirty="0"/>
              <a:t> </a:t>
            </a:r>
            <a:r>
              <a:rPr lang="nl-NL" i="1" dirty="0" err="1"/>
              <a:t>shards</a:t>
            </a:r>
            <a:endParaRPr lang="nl-NL" i="1" dirty="0"/>
          </a:p>
          <a:p>
            <a:r>
              <a:rPr lang="nl-NL" dirty="0" err="1"/>
              <a:t>Any</a:t>
            </a:r>
            <a:r>
              <a:rPr lang="nl-NL" dirty="0"/>
              <a:t> BSON document </a:t>
            </a:r>
            <a:r>
              <a:rPr lang="nl-NL" dirty="0" err="1"/>
              <a:t>resides</a:t>
            </a:r>
            <a:r>
              <a:rPr lang="nl-NL" dirty="0"/>
              <a:t> on </a:t>
            </a:r>
            <a:r>
              <a:rPr lang="nl-NL" dirty="0" err="1"/>
              <a:t>only</a:t>
            </a:r>
            <a:r>
              <a:rPr lang="nl-NL" dirty="0"/>
              <a:t> </a:t>
            </a:r>
            <a:r>
              <a:rPr lang="nl-NL" dirty="0" err="1"/>
              <a:t>one</a:t>
            </a:r>
            <a:r>
              <a:rPr lang="nl-NL" dirty="0"/>
              <a:t> </a:t>
            </a:r>
            <a:r>
              <a:rPr lang="nl-NL" dirty="0" err="1"/>
              <a:t>shard</a:t>
            </a:r>
            <a:endParaRPr lang="nl-NL" dirty="0"/>
          </a:p>
          <a:p>
            <a:r>
              <a:rPr lang="nl-NL" dirty="0" err="1"/>
              <a:t>Increases</a:t>
            </a:r>
            <a:r>
              <a:rPr lang="nl-NL" dirty="0"/>
              <a:t> </a:t>
            </a:r>
            <a:r>
              <a:rPr lang="nl-NL" dirty="0" err="1"/>
              <a:t>write</a:t>
            </a:r>
            <a:r>
              <a:rPr lang="nl-NL" dirty="0"/>
              <a:t> </a:t>
            </a:r>
            <a:r>
              <a:rPr lang="nl-NL" dirty="0" err="1"/>
              <a:t>capacity</a:t>
            </a:r>
            <a:r>
              <a:rPr lang="nl-NL" dirty="0"/>
              <a:t> </a:t>
            </a:r>
            <a:r>
              <a:rPr lang="nl-NL" dirty="0" err="1"/>
              <a:t>and</a:t>
            </a:r>
            <a:r>
              <a:rPr lang="nl-NL" dirty="0"/>
              <a:t> </a:t>
            </a:r>
            <a:r>
              <a:rPr lang="nl-NL" dirty="0" err="1"/>
              <a:t>total</a:t>
            </a:r>
            <a:r>
              <a:rPr lang="nl-NL" dirty="0"/>
              <a:t> data </a:t>
            </a:r>
            <a:r>
              <a:rPr lang="nl-NL" dirty="0" err="1"/>
              <a:t>size</a:t>
            </a:r>
            <a:endParaRPr lang="nl-NL" dirty="0"/>
          </a:p>
          <a:p>
            <a:r>
              <a:rPr lang="nl-NL" dirty="0"/>
              <a:t>Data </a:t>
            </a:r>
            <a:r>
              <a:rPr lang="nl-NL" dirty="0" err="1"/>
              <a:t>automatically</a:t>
            </a:r>
            <a:r>
              <a:rPr lang="nl-NL" dirty="0"/>
              <a:t> </a:t>
            </a:r>
            <a:r>
              <a:rPr lang="nl-NL" dirty="0" err="1"/>
              <a:t>distributed</a:t>
            </a:r>
            <a:endParaRPr lang="nl-NL" dirty="0"/>
          </a:p>
          <a:p>
            <a:r>
              <a:rPr lang="nl-NL" dirty="0" err="1"/>
              <a:t>Sharding</a:t>
            </a:r>
            <a:r>
              <a:rPr lang="nl-NL" dirty="0"/>
              <a:t> </a:t>
            </a:r>
            <a:r>
              <a:rPr lang="nl-NL" dirty="0" err="1"/>
              <a:t>transparent</a:t>
            </a:r>
            <a:r>
              <a:rPr lang="nl-NL" dirty="0"/>
              <a:t> </a:t>
            </a:r>
            <a:r>
              <a:rPr lang="nl-NL" dirty="0" err="1"/>
              <a:t>to</a:t>
            </a:r>
            <a:r>
              <a:rPr lang="nl-NL" dirty="0"/>
              <a:t> </a:t>
            </a:r>
            <a:r>
              <a:rPr lang="nl-NL" dirty="0" err="1"/>
              <a:t>application</a:t>
            </a:r>
            <a:r>
              <a:rPr lang="nl-NL" dirty="0"/>
              <a:t> </a:t>
            </a:r>
            <a:r>
              <a:rPr lang="nl-NL" dirty="0" err="1"/>
              <a:t>layer</a:t>
            </a:r>
            <a:endParaRPr lang="nl-NL" dirty="0"/>
          </a:p>
          <a:p>
            <a:r>
              <a:rPr lang="nl-NL" dirty="0" err="1"/>
              <a:t>Partitioning</a:t>
            </a:r>
            <a:r>
              <a:rPr lang="nl-NL" dirty="0"/>
              <a:t> </a:t>
            </a:r>
            <a:r>
              <a:rPr lang="nl-NL" dirty="0" err="1"/>
              <a:t>based</a:t>
            </a:r>
            <a:r>
              <a:rPr lang="nl-NL" dirty="0"/>
              <a:t> on </a:t>
            </a:r>
            <a:r>
              <a:rPr lang="nl-NL" dirty="0" err="1"/>
              <a:t>client-defined</a:t>
            </a:r>
            <a:r>
              <a:rPr lang="nl-NL" dirty="0"/>
              <a:t> </a:t>
            </a:r>
            <a:r>
              <a:rPr lang="nl-NL" dirty="0" err="1"/>
              <a:t>shard</a:t>
            </a:r>
            <a:r>
              <a:rPr lang="nl-NL" dirty="0"/>
              <a:t> </a:t>
            </a:r>
            <a:r>
              <a:rPr lang="nl-NL" dirty="0" err="1"/>
              <a:t>key</a:t>
            </a:r>
            <a:endParaRPr lang="nl-NL" dirty="0"/>
          </a:p>
          <a:p>
            <a:r>
              <a:rPr lang="nl-NL" dirty="0" err="1"/>
              <a:t>Good</a:t>
            </a:r>
            <a:r>
              <a:rPr lang="nl-NL" dirty="0"/>
              <a:t> </a:t>
            </a:r>
            <a:r>
              <a:rPr lang="nl-NL" dirty="0" err="1"/>
              <a:t>shard</a:t>
            </a:r>
            <a:r>
              <a:rPr lang="nl-NL" dirty="0"/>
              <a:t> </a:t>
            </a:r>
            <a:r>
              <a:rPr lang="nl-NL" dirty="0" err="1"/>
              <a:t>keys</a:t>
            </a:r>
            <a:r>
              <a:rPr lang="nl-NL" dirty="0"/>
              <a:t> are </a:t>
            </a:r>
            <a:r>
              <a:rPr lang="nl-NL" dirty="0" err="1"/>
              <a:t>highly</a:t>
            </a:r>
            <a:r>
              <a:rPr lang="nl-NL" dirty="0"/>
              <a:t> </a:t>
            </a:r>
            <a:r>
              <a:rPr lang="nl-NL" dirty="0" err="1"/>
              <a:t>distributed</a:t>
            </a:r>
            <a:r>
              <a:rPr lang="nl-NL" dirty="0"/>
              <a:t> in </a:t>
            </a:r>
            <a:r>
              <a:rPr lang="nl-NL" dirty="0" err="1"/>
              <a:t>value</a:t>
            </a:r>
            <a:r>
              <a:rPr lang="nl-NL" dirty="0"/>
              <a:t> </a:t>
            </a:r>
            <a:r>
              <a:rPr lang="nl-NL" dirty="0" err="1"/>
              <a:t>and</a:t>
            </a:r>
            <a:r>
              <a:rPr lang="nl-NL" dirty="0"/>
              <a:t> </a:t>
            </a:r>
            <a:r>
              <a:rPr lang="nl-NL" dirty="0" err="1"/>
              <a:t>write</a:t>
            </a:r>
            <a:r>
              <a:rPr lang="nl-NL" dirty="0"/>
              <a:t> operations</a:t>
            </a:r>
          </a:p>
          <a:p>
            <a:r>
              <a:rPr lang="nl-NL" dirty="0" err="1"/>
              <a:t>Sharding</a:t>
            </a:r>
            <a:r>
              <a:rPr lang="nl-NL" dirty="0"/>
              <a:t> </a:t>
            </a:r>
            <a:r>
              <a:rPr lang="nl-NL" dirty="0" err="1"/>
              <a:t>requires</a:t>
            </a:r>
            <a:r>
              <a:rPr lang="nl-NL" dirty="0"/>
              <a:t> </a:t>
            </a:r>
            <a:r>
              <a:rPr lang="nl-NL" dirty="0" err="1"/>
              <a:t>config</a:t>
            </a:r>
            <a:r>
              <a:rPr lang="nl-NL" dirty="0"/>
              <a:t> servers (</a:t>
            </a:r>
            <a:r>
              <a:rPr lang="nl-NL" dirty="0" err="1"/>
              <a:t>minimal</a:t>
            </a:r>
            <a:r>
              <a:rPr lang="nl-NL" dirty="0"/>
              <a:t> 3) </a:t>
            </a:r>
            <a:r>
              <a:rPr lang="nl-NL" dirty="0" err="1"/>
              <a:t>to</a:t>
            </a:r>
            <a:r>
              <a:rPr lang="nl-NL" dirty="0"/>
              <a:t> </a:t>
            </a:r>
            <a:r>
              <a:rPr lang="nl-NL" dirty="0" err="1"/>
              <a:t>maintain</a:t>
            </a:r>
            <a:r>
              <a:rPr lang="nl-NL" dirty="0"/>
              <a:t> </a:t>
            </a:r>
            <a:r>
              <a:rPr lang="nl-NL" dirty="0" err="1"/>
              <a:t>metadata</a:t>
            </a:r>
            <a:endParaRPr lang="nl-NL" dirty="0"/>
          </a:p>
        </p:txBody>
      </p:sp>
    </p:spTree>
    <p:extLst>
      <p:ext uri="{BB962C8B-B14F-4D97-AF65-F5344CB8AC3E}">
        <p14:creationId xmlns:p14="http://schemas.microsoft.com/office/powerpoint/2010/main" val="287179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2653" y="-104878"/>
            <a:ext cx="5479627" cy="1371315"/>
          </a:xfrm>
          <a:prstGeom prst="rect">
            <a:avLst/>
          </a:prstGeom>
        </p:spPr>
        <p:txBody>
          <a:bodyPr vert="horz" wrap="square" lIns="0" tIns="16933" rIns="0" bIns="0" rtlCol="0" anchor="ctr">
            <a:spAutoFit/>
          </a:bodyPr>
          <a:lstStyle/>
          <a:p>
            <a:pPr marL="16933">
              <a:lnSpc>
                <a:spcPct val="100000"/>
              </a:lnSpc>
              <a:spcBef>
                <a:spcPts val="133"/>
              </a:spcBef>
            </a:pPr>
            <a:r>
              <a:rPr spc="-133" dirty="0"/>
              <a:t>MongoDB </a:t>
            </a:r>
            <a:r>
              <a:rPr spc="-80" dirty="0"/>
              <a:t>is </a:t>
            </a:r>
            <a:r>
              <a:rPr spc="-127" dirty="0"/>
              <a:t>Fully</a:t>
            </a:r>
            <a:r>
              <a:rPr spc="-780" dirty="0"/>
              <a:t> </a:t>
            </a:r>
            <a:r>
              <a:rPr spc="-152" dirty="0"/>
              <a:t>Featured</a:t>
            </a:r>
          </a:p>
        </p:txBody>
      </p:sp>
      <p:grpSp>
        <p:nvGrpSpPr>
          <p:cNvPr id="3" name="object 3"/>
          <p:cNvGrpSpPr/>
          <p:nvPr/>
        </p:nvGrpSpPr>
        <p:grpSpPr>
          <a:xfrm>
            <a:off x="4515560" y="1462292"/>
            <a:ext cx="6331373" cy="4778587"/>
            <a:chOff x="3386670" y="1096719"/>
            <a:chExt cx="4748530" cy="3583940"/>
          </a:xfrm>
        </p:grpSpPr>
        <p:sp>
          <p:nvSpPr>
            <p:cNvPr id="4" name="object 4"/>
            <p:cNvSpPr/>
            <p:nvPr/>
          </p:nvSpPr>
          <p:spPr>
            <a:xfrm>
              <a:off x="4437987" y="1096719"/>
              <a:ext cx="3696596" cy="3583797"/>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3386670" y="2645829"/>
              <a:ext cx="1511300" cy="0"/>
            </a:xfrm>
            <a:custGeom>
              <a:avLst/>
              <a:gdLst/>
              <a:ahLst/>
              <a:cxnLst/>
              <a:rect l="l" t="t" r="r" b="b"/>
              <a:pathLst>
                <a:path w="1511300">
                  <a:moveTo>
                    <a:pt x="0" y="0"/>
                  </a:moveTo>
                  <a:lnTo>
                    <a:pt x="1511298" y="0"/>
                  </a:lnTo>
                </a:path>
              </a:pathLst>
            </a:custGeom>
            <a:ln w="41274">
              <a:solidFill>
                <a:srgbClr val="30302F"/>
              </a:solidFill>
            </a:ln>
          </p:spPr>
          <p:txBody>
            <a:bodyPr wrap="square" lIns="0" tIns="0" rIns="0" bIns="0" rtlCol="0"/>
            <a:lstStyle/>
            <a:p>
              <a:endParaRPr sz="2400"/>
            </a:p>
          </p:txBody>
        </p:sp>
        <p:sp>
          <p:nvSpPr>
            <p:cNvPr id="6" name="object 6"/>
            <p:cNvSpPr/>
            <p:nvPr/>
          </p:nvSpPr>
          <p:spPr>
            <a:xfrm>
              <a:off x="4815420" y="2583916"/>
              <a:ext cx="123825" cy="123825"/>
            </a:xfrm>
            <a:custGeom>
              <a:avLst/>
              <a:gdLst/>
              <a:ahLst/>
              <a:cxnLst/>
              <a:rect l="l" t="t" r="r" b="b"/>
              <a:pathLst>
                <a:path w="123825" h="123825">
                  <a:moveTo>
                    <a:pt x="0" y="0"/>
                  </a:moveTo>
                  <a:lnTo>
                    <a:pt x="0" y="123825"/>
                  </a:lnTo>
                  <a:lnTo>
                    <a:pt x="123825" y="61912"/>
                  </a:lnTo>
                  <a:lnTo>
                    <a:pt x="0" y="0"/>
                  </a:lnTo>
                  <a:close/>
                </a:path>
              </a:pathLst>
            </a:custGeom>
            <a:solidFill>
              <a:srgbClr val="30302F"/>
            </a:solidFill>
          </p:spPr>
          <p:txBody>
            <a:bodyPr wrap="square" lIns="0" tIns="0" rIns="0" bIns="0" rtlCol="0"/>
            <a:lstStyle/>
            <a:p>
              <a:endParaRPr sz="2400"/>
            </a:p>
          </p:txBody>
        </p:sp>
      </p:grpSp>
      <p:sp>
        <p:nvSpPr>
          <p:cNvPr id="7" name="object 7"/>
          <p:cNvSpPr/>
          <p:nvPr/>
        </p:nvSpPr>
        <p:spPr>
          <a:xfrm>
            <a:off x="1372822" y="3700695"/>
            <a:ext cx="1203959" cy="327660"/>
          </a:xfrm>
          <a:custGeom>
            <a:avLst/>
            <a:gdLst/>
            <a:ahLst/>
            <a:cxnLst/>
            <a:rect l="l" t="t" r="r" b="b"/>
            <a:pathLst>
              <a:path w="902969" h="245744">
                <a:moveTo>
                  <a:pt x="626717" y="0"/>
                </a:moveTo>
                <a:lnTo>
                  <a:pt x="275904" y="0"/>
                </a:lnTo>
                <a:lnTo>
                  <a:pt x="227873" y="3478"/>
                </a:lnTo>
                <a:lnTo>
                  <a:pt x="179637" y="13435"/>
                </a:lnTo>
                <a:lnTo>
                  <a:pt x="133234" y="29149"/>
                </a:lnTo>
                <a:lnTo>
                  <a:pt x="90701" y="49901"/>
                </a:lnTo>
                <a:lnTo>
                  <a:pt x="54074" y="74972"/>
                </a:lnTo>
                <a:lnTo>
                  <a:pt x="25390" y="103641"/>
                </a:lnTo>
                <a:lnTo>
                  <a:pt x="0" y="168897"/>
                </a:lnTo>
                <a:lnTo>
                  <a:pt x="0" y="245668"/>
                </a:lnTo>
                <a:lnTo>
                  <a:pt x="902599" y="245668"/>
                </a:lnTo>
                <a:lnTo>
                  <a:pt x="902599" y="168897"/>
                </a:lnTo>
                <a:lnTo>
                  <a:pt x="877209" y="103641"/>
                </a:lnTo>
                <a:lnTo>
                  <a:pt x="848526" y="74972"/>
                </a:lnTo>
                <a:lnTo>
                  <a:pt x="811902" y="49901"/>
                </a:lnTo>
                <a:lnTo>
                  <a:pt x="769371" y="29149"/>
                </a:lnTo>
                <a:lnTo>
                  <a:pt x="722973" y="13435"/>
                </a:lnTo>
                <a:lnTo>
                  <a:pt x="674742" y="3478"/>
                </a:lnTo>
                <a:lnTo>
                  <a:pt x="626717" y="0"/>
                </a:lnTo>
                <a:close/>
              </a:path>
            </a:pathLst>
          </a:custGeom>
          <a:solidFill>
            <a:srgbClr val="494748"/>
          </a:solidFill>
        </p:spPr>
        <p:txBody>
          <a:bodyPr wrap="square" lIns="0" tIns="0" rIns="0" bIns="0" rtlCol="0"/>
          <a:lstStyle/>
          <a:p>
            <a:endParaRPr sz="2400"/>
          </a:p>
        </p:txBody>
      </p:sp>
      <p:sp>
        <p:nvSpPr>
          <p:cNvPr id="8" name="object 8"/>
          <p:cNvSpPr/>
          <p:nvPr/>
        </p:nvSpPr>
        <p:spPr>
          <a:xfrm>
            <a:off x="1673280" y="3127947"/>
            <a:ext cx="599440" cy="452120"/>
          </a:xfrm>
          <a:custGeom>
            <a:avLst/>
            <a:gdLst/>
            <a:ahLst/>
            <a:cxnLst/>
            <a:rect l="l" t="t" r="r" b="b"/>
            <a:pathLst>
              <a:path w="449580" h="339089">
                <a:moveTo>
                  <a:pt x="411587" y="73926"/>
                </a:moveTo>
                <a:lnTo>
                  <a:pt x="438067" y="114281"/>
                </a:lnTo>
                <a:lnTo>
                  <a:pt x="449585" y="157121"/>
                </a:lnTo>
                <a:lnTo>
                  <a:pt x="446524" y="200246"/>
                </a:lnTo>
                <a:lnTo>
                  <a:pt x="429262" y="241454"/>
                </a:lnTo>
                <a:lnTo>
                  <a:pt x="398181" y="278545"/>
                </a:lnTo>
                <a:lnTo>
                  <a:pt x="353661" y="309319"/>
                </a:lnTo>
                <a:lnTo>
                  <a:pt x="307908" y="327866"/>
                </a:lnTo>
                <a:lnTo>
                  <a:pt x="259403" y="337635"/>
                </a:lnTo>
                <a:lnTo>
                  <a:pt x="209996" y="338942"/>
                </a:lnTo>
                <a:lnTo>
                  <a:pt x="161539" y="332100"/>
                </a:lnTo>
                <a:lnTo>
                  <a:pt x="115880" y="317425"/>
                </a:lnTo>
                <a:lnTo>
                  <a:pt x="74870" y="295230"/>
                </a:lnTo>
                <a:lnTo>
                  <a:pt x="40360" y="265832"/>
                </a:lnTo>
                <a:lnTo>
                  <a:pt x="12472" y="225471"/>
                </a:lnTo>
                <a:lnTo>
                  <a:pt x="0" y="182616"/>
                </a:lnTo>
                <a:lnTo>
                  <a:pt x="2472" y="139473"/>
                </a:lnTo>
                <a:lnTo>
                  <a:pt x="19419" y="98249"/>
                </a:lnTo>
                <a:lnTo>
                  <a:pt x="50372" y="61150"/>
                </a:lnTo>
                <a:lnTo>
                  <a:pt x="94861" y="30382"/>
                </a:lnTo>
                <a:lnTo>
                  <a:pt x="141903" y="11722"/>
                </a:lnTo>
                <a:lnTo>
                  <a:pt x="191323" y="1654"/>
                </a:lnTo>
                <a:lnTo>
                  <a:pt x="241335" y="0"/>
                </a:lnTo>
                <a:lnTo>
                  <a:pt x="290154" y="6579"/>
                </a:lnTo>
                <a:lnTo>
                  <a:pt x="335993" y="21212"/>
                </a:lnTo>
                <a:lnTo>
                  <a:pt x="377066" y="43721"/>
                </a:lnTo>
                <a:lnTo>
                  <a:pt x="411587" y="73926"/>
                </a:lnTo>
                <a:close/>
              </a:path>
            </a:pathLst>
          </a:custGeom>
          <a:ln w="25720">
            <a:solidFill>
              <a:srgbClr val="494748"/>
            </a:solidFill>
          </a:ln>
        </p:spPr>
        <p:txBody>
          <a:bodyPr wrap="square" lIns="0" tIns="0" rIns="0" bIns="0" rtlCol="0"/>
          <a:lstStyle/>
          <a:p>
            <a:endParaRPr sz="2400"/>
          </a:p>
        </p:txBody>
      </p:sp>
      <p:sp>
        <p:nvSpPr>
          <p:cNvPr id="9" name="object 9"/>
          <p:cNvSpPr/>
          <p:nvPr/>
        </p:nvSpPr>
        <p:spPr>
          <a:xfrm>
            <a:off x="2789778" y="3202632"/>
            <a:ext cx="1321647" cy="809413"/>
          </a:xfrm>
          <a:custGeom>
            <a:avLst/>
            <a:gdLst/>
            <a:ahLst/>
            <a:cxnLst/>
            <a:rect l="l" t="t" r="r" b="b"/>
            <a:pathLst>
              <a:path w="991235" h="607060">
                <a:moveTo>
                  <a:pt x="0" y="473403"/>
                </a:moveTo>
                <a:lnTo>
                  <a:pt x="991107" y="473403"/>
                </a:lnTo>
                <a:lnTo>
                  <a:pt x="991107" y="0"/>
                </a:lnTo>
                <a:lnTo>
                  <a:pt x="0" y="0"/>
                </a:lnTo>
                <a:lnTo>
                  <a:pt x="0" y="473403"/>
                </a:lnTo>
                <a:close/>
              </a:path>
              <a:path w="991235" h="607060">
                <a:moveTo>
                  <a:pt x="88519" y="396635"/>
                </a:moveTo>
                <a:lnTo>
                  <a:pt x="902626" y="396635"/>
                </a:lnTo>
                <a:lnTo>
                  <a:pt x="902626" y="56282"/>
                </a:lnTo>
                <a:lnTo>
                  <a:pt x="88519" y="56282"/>
                </a:lnTo>
                <a:lnTo>
                  <a:pt x="88519" y="396635"/>
                </a:lnTo>
                <a:close/>
              </a:path>
              <a:path w="991235" h="607060">
                <a:moveTo>
                  <a:pt x="395115" y="606468"/>
                </a:moveTo>
                <a:lnTo>
                  <a:pt x="596023" y="606468"/>
                </a:lnTo>
                <a:lnTo>
                  <a:pt x="596023" y="473403"/>
                </a:lnTo>
                <a:lnTo>
                  <a:pt x="395115" y="473403"/>
                </a:lnTo>
                <a:lnTo>
                  <a:pt x="395115" y="606468"/>
                </a:lnTo>
                <a:close/>
              </a:path>
              <a:path w="991235" h="607060">
                <a:moveTo>
                  <a:pt x="303101" y="606468"/>
                </a:moveTo>
                <a:lnTo>
                  <a:pt x="688006" y="606468"/>
                </a:lnTo>
              </a:path>
            </a:pathLst>
          </a:custGeom>
          <a:ln w="26774">
            <a:solidFill>
              <a:srgbClr val="494748"/>
            </a:solidFill>
          </a:ln>
        </p:spPr>
        <p:txBody>
          <a:bodyPr wrap="square" lIns="0" tIns="0" rIns="0" bIns="0" rtlCol="0"/>
          <a:lstStyle/>
          <a:p>
            <a:endParaRPr sz="2400"/>
          </a:p>
        </p:txBody>
      </p:sp>
    </p:spTree>
    <p:extLst>
      <p:ext uri="{BB962C8B-B14F-4D97-AF65-F5344CB8AC3E}">
        <p14:creationId xmlns:p14="http://schemas.microsoft.com/office/powerpoint/2010/main" val="239674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37919" y="234455"/>
            <a:ext cx="2525607" cy="694207"/>
          </a:xfrm>
          <a:prstGeom prst="rect">
            <a:avLst/>
          </a:prstGeom>
        </p:spPr>
        <p:txBody>
          <a:bodyPr vert="horz" wrap="square" lIns="0" tIns="16933" rIns="0" bIns="0" rtlCol="0" anchor="ctr">
            <a:spAutoFit/>
          </a:bodyPr>
          <a:lstStyle/>
          <a:p>
            <a:pPr marL="16933">
              <a:lnSpc>
                <a:spcPct val="100000"/>
              </a:lnSpc>
              <a:spcBef>
                <a:spcPts val="133"/>
              </a:spcBef>
            </a:pPr>
            <a:r>
              <a:rPr spc="-133" dirty="0"/>
              <a:t>Replica</a:t>
            </a:r>
            <a:r>
              <a:rPr spc="-407" dirty="0"/>
              <a:t> </a:t>
            </a:r>
            <a:r>
              <a:rPr spc="-152" dirty="0"/>
              <a:t>Sets</a:t>
            </a:r>
          </a:p>
        </p:txBody>
      </p:sp>
      <p:sp>
        <p:nvSpPr>
          <p:cNvPr id="3" name="object 3"/>
          <p:cNvSpPr txBox="1"/>
          <p:nvPr/>
        </p:nvSpPr>
        <p:spPr>
          <a:xfrm>
            <a:off x="5868534" y="1610733"/>
            <a:ext cx="4196927" cy="4415995"/>
          </a:xfrm>
          <a:prstGeom prst="rect">
            <a:avLst/>
          </a:prstGeom>
        </p:spPr>
        <p:txBody>
          <a:bodyPr vert="horz" wrap="square" lIns="0" tIns="16933" rIns="0" bIns="0" rtlCol="0">
            <a:spAutoFit/>
          </a:bodyPr>
          <a:lstStyle/>
          <a:p>
            <a:pPr marL="16933">
              <a:spcBef>
                <a:spcPts val="133"/>
              </a:spcBef>
            </a:pPr>
            <a:r>
              <a:rPr sz="1600" b="1" dirty="0">
                <a:solidFill>
                  <a:srgbClr val="595959"/>
                </a:solidFill>
                <a:latin typeface="Arial"/>
                <a:cs typeface="Arial"/>
              </a:rPr>
              <a:t>Replica Set – 2 to 50</a:t>
            </a:r>
            <a:r>
              <a:rPr sz="1600" b="1" spc="-40" dirty="0">
                <a:solidFill>
                  <a:srgbClr val="595959"/>
                </a:solidFill>
                <a:latin typeface="Arial"/>
                <a:cs typeface="Arial"/>
              </a:rPr>
              <a:t> </a:t>
            </a:r>
            <a:r>
              <a:rPr sz="1600" b="1" dirty="0">
                <a:solidFill>
                  <a:srgbClr val="595959"/>
                </a:solidFill>
                <a:latin typeface="Arial"/>
                <a:cs typeface="Arial"/>
              </a:rPr>
              <a:t>copies</a:t>
            </a:r>
            <a:endParaRPr sz="1600">
              <a:latin typeface="Arial"/>
              <a:cs typeface="Arial"/>
            </a:endParaRPr>
          </a:p>
          <a:p>
            <a:pPr marL="16933" marR="2373147">
              <a:lnSpc>
                <a:spcPts val="5467"/>
              </a:lnSpc>
              <a:spcBef>
                <a:spcPts val="713"/>
              </a:spcBef>
            </a:pPr>
            <a:r>
              <a:rPr sz="1600" b="1" spc="-7" dirty="0">
                <a:solidFill>
                  <a:srgbClr val="595959"/>
                </a:solidFill>
                <a:latin typeface="Arial"/>
                <a:cs typeface="Arial"/>
              </a:rPr>
              <a:t>Self-healing </a:t>
            </a:r>
            <a:r>
              <a:rPr sz="1600" b="1" dirty="0">
                <a:solidFill>
                  <a:srgbClr val="595959"/>
                </a:solidFill>
                <a:latin typeface="Arial"/>
                <a:cs typeface="Arial"/>
              </a:rPr>
              <a:t>shard  Data Center</a:t>
            </a:r>
            <a:r>
              <a:rPr sz="1600" b="1" spc="-193" dirty="0">
                <a:solidFill>
                  <a:srgbClr val="595959"/>
                </a:solidFill>
                <a:latin typeface="Arial"/>
                <a:cs typeface="Arial"/>
              </a:rPr>
              <a:t> </a:t>
            </a:r>
            <a:r>
              <a:rPr sz="1600" b="1" spc="-7" dirty="0">
                <a:solidFill>
                  <a:srgbClr val="595959"/>
                </a:solidFill>
                <a:latin typeface="Arial"/>
                <a:cs typeface="Arial"/>
              </a:rPr>
              <a:t>Aware</a:t>
            </a:r>
            <a:endParaRPr sz="1600">
              <a:latin typeface="Arial"/>
              <a:cs typeface="Arial"/>
            </a:endParaRPr>
          </a:p>
          <a:p>
            <a:pPr>
              <a:spcBef>
                <a:spcPts val="67"/>
              </a:spcBef>
            </a:pPr>
            <a:endParaRPr sz="2467">
              <a:latin typeface="Arial"/>
              <a:cs typeface="Arial"/>
            </a:endParaRPr>
          </a:p>
          <a:p>
            <a:pPr marL="16933"/>
            <a:r>
              <a:rPr sz="1600" b="1" dirty="0">
                <a:solidFill>
                  <a:srgbClr val="595959"/>
                </a:solidFill>
                <a:latin typeface="Arial"/>
                <a:cs typeface="Arial"/>
              </a:rPr>
              <a:t>Addresses availability</a:t>
            </a:r>
            <a:r>
              <a:rPr sz="1600" b="1" spc="-13" dirty="0">
                <a:solidFill>
                  <a:srgbClr val="595959"/>
                </a:solidFill>
                <a:latin typeface="Arial"/>
                <a:cs typeface="Arial"/>
              </a:rPr>
              <a:t> </a:t>
            </a:r>
            <a:r>
              <a:rPr sz="1600" b="1" spc="-7" dirty="0">
                <a:solidFill>
                  <a:srgbClr val="595959"/>
                </a:solidFill>
                <a:latin typeface="Arial"/>
                <a:cs typeface="Arial"/>
              </a:rPr>
              <a:t>considerations:</a:t>
            </a:r>
            <a:endParaRPr sz="1600">
              <a:latin typeface="Arial"/>
              <a:cs typeface="Arial"/>
            </a:endParaRPr>
          </a:p>
          <a:p>
            <a:pPr marL="16933" marR="2508611">
              <a:lnSpc>
                <a:spcPct val="173600"/>
              </a:lnSpc>
            </a:pPr>
            <a:r>
              <a:rPr sz="1600" dirty="0">
                <a:solidFill>
                  <a:srgbClr val="595959"/>
                </a:solidFill>
                <a:latin typeface="Arial"/>
                <a:cs typeface="Arial"/>
              </a:rPr>
              <a:t>High </a:t>
            </a:r>
            <a:r>
              <a:rPr sz="1600" spc="-7" dirty="0">
                <a:solidFill>
                  <a:srgbClr val="595959"/>
                </a:solidFill>
                <a:latin typeface="Arial"/>
                <a:cs typeface="Arial"/>
              </a:rPr>
              <a:t>Availability  Disaster</a:t>
            </a:r>
            <a:r>
              <a:rPr sz="1600" spc="-87" dirty="0">
                <a:solidFill>
                  <a:srgbClr val="595959"/>
                </a:solidFill>
                <a:latin typeface="Arial"/>
                <a:cs typeface="Arial"/>
              </a:rPr>
              <a:t> </a:t>
            </a:r>
            <a:r>
              <a:rPr sz="1600" dirty="0">
                <a:solidFill>
                  <a:srgbClr val="595959"/>
                </a:solidFill>
                <a:latin typeface="Arial"/>
                <a:cs typeface="Arial"/>
              </a:rPr>
              <a:t>Recovery</a:t>
            </a:r>
            <a:endParaRPr sz="1600">
              <a:latin typeface="Arial"/>
              <a:cs typeface="Arial"/>
            </a:endParaRPr>
          </a:p>
          <a:p>
            <a:pPr marL="16933">
              <a:spcBef>
                <a:spcPts val="1547"/>
              </a:spcBef>
            </a:pPr>
            <a:r>
              <a:rPr sz="1600" dirty="0">
                <a:solidFill>
                  <a:srgbClr val="595959"/>
                </a:solidFill>
                <a:latin typeface="Arial"/>
                <a:cs typeface="Arial"/>
              </a:rPr>
              <a:t>Maintenance</a:t>
            </a:r>
            <a:endParaRPr sz="1600">
              <a:latin typeface="Arial"/>
              <a:cs typeface="Arial"/>
            </a:endParaRPr>
          </a:p>
          <a:p>
            <a:pPr>
              <a:lnSpc>
                <a:spcPct val="100000"/>
              </a:lnSpc>
            </a:pPr>
            <a:endParaRPr sz="1733">
              <a:latin typeface="Arial"/>
              <a:cs typeface="Arial"/>
            </a:endParaRPr>
          </a:p>
          <a:p>
            <a:pPr marL="16933">
              <a:spcBef>
                <a:spcPts val="1553"/>
              </a:spcBef>
            </a:pPr>
            <a:r>
              <a:rPr sz="1600" b="1" spc="-7" dirty="0">
                <a:solidFill>
                  <a:srgbClr val="595959"/>
                </a:solidFill>
                <a:latin typeface="Arial"/>
                <a:cs typeface="Arial"/>
              </a:rPr>
              <a:t>Workload Isolation: operational </a:t>
            </a:r>
            <a:r>
              <a:rPr sz="1600" b="1" dirty="0">
                <a:solidFill>
                  <a:srgbClr val="595959"/>
                </a:solidFill>
                <a:latin typeface="Arial"/>
                <a:cs typeface="Arial"/>
              </a:rPr>
              <a:t>&amp;</a:t>
            </a:r>
            <a:r>
              <a:rPr sz="1600" b="1" spc="60" dirty="0">
                <a:solidFill>
                  <a:srgbClr val="595959"/>
                </a:solidFill>
                <a:latin typeface="Arial"/>
                <a:cs typeface="Arial"/>
              </a:rPr>
              <a:t> </a:t>
            </a:r>
            <a:r>
              <a:rPr sz="1600" b="1" spc="-7" dirty="0">
                <a:solidFill>
                  <a:srgbClr val="595959"/>
                </a:solidFill>
                <a:latin typeface="Arial"/>
                <a:cs typeface="Arial"/>
              </a:rPr>
              <a:t>analytics</a:t>
            </a:r>
            <a:endParaRPr sz="1600">
              <a:latin typeface="Arial"/>
              <a:cs typeface="Arial"/>
            </a:endParaRPr>
          </a:p>
        </p:txBody>
      </p:sp>
      <p:sp>
        <p:nvSpPr>
          <p:cNvPr id="4" name="object 4"/>
          <p:cNvSpPr/>
          <p:nvPr/>
        </p:nvSpPr>
        <p:spPr>
          <a:xfrm>
            <a:off x="47040" y="1436201"/>
            <a:ext cx="7243707" cy="4829127"/>
          </a:xfrm>
          <a:prstGeom prst="rect">
            <a:avLst/>
          </a:prstGeom>
          <a:blipFill>
            <a:blip r:embed="rId2" cstate="print"/>
            <a:stretch>
              <a:fillRect/>
            </a:stretch>
          </a:blipFill>
        </p:spPr>
        <p:txBody>
          <a:bodyPr wrap="square" lIns="0" tIns="0" rIns="0" bIns="0" rtlCol="0"/>
          <a:lstStyle/>
          <a:p>
            <a:endParaRPr sz="2400"/>
          </a:p>
        </p:txBody>
      </p:sp>
      <p:sp>
        <p:nvSpPr>
          <p:cNvPr id="5" name="object 5"/>
          <p:cNvSpPr txBox="1"/>
          <p:nvPr/>
        </p:nvSpPr>
        <p:spPr>
          <a:xfrm>
            <a:off x="538649" y="6435316"/>
            <a:ext cx="158327" cy="129950"/>
          </a:xfrm>
          <a:prstGeom prst="rect">
            <a:avLst/>
          </a:prstGeom>
        </p:spPr>
        <p:txBody>
          <a:bodyPr vert="horz" wrap="square" lIns="0" tIns="6773" rIns="0" bIns="0" rtlCol="0">
            <a:spAutoFit/>
          </a:bodyPr>
          <a:lstStyle/>
          <a:p>
            <a:pPr marL="50799">
              <a:spcBef>
                <a:spcPts val="53"/>
              </a:spcBef>
            </a:pPr>
            <a:fld id="{81D60167-4931-47E6-BA6A-407CBD079E47}" type="slidenum">
              <a:rPr sz="800" dirty="0">
                <a:latin typeface="Arial"/>
                <a:cs typeface="Arial"/>
              </a:rPr>
              <a:pPr marL="50799">
                <a:spcBef>
                  <a:spcPts val="53"/>
                </a:spcBef>
              </a:pPr>
              <a:t>5</a:t>
            </a:fld>
            <a:endParaRPr sz="800">
              <a:latin typeface="Arial"/>
              <a:cs typeface="Arial"/>
            </a:endParaRPr>
          </a:p>
        </p:txBody>
      </p:sp>
    </p:spTree>
    <p:extLst>
      <p:ext uri="{BB962C8B-B14F-4D97-AF65-F5344CB8AC3E}">
        <p14:creationId xmlns:p14="http://schemas.microsoft.com/office/powerpoint/2010/main" val="216921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81200" y="42336"/>
            <a:ext cx="8229600" cy="5486400"/>
          </a:xfrm>
          <a:prstGeom prst="rect">
            <a:avLst/>
          </a:prstGeom>
          <a:blipFill>
            <a:blip r:embed="rId2" cstate="print"/>
            <a:stretch>
              <a:fillRect/>
            </a:stretch>
          </a:blipFill>
        </p:spPr>
        <p:txBody>
          <a:bodyPr wrap="square" lIns="0" tIns="0" rIns="0" bIns="0" rtlCol="0"/>
          <a:lstStyle/>
          <a:p>
            <a:endParaRPr sz="2400"/>
          </a:p>
        </p:txBody>
      </p:sp>
      <p:sp>
        <p:nvSpPr>
          <p:cNvPr id="3" name="object 3"/>
          <p:cNvSpPr txBox="1"/>
          <p:nvPr/>
        </p:nvSpPr>
        <p:spPr>
          <a:xfrm>
            <a:off x="2894838" y="4097512"/>
            <a:ext cx="5793740" cy="1227751"/>
          </a:xfrm>
          <a:prstGeom prst="rect">
            <a:avLst/>
          </a:prstGeom>
        </p:spPr>
        <p:txBody>
          <a:bodyPr vert="horz" wrap="square" lIns="0" tIns="16933" rIns="0" bIns="0" rtlCol="0">
            <a:spAutoFit/>
          </a:bodyPr>
          <a:lstStyle/>
          <a:p>
            <a:pPr marL="16933">
              <a:spcBef>
                <a:spcPts val="133"/>
              </a:spcBef>
            </a:pPr>
            <a:r>
              <a:rPr sz="1867" spc="-7" dirty="0">
                <a:solidFill>
                  <a:srgbClr val="595959"/>
                </a:solidFill>
                <a:latin typeface="Arial"/>
                <a:cs typeface="Arial"/>
              </a:rPr>
              <a:t>Three </a:t>
            </a:r>
            <a:r>
              <a:rPr sz="1867" dirty="0">
                <a:solidFill>
                  <a:srgbClr val="595959"/>
                </a:solidFill>
                <a:latin typeface="Arial"/>
                <a:cs typeface="Arial"/>
              </a:rPr>
              <a:t>types: hash-based, range-based,</a:t>
            </a:r>
            <a:r>
              <a:rPr sz="1867" spc="-113" dirty="0">
                <a:solidFill>
                  <a:srgbClr val="595959"/>
                </a:solidFill>
                <a:latin typeface="Arial"/>
                <a:cs typeface="Arial"/>
              </a:rPr>
              <a:t> </a:t>
            </a:r>
            <a:r>
              <a:rPr sz="1867" dirty="0">
                <a:solidFill>
                  <a:srgbClr val="595959"/>
                </a:solidFill>
                <a:latin typeface="Arial"/>
                <a:cs typeface="Arial"/>
              </a:rPr>
              <a:t>location-aware</a:t>
            </a:r>
            <a:endParaRPr sz="1867">
              <a:latin typeface="Arial"/>
              <a:cs typeface="Arial"/>
            </a:endParaRPr>
          </a:p>
          <a:p>
            <a:pPr marL="16933" marR="1508722">
              <a:lnSpc>
                <a:spcPts val="3733"/>
              </a:lnSpc>
              <a:spcBef>
                <a:spcPts val="313"/>
              </a:spcBef>
            </a:pPr>
            <a:r>
              <a:rPr sz="1867" dirty="0">
                <a:solidFill>
                  <a:srgbClr val="595959"/>
                </a:solidFill>
                <a:latin typeface="Arial"/>
                <a:cs typeface="Arial"/>
              </a:rPr>
              <a:t>Increase or decrease capacity as you</a:t>
            </a:r>
            <a:r>
              <a:rPr sz="1867" spc="-140" dirty="0">
                <a:solidFill>
                  <a:srgbClr val="595959"/>
                </a:solidFill>
                <a:latin typeface="Arial"/>
                <a:cs typeface="Arial"/>
              </a:rPr>
              <a:t> </a:t>
            </a:r>
            <a:r>
              <a:rPr sz="1867" dirty="0">
                <a:solidFill>
                  <a:srgbClr val="595959"/>
                </a:solidFill>
                <a:latin typeface="Arial"/>
                <a:cs typeface="Arial"/>
              </a:rPr>
              <a:t>go  Automatic</a:t>
            </a:r>
            <a:r>
              <a:rPr sz="1867" spc="-7" dirty="0">
                <a:solidFill>
                  <a:srgbClr val="595959"/>
                </a:solidFill>
                <a:latin typeface="Arial"/>
                <a:cs typeface="Arial"/>
              </a:rPr>
              <a:t> </a:t>
            </a:r>
            <a:r>
              <a:rPr sz="1867" dirty="0">
                <a:solidFill>
                  <a:srgbClr val="595959"/>
                </a:solidFill>
                <a:latin typeface="Arial"/>
                <a:cs typeface="Arial"/>
              </a:rPr>
              <a:t>balancing</a:t>
            </a:r>
            <a:endParaRPr sz="1867">
              <a:latin typeface="Arial"/>
              <a:cs typeface="Arial"/>
            </a:endParaRPr>
          </a:p>
        </p:txBody>
      </p:sp>
      <p:sp>
        <p:nvSpPr>
          <p:cNvPr id="5" name="object 5"/>
          <p:cNvSpPr txBox="1"/>
          <p:nvPr/>
        </p:nvSpPr>
        <p:spPr>
          <a:xfrm>
            <a:off x="538649" y="6435316"/>
            <a:ext cx="158327" cy="129950"/>
          </a:xfrm>
          <a:prstGeom prst="rect">
            <a:avLst/>
          </a:prstGeom>
        </p:spPr>
        <p:txBody>
          <a:bodyPr vert="horz" wrap="square" lIns="0" tIns="6773" rIns="0" bIns="0" rtlCol="0">
            <a:spAutoFit/>
          </a:bodyPr>
          <a:lstStyle/>
          <a:p>
            <a:pPr marL="50799">
              <a:spcBef>
                <a:spcPts val="53"/>
              </a:spcBef>
            </a:pPr>
            <a:fld id="{81D60167-4931-47E6-BA6A-407CBD079E47}" type="slidenum">
              <a:rPr sz="800" dirty="0">
                <a:latin typeface="Arial"/>
                <a:cs typeface="Arial"/>
              </a:rPr>
              <a:pPr marL="50799">
                <a:spcBef>
                  <a:spcPts val="53"/>
                </a:spcBef>
              </a:pPr>
              <a:t>6</a:t>
            </a:fld>
            <a:endParaRPr sz="800">
              <a:latin typeface="Arial"/>
              <a:cs typeface="Arial"/>
            </a:endParaRPr>
          </a:p>
        </p:txBody>
      </p:sp>
      <p:sp>
        <p:nvSpPr>
          <p:cNvPr id="4" name="object 4"/>
          <p:cNvSpPr txBox="1">
            <a:spLocks noGrp="1"/>
          </p:cNvSpPr>
          <p:nvPr>
            <p:ph type="title"/>
          </p:nvPr>
        </p:nvSpPr>
        <p:spPr>
          <a:xfrm>
            <a:off x="4155693" y="234455"/>
            <a:ext cx="3890433" cy="694207"/>
          </a:xfrm>
          <a:prstGeom prst="rect">
            <a:avLst/>
          </a:prstGeom>
        </p:spPr>
        <p:txBody>
          <a:bodyPr vert="horz" wrap="square" lIns="0" tIns="16933" rIns="0" bIns="0" rtlCol="0" anchor="ctr">
            <a:spAutoFit/>
          </a:bodyPr>
          <a:lstStyle/>
          <a:p>
            <a:pPr marL="16933">
              <a:lnSpc>
                <a:spcPct val="100000"/>
              </a:lnSpc>
              <a:spcBef>
                <a:spcPts val="133"/>
              </a:spcBef>
            </a:pPr>
            <a:r>
              <a:rPr spc="-140" dirty="0"/>
              <a:t>Horizontal</a:t>
            </a:r>
            <a:r>
              <a:rPr spc="-400" dirty="0"/>
              <a:t> </a:t>
            </a:r>
            <a:r>
              <a:rPr spc="-152" dirty="0"/>
              <a:t>Scalable</a:t>
            </a:r>
          </a:p>
        </p:txBody>
      </p:sp>
    </p:spTree>
    <p:extLst>
      <p:ext uri="{BB962C8B-B14F-4D97-AF65-F5344CB8AC3E}">
        <p14:creationId xmlns:p14="http://schemas.microsoft.com/office/powerpoint/2010/main" val="414374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Use</a:t>
            </a:r>
            <a:r>
              <a:rPr lang="nl-NL" dirty="0"/>
              <a:t> cases</a:t>
            </a:r>
          </a:p>
        </p:txBody>
      </p:sp>
      <p:sp>
        <p:nvSpPr>
          <p:cNvPr id="3" name="Content Placeholder 2"/>
          <p:cNvSpPr>
            <a:spLocks noGrp="1"/>
          </p:cNvSpPr>
          <p:nvPr>
            <p:ph idx="1"/>
          </p:nvPr>
        </p:nvSpPr>
        <p:spPr/>
        <p:txBody>
          <a:bodyPr>
            <a:normAutofit/>
          </a:bodyPr>
          <a:lstStyle/>
          <a:p>
            <a:endParaRPr lang="nl-NL" dirty="0"/>
          </a:p>
          <a:p>
            <a:r>
              <a:rPr lang="nl-NL" sz="2520" dirty="0"/>
              <a:t>High performance </a:t>
            </a:r>
            <a:br>
              <a:rPr lang="nl-NL" sz="2520" dirty="0"/>
            </a:br>
            <a:r>
              <a:rPr lang="nl-NL" sz="2520" dirty="0" err="1"/>
              <a:t>and</a:t>
            </a:r>
            <a:r>
              <a:rPr lang="nl-NL" sz="2520" dirty="0"/>
              <a:t> </a:t>
            </a:r>
            <a:r>
              <a:rPr lang="nl-NL" sz="2520" dirty="0" err="1"/>
              <a:t>scalable</a:t>
            </a:r>
            <a:r>
              <a:rPr lang="nl-NL" sz="2520" dirty="0"/>
              <a:t> </a:t>
            </a:r>
            <a:r>
              <a:rPr lang="nl-NL" sz="2520" dirty="0" err="1"/>
              <a:t>applications</a:t>
            </a:r>
            <a:endParaRPr lang="nl-NL" sz="2520" dirty="0"/>
          </a:p>
          <a:p>
            <a:r>
              <a:rPr lang="nl-NL" sz="2520" dirty="0"/>
              <a:t>Most web </a:t>
            </a:r>
            <a:r>
              <a:rPr lang="nl-NL" sz="2520" dirty="0" err="1"/>
              <a:t>applications</a:t>
            </a:r>
            <a:r>
              <a:rPr lang="nl-NL" sz="2520" dirty="0"/>
              <a:t> </a:t>
            </a:r>
            <a:br>
              <a:rPr lang="nl-NL" sz="2520" dirty="0"/>
            </a:br>
            <a:r>
              <a:rPr lang="nl-NL" sz="2520" dirty="0" err="1"/>
              <a:t>where</a:t>
            </a:r>
            <a:r>
              <a:rPr lang="nl-NL" sz="2520" dirty="0"/>
              <a:t> </a:t>
            </a:r>
            <a:r>
              <a:rPr lang="nl-NL" sz="2520" dirty="0" err="1"/>
              <a:t>you</a:t>
            </a:r>
            <a:r>
              <a:rPr lang="nl-NL" sz="2520" dirty="0"/>
              <a:t> </a:t>
            </a:r>
            <a:r>
              <a:rPr lang="nl-NL" sz="2520" dirty="0" err="1"/>
              <a:t>would</a:t>
            </a:r>
            <a:r>
              <a:rPr lang="nl-NL" sz="2520" dirty="0"/>
              <a:t> </a:t>
            </a:r>
            <a:br>
              <a:rPr lang="nl-NL" sz="2520" dirty="0"/>
            </a:br>
            <a:r>
              <a:rPr lang="nl-NL" sz="2520" dirty="0" err="1"/>
              <a:t>previously</a:t>
            </a:r>
            <a:r>
              <a:rPr lang="nl-NL" sz="2520" dirty="0"/>
              <a:t> </a:t>
            </a:r>
            <a:r>
              <a:rPr lang="nl-NL" sz="2520" dirty="0" err="1"/>
              <a:t>use</a:t>
            </a:r>
            <a:r>
              <a:rPr lang="nl-NL" sz="2520" dirty="0"/>
              <a:t> SQL</a:t>
            </a:r>
          </a:p>
          <a:p>
            <a:endParaRPr lang="nl-NL" sz="2520" dirty="0"/>
          </a:p>
          <a:p>
            <a:pPr marL="0" indent="0">
              <a:buNone/>
            </a:pPr>
            <a:r>
              <a:rPr lang="nl-NL" sz="2520" dirty="0"/>
              <a:t>Do </a:t>
            </a:r>
            <a:r>
              <a:rPr lang="nl-NL" sz="2520" dirty="0" err="1"/>
              <a:t>not</a:t>
            </a:r>
            <a:r>
              <a:rPr lang="nl-NL" sz="2520" dirty="0"/>
              <a:t> </a:t>
            </a:r>
            <a:r>
              <a:rPr lang="nl-NL" sz="2520" dirty="0" err="1"/>
              <a:t>use</a:t>
            </a:r>
            <a:r>
              <a:rPr lang="nl-NL" sz="2520" dirty="0"/>
              <a:t> </a:t>
            </a:r>
            <a:r>
              <a:rPr lang="nl-NL" sz="2520" dirty="0" err="1"/>
              <a:t>for</a:t>
            </a:r>
            <a:r>
              <a:rPr lang="nl-NL" sz="2520" dirty="0"/>
              <a:t>:</a:t>
            </a:r>
          </a:p>
          <a:p>
            <a:r>
              <a:rPr lang="nl-NL" sz="2520" dirty="0"/>
              <a:t>Transaction-</a:t>
            </a:r>
            <a:r>
              <a:rPr lang="nl-NL" sz="2520" dirty="0" err="1"/>
              <a:t>critical</a:t>
            </a:r>
            <a:r>
              <a:rPr lang="nl-NL" sz="2520" dirty="0"/>
              <a:t> </a:t>
            </a:r>
            <a:r>
              <a:rPr lang="nl-NL" sz="2520" dirty="0" err="1"/>
              <a:t>applications</a:t>
            </a:r>
            <a:endParaRPr lang="nl-NL" sz="2520" dirty="0"/>
          </a:p>
        </p:txBody>
      </p:sp>
      <p:pic>
        <p:nvPicPr>
          <p:cNvPr id="1026" name="Picture 2" descr="http://blog.outsourcing-partners.com/wp-content/uploads/2012/10/perform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166" y="2148607"/>
            <a:ext cx="4049071" cy="281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23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438"/>
            <a:ext cx="14020800" cy="694207"/>
          </a:xfrm>
          <a:prstGeom prst="rect">
            <a:avLst/>
          </a:prstGeom>
        </p:spPr>
        <p:txBody>
          <a:bodyPr vert="horz" wrap="square" lIns="0" tIns="16933" rIns="0" bIns="0" rtlCol="0" anchor="ctr">
            <a:spAutoFit/>
          </a:bodyPr>
          <a:lstStyle/>
          <a:p>
            <a:pPr marL="41486">
              <a:lnSpc>
                <a:spcPct val="100000"/>
              </a:lnSpc>
              <a:spcBef>
                <a:spcPts val="133"/>
              </a:spcBef>
            </a:pPr>
            <a:r>
              <a:rPr spc="-133" dirty="0"/>
              <a:t>MongoDB</a:t>
            </a:r>
            <a:r>
              <a:rPr spc="-480" dirty="0"/>
              <a:t> </a:t>
            </a:r>
            <a:r>
              <a:rPr spc="-147" dirty="0"/>
              <a:t>Architecture</a:t>
            </a:r>
          </a:p>
        </p:txBody>
      </p:sp>
      <p:sp>
        <p:nvSpPr>
          <p:cNvPr id="3" name="object 3"/>
          <p:cNvSpPr/>
          <p:nvPr/>
        </p:nvSpPr>
        <p:spPr>
          <a:xfrm>
            <a:off x="2257839" y="1581268"/>
            <a:ext cx="1351280" cy="1104053"/>
          </a:xfrm>
          <a:custGeom>
            <a:avLst/>
            <a:gdLst/>
            <a:ahLst/>
            <a:cxnLst/>
            <a:rect l="l" t="t" r="r" b="b"/>
            <a:pathLst>
              <a:path w="1013460" h="828039">
                <a:moveTo>
                  <a:pt x="0" y="137919"/>
                </a:moveTo>
                <a:lnTo>
                  <a:pt x="7031" y="94326"/>
                </a:lnTo>
                <a:lnTo>
                  <a:pt x="26610" y="56466"/>
                </a:lnTo>
                <a:lnTo>
                  <a:pt x="56466" y="26610"/>
                </a:lnTo>
                <a:lnTo>
                  <a:pt x="94326" y="7031"/>
                </a:lnTo>
                <a:lnTo>
                  <a:pt x="137919" y="0"/>
                </a:lnTo>
                <a:lnTo>
                  <a:pt x="874950" y="0"/>
                </a:lnTo>
                <a:lnTo>
                  <a:pt x="918543" y="7031"/>
                </a:lnTo>
                <a:lnTo>
                  <a:pt x="956403" y="26610"/>
                </a:lnTo>
                <a:lnTo>
                  <a:pt x="986259" y="56466"/>
                </a:lnTo>
                <a:lnTo>
                  <a:pt x="1005838" y="94326"/>
                </a:lnTo>
                <a:lnTo>
                  <a:pt x="1012869" y="137919"/>
                </a:lnTo>
                <a:lnTo>
                  <a:pt x="1012869" y="689580"/>
                </a:lnTo>
                <a:lnTo>
                  <a:pt x="1005838" y="733173"/>
                </a:lnTo>
                <a:lnTo>
                  <a:pt x="986259" y="771034"/>
                </a:lnTo>
                <a:lnTo>
                  <a:pt x="956403" y="800889"/>
                </a:lnTo>
                <a:lnTo>
                  <a:pt x="918543" y="820469"/>
                </a:lnTo>
                <a:lnTo>
                  <a:pt x="874950" y="827500"/>
                </a:lnTo>
                <a:lnTo>
                  <a:pt x="137919" y="827500"/>
                </a:lnTo>
                <a:lnTo>
                  <a:pt x="94326" y="820469"/>
                </a:lnTo>
                <a:lnTo>
                  <a:pt x="56466" y="800889"/>
                </a:lnTo>
                <a:lnTo>
                  <a:pt x="26610" y="771034"/>
                </a:lnTo>
                <a:lnTo>
                  <a:pt x="7031" y="733173"/>
                </a:lnTo>
                <a:lnTo>
                  <a:pt x="0" y="689580"/>
                </a:lnTo>
                <a:lnTo>
                  <a:pt x="0" y="137919"/>
                </a:lnTo>
                <a:close/>
              </a:path>
            </a:pathLst>
          </a:custGeom>
          <a:ln w="19049">
            <a:solidFill>
              <a:srgbClr val="30302F"/>
            </a:solidFill>
          </a:ln>
        </p:spPr>
        <p:txBody>
          <a:bodyPr wrap="square" lIns="0" tIns="0" rIns="0" bIns="0" rtlCol="0"/>
          <a:lstStyle/>
          <a:p>
            <a:endParaRPr sz="2400"/>
          </a:p>
        </p:txBody>
      </p:sp>
      <p:sp>
        <p:nvSpPr>
          <p:cNvPr id="4" name="object 4"/>
          <p:cNvSpPr txBox="1"/>
          <p:nvPr/>
        </p:nvSpPr>
        <p:spPr>
          <a:xfrm>
            <a:off x="2563518" y="1872149"/>
            <a:ext cx="745913" cy="518091"/>
          </a:xfrm>
          <a:prstGeom prst="rect">
            <a:avLst/>
          </a:prstGeom>
        </p:spPr>
        <p:txBody>
          <a:bodyPr vert="horz" wrap="square" lIns="0" tIns="30480" rIns="0" bIns="0" rtlCol="0">
            <a:spAutoFit/>
          </a:bodyPr>
          <a:lstStyle/>
          <a:p>
            <a:pPr marL="129537" marR="6773" indent="-113450">
              <a:lnSpc>
                <a:spcPts val="1867"/>
              </a:lnSpc>
              <a:spcBef>
                <a:spcPts val="240"/>
              </a:spcBef>
            </a:pPr>
            <a:r>
              <a:rPr sz="1600" spc="-7" dirty="0">
                <a:latin typeface="Arial"/>
                <a:cs typeface="Arial"/>
              </a:rPr>
              <a:t>Content  Repo</a:t>
            </a:r>
            <a:endParaRPr sz="1600">
              <a:latin typeface="Arial"/>
              <a:cs typeface="Arial"/>
            </a:endParaRPr>
          </a:p>
        </p:txBody>
      </p:sp>
      <p:sp>
        <p:nvSpPr>
          <p:cNvPr id="5" name="object 5"/>
          <p:cNvSpPr/>
          <p:nvPr/>
        </p:nvSpPr>
        <p:spPr>
          <a:xfrm>
            <a:off x="3822547" y="1581268"/>
            <a:ext cx="1351280" cy="1104053"/>
          </a:xfrm>
          <a:custGeom>
            <a:avLst/>
            <a:gdLst/>
            <a:ahLst/>
            <a:cxnLst/>
            <a:rect l="l" t="t" r="r" b="b"/>
            <a:pathLst>
              <a:path w="1013460" h="828039">
                <a:moveTo>
                  <a:pt x="0" y="137919"/>
                </a:moveTo>
                <a:lnTo>
                  <a:pt x="7031" y="94326"/>
                </a:lnTo>
                <a:lnTo>
                  <a:pt x="26610" y="56466"/>
                </a:lnTo>
                <a:lnTo>
                  <a:pt x="56466" y="26610"/>
                </a:lnTo>
                <a:lnTo>
                  <a:pt x="94326" y="7031"/>
                </a:lnTo>
                <a:lnTo>
                  <a:pt x="137919" y="0"/>
                </a:lnTo>
                <a:lnTo>
                  <a:pt x="874950" y="0"/>
                </a:lnTo>
                <a:lnTo>
                  <a:pt x="918543" y="7031"/>
                </a:lnTo>
                <a:lnTo>
                  <a:pt x="956403" y="26610"/>
                </a:lnTo>
                <a:lnTo>
                  <a:pt x="986258" y="56466"/>
                </a:lnTo>
                <a:lnTo>
                  <a:pt x="1005838" y="94326"/>
                </a:lnTo>
                <a:lnTo>
                  <a:pt x="1012869" y="137919"/>
                </a:lnTo>
                <a:lnTo>
                  <a:pt x="1012869" y="689580"/>
                </a:lnTo>
                <a:lnTo>
                  <a:pt x="1005838" y="733173"/>
                </a:lnTo>
                <a:lnTo>
                  <a:pt x="986258" y="771034"/>
                </a:lnTo>
                <a:lnTo>
                  <a:pt x="956403" y="800889"/>
                </a:lnTo>
                <a:lnTo>
                  <a:pt x="918543" y="820469"/>
                </a:lnTo>
                <a:lnTo>
                  <a:pt x="874950" y="827500"/>
                </a:lnTo>
                <a:lnTo>
                  <a:pt x="137919" y="827500"/>
                </a:lnTo>
                <a:lnTo>
                  <a:pt x="94326" y="820469"/>
                </a:lnTo>
                <a:lnTo>
                  <a:pt x="56466" y="800889"/>
                </a:lnTo>
                <a:lnTo>
                  <a:pt x="26610" y="771034"/>
                </a:lnTo>
                <a:lnTo>
                  <a:pt x="7031" y="733173"/>
                </a:lnTo>
                <a:lnTo>
                  <a:pt x="0" y="689580"/>
                </a:lnTo>
                <a:lnTo>
                  <a:pt x="0" y="137919"/>
                </a:lnTo>
                <a:close/>
              </a:path>
            </a:pathLst>
          </a:custGeom>
          <a:ln w="19049">
            <a:solidFill>
              <a:srgbClr val="30302F"/>
            </a:solidFill>
          </a:ln>
        </p:spPr>
        <p:txBody>
          <a:bodyPr wrap="square" lIns="0" tIns="0" rIns="0" bIns="0" rtlCol="0"/>
          <a:lstStyle/>
          <a:p>
            <a:endParaRPr sz="2400"/>
          </a:p>
        </p:txBody>
      </p:sp>
      <p:sp>
        <p:nvSpPr>
          <p:cNvPr id="6" name="object 6"/>
          <p:cNvSpPr txBox="1"/>
          <p:nvPr/>
        </p:nvSpPr>
        <p:spPr>
          <a:xfrm>
            <a:off x="3988971" y="1872149"/>
            <a:ext cx="1024467" cy="518091"/>
          </a:xfrm>
          <a:prstGeom prst="rect">
            <a:avLst/>
          </a:prstGeom>
        </p:spPr>
        <p:txBody>
          <a:bodyPr vert="horz" wrap="square" lIns="0" tIns="30480" rIns="0" bIns="0" rtlCol="0">
            <a:spAutoFit/>
          </a:bodyPr>
          <a:lstStyle/>
          <a:p>
            <a:pPr marL="115990" marR="6773" indent="-99904">
              <a:lnSpc>
                <a:spcPts val="1867"/>
              </a:lnSpc>
              <a:spcBef>
                <a:spcPts val="240"/>
              </a:spcBef>
            </a:pPr>
            <a:r>
              <a:rPr sz="1600" dirty="0">
                <a:latin typeface="Arial"/>
                <a:cs typeface="Arial"/>
              </a:rPr>
              <a:t>IoT</a:t>
            </a:r>
            <a:r>
              <a:rPr sz="1600" spc="-160" dirty="0">
                <a:latin typeface="Arial"/>
                <a:cs typeface="Arial"/>
              </a:rPr>
              <a:t> </a:t>
            </a:r>
            <a:r>
              <a:rPr sz="1600" dirty="0">
                <a:latin typeface="Arial"/>
                <a:cs typeface="Arial"/>
              </a:rPr>
              <a:t>Sensor  Backend</a:t>
            </a:r>
            <a:endParaRPr sz="1600">
              <a:latin typeface="Arial"/>
              <a:cs typeface="Arial"/>
            </a:endParaRPr>
          </a:p>
        </p:txBody>
      </p:sp>
      <p:sp>
        <p:nvSpPr>
          <p:cNvPr id="7" name="object 7"/>
          <p:cNvSpPr/>
          <p:nvPr/>
        </p:nvSpPr>
        <p:spPr>
          <a:xfrm>
            <a:off x="5387255" y="1581268"/>
            <a:ext cx="1351280" cy="1104053"/>
          </a:xfrm>
          <a:custGeom>
            <a:avLst/>
            <a:gdLst/>
            <a:ahLst/>
            <a:cxnLst/>
            <a:rect l="l" t="t" r="r" b="b"/>
            <a:pathLst>
              <a:path w="1013460" h="828039">
                <a:moveTo>
                  <a:pt x="0" y="137919"/>
                </a:moveTo>
                <a:lnTo>
                  <a:pt x="7031" y="94326"/>
                </a:lnTo>
                <a:lnTo>
                  <a:pt x="26610" y="56466"/>
                </a:lnTo>
                <a:lnTo>
                  <a:pt x="56466" y="26610"/>
                </a:lnTo>
                <a:lnTo>
                  <a:pt x="94326" y="7031"/>
                </a:lnTo>
                <a:lnTo>
                  <a:pt x="137919" y="0"/>
                </a:lnTo>
                <a:lnTo>
                  <a:pt x="874950" y="0"/>
                </a:lnTo>
                <a:lnTo>
                  <a:pt x="918543" y="7031"/>
                </a:lnTo>
                <a:lnTo>
                  <a:pt x="956403" y="26610"/>
                </a:lnTo>
                <a:lnTo>
                  <a:pt x="986259" y="56466"/>
                </a:lnTo>
                <a:lnTo>
                  <a:pt x="1005838" y="94326"/>
                </a:lnTo>
                <a:lnTo>
                  <a:pt x="1012869" y="137919"/>
                </a:lnTo>
                <a:lnTo>
                  <a:pt x="1012869" y="689580"/>
                </a:lnTo>
                <a:lnTo>
                  <a:pt x="1005838" y="733173"/>
                </a:lnTo>
                <a:lnTo>
                  <a:pt x="986259" y="771034"/>
                </a:lnTo>
                <a:lnTo>
                  <a:pt x="956403" y="800889"/>
                </a:lnTo>
                <a:lnTo>
                  <a:pt x="918543" y="820469"/>
                </a:lnTo>
                <a:lnTo>
                  <a:pt x="874950" y="827500"/>
                </a:lnTo>
                <a:lnTo>
                  <a:pt x="137919" y="827500"/>
                </a:lnTo>
                <a:lnTo>
                  <a:pt x="94326" y="820469"/>
                </a:lnTo>
                <a:lnTo>
                  <a:pt x="56466" y="800889"/>
                </a:lnTo>
                <a:lnTo>
                  <a:pt x="26610" y="771034"/>
                </a:lnTo>
                <a:lnTo>
                  <a:pt x="7031" y="733173"/>
                </a:lnTo>
                <a:lnTo>
                  <a:pt x="0" y="689580"/>
                </a:lnTo>
                <a:lnTo>
                  <a:pt x="0" y="137919"/>
                </a:lnTo>
                <a:close/>
              </a:path>
            </a:pathLst>
          </a:custGeom>
          <a:ln w="19049">
            <a:solidFill>
              <a:srgbClr val="30302F"/>
            </a:solidFill>
          </a:ln>
        </p:spPr>
        <p:txBody>
          <a:bodyPr wrap="square" lIns="0" tIns="0" rIns="0" bIns="0" rtlCol="0"/>
          <a:lstStyle/>
          <a:p>
            <a:endParaRPr sz="2400"/>
          </a:p>
        </p:txBody>
      </p:sp>
      <p:sp>
        <p:nvSpPr>
          <p:cNvPr id="8" name="object 8"/>
          <p:cNvSpPr txBox="1"/>
          <p:nvPr/>
        </p:nvSpPr>
        <p:spPr>
          <a:xfrm>
            <a:off x="5557499" y="1994070"/>
            <a:ext cx="1016847" cy="263320"/>
          </a:xfrm>
          <a:prstGeom prst="rect">
            <a:avLst/>
          </a:prstGeom>
        </p:spPr>
        <p:txBody>
          <a:bodyPr vert="horz" wrap="square" lIns="0" tIns="16933" rIns="0" bIns="0" rtlCol="0">
            <a:spAutoFit/>
          </a:bodyPr>
          <a:lstStyle/>
          <a:p>
            <a:pPr marL="16933">
              <a:spcBef>
                <a:spcPts val="133"/>
              </a:spcBef>
            </a:pPr>
            <a:r>
              <a:rPr sz="1600" dirty="0">
                <a:latin typeface="Arial"/>
                <a:cs typeface="Arial"/>
              </a:rPr>
              <a:t>Ad</a:t>
            </a:r>
            <a:r>
              <a:rPr sz="1600" spc="-107" dirty="0">
                <a:latin typeface="Arial"/>
                <a:cs typeface="Arial"/>
              </a:rPr>
              <a:t> </a:t>
            </a:r>
            <a:r>
              <a:rPr sz="1600" dirty="0">
                <a:latin typeface="Arial"/>
                <a:cs typeface="Arial"/>
              </a:rPr>
              <a:t>Service</a:t>
            </a:r>
            <a:endParaRPr sz="1600">
              <a:latin typeface="Arial"/>
              <a:cs typeface="Arial"/>
            </a:endParaRPr>
          </a:p>
        </p:txBody>
      </p:sp>
      <p:sp>
        <p:nvSpPr>
          <p:cNvPr id="9" name="object 9"/>
          <p:cNvSpPr/>
          <p:nvPr/>
        </p:nvSpPr>
        <p:spPr>
          <a:xfrm>
            <a:off x="6951963" y="1581268"/>
            <a:ext cx="1351280" cy="1104053"/>
          </a:xfrm>
          <a:custGeom>
            <a:avLst/>
            <a:gdLst/>
            <a:ahLst/>
            <a:cxnLst/>
            <a:rect l="l" t="t" r="r" b="b"/>
            <a:pathLst>
              <a:path w="1013460" h="828039">
                <a:moveTo>
                  <a:pt x="0" y="137919"/>
                </a:moveTo>
                <a:lnTo>
                  <a:pt x="7031" y="94326"/>
                </a:lnTo>
                <a:lnTo>
                  <a:pt x="26610" y="56466"/>
                </a:lnTo>
                <a:lnTo>
                  <a:pt x="56466" y="26610"/>
                </a:lnTo>
                <a:lnTo>
                  <a:pt x="94326" y="7031"/>
                </a:lnTo>
                <a:lnTo>
                  <a:pt x="137919" y="0"/>
                </a:lnTo>
                <a:lnTo>
                  <a:pt x="874950" y="0"/>
                </a:lnTo>
                <a:lnTo>
                  <a:pt x="918543" y="7031"/>
                </a:lnTo>
                <a:lnTo>
                  <a:pt x="956403" y="26610"/>
                </a:lnTo>
                <a:lnTo>
                  <a:pt x="986259" y="56466"/>
                </a:lnTo>
                <a:lnTo>
                  <a:pt x="1005838" y="94326"/>
                </a:lnTo>
                <a:lnTo>
                  <a:pt x="1012869" y="137919"/>
                </a:lnTo>
                <a:lnTo>
                  <a:pt x="1012869" y="689580"/>
                </a:lnTo>
                <a:lnTo>
                  <a:pt x="1005838" y="733173"/>
                </a:lnTo>
                <a:lnTo>
                  <a:pt x="986259" y="771034"/>
                </a:lnTo>
                <a:lnTo>
                  <a:pt x="956403" y="800889"/>
                </a:lnTo>
                <a:lnTo>
                  <a:pt x="918543" y="820469"/>
                </a:lnTo>
                <a:lnTo>
                  <a:pt x="874950" y="827500"/>
                </a:lnTo>
                <a:lnTo>
                  <a:pt x="137919" y="827500"/>
                </a:lnTo>
                <a:lnTo>
                  <a:pt x="94326" y="820469"/>
                </a:lnTo>
                <a:lnTo>
                  <a:pt x="56466" y="800889"/>
                </a:lnTo>
                <a:lnTo>
                  <a:pt x="26610" y="771034"/>
                </a:lnTo>
                <a:lnTo>
                  <a:pt x="7031" y="733173"/>
                </a:lnTo>
                <a:lnTo>
                  <a:pt x="0" y="689580"/>
                </a:lnTo>
                <a:lnTo>
                  <a:pt x="0" y="137919"/>
                </a:lnTo>
                <a:close/>
              </a:path>
            </a:pathLst>
          </a:custGeom>
          <a:ln w="19049">
            <a:solidFill>
              <a:srgbClr val="30302F"/>
            </a:solidFill>
          </a:ln>
        </p:spPr>
        <p:txBody>
          <a:bodyPr wrap="square" lIns="0" tIns="0" rIns="0" bIns="0" rtlCol="0"/>
          <a:lstStyle/>
          <a:p>
            <a:endParaRPr sz="2400"/>
          </a:p>
        </p:txBody>
      </p:sp>
      <p:sp>
        <p:nvSpPr>
          <p:cNvPr id="10" name="object 10"/>
          <p:cNvSpPr txBox="1"/>
          <p:nvPr/>
        </p:nvSpPr>
        <p:spPr>
          <a:xfrm>
            <a:off x="7173106" y="1872149"/>
            <a:ext cx="915247" cy="518091"/>
          </a:xfrm>
          <a:prstGeom prst="rect">
            <a:avLst/>
          </a:prstGeom>
        </p:spPr>
        <p:txBody>
          <a:bodyPr vert="horz" wrap="square" lIns="0" tIns="30480" rIns="0" bIns="0" rtlCol="0">
            <a:spAutoFit/>
          </a:bodyPr>
          <a:lstStyle/>
          <a:p>
            <a:pPr marL="49952" marR="6773" indent="-33866">
              <a:lnSpc>
                <a:spcPts val="1867"/>
              </a:lnSpc>
              <a:spcBef>
                <a:spcPts val="240"/>
              </a:spcBef>
            </a:pPr>
            <a:r>
              <a:rPr sz="1600" dirty="0">
                <a:latin typeface="Arial"/>
                <a:cs typeface="Arial"/>
              </a:rPr>
              <a:t>Cus</a:t>
            </a:r>
            <a:r>
              <a:rPr sz="1600" spc="-7" dirty="0">
                <a:latin typeface="Arial"/>
                <a:cs typeface="Arial"/>
              </a:rPr>
              <a:t>t</a:t>
            </a:r>
            <a:r>
              <a:rPr sz="1600" dirty="0">
                <a:latin typeface="Arial"/>
                <a:cs typeface="Arial"/>
              </a:rPr>
              <a:t>omer  </a:t>
            </a:r>
            <a:r>
              <a:rPr sz="1600" spc="-7" dirty="0">
                <a:latin typeface="Arial"/>
                <a:cs typeface="Arial"/>
              </a:rPr>
              <a:t>Analytics</a:t>
            </a:r>
            <a:endParaRPr sz="1600">
              <a:latin typeface="Arial"/>
              <a:cs typeface="Arial"/>
            </a:endParaRPr>
          </a:p>
        </p:txBody>
      </p:sp>
      <p:sp>
        <p:nvSpPr>
          <p:cNvPr id="11" name="object 11"/>
          <p:cNvSpPr/>
          <p:nvPr/>
        </p:nvSpPr>
        <p:spPr>
          <a:xfrm>
            <a:off x="8516671" y="1581268"/>
            <a:ext cx="1351280" cy="1104053"/>
          </a:xfrm>
          <a:custGeom>
            <a:avLst/>
            <a:gdLst/>
            <a:ahLst/>
            <a:cxnLst/>
            <a:rect l="l" t="t" r="r" b="b"/>
            <a:pathLst>
              <a:path w="1013459" h="828039">
                <a:moveTo>
                  <a:pt x="0" y="137919"/>
                </a:moveTo>
                <a:lnTo>
                  <a:pt x="7031" y="94326"/>
                </a:lnTo>
                <a:lnTo>
                  <a:pt x="26610" y="56466"/>
                </a:lnTo>
                <a:lnTo>
                  <a:pt x="56466" y="26610"/>
                </a:lnTo>
                <a:lnTo>
                  <a:pt x="94326" y="7031"/>
                </a:lnTo>
                <a:lnTo>
                  <a:pt x="137919" y="0"/>
                </a:lnTo>
                <a:lnTo>
                  <a:pt x="874950" y="0"/>
                </a:lnTo>
                <a:lnTo>
                  <a:pt x="918543" y="7031"/>
                </a:lnTo>
                <a:lnTo>
                  <a:pt x="956403" y="26610"/>
                </a:lnTo>
                <a:lnTo>
                  <a:pt x="986259" y="56466"/>
                </a:lnTo>
                <a:lnTo>
                  <a:pt x="1005838" y="94326"/>
                </a:lnTo>
                <a:lnTo>
                  <a:pt x="1012869" y="137919"/>
                </a:lnTo>
                <a:lnTo>
                  <a:pt x="1012869" y="689580"/>
                </a:lnTo>
                <a:lnTo>
                  <a:pt x="1005838" y="733173"/>
                </a:lnTo>
                <a:lnTo>
                  <a:pt x="986259" y="771034"/>
                </a:lnTo>
                <a:lnTo>
                  <a:pt x="956403" y="800889"/>
                </a:lnTo>
                <a:lnTo>
                  <a:pt x="918543" y="820469"/>
                </a:lnTo>
                <a:lnTo>
                  <a:pt x="874950" y="827500"/>
                </a:lnTo>
                <a:lnTo>
                  <a:pt x="137919" y="827500"/>
                </a:lnTo>
                <a:lnTo>
                  <a:pt x="94326" y="820469"/>
                </a:lnTo>
                <a:lnTo>
                  <a:pt x="56466" y="800889"/>
                </a:lnTo>
                <a:lnTo>
                  <a:pt x="26610" y="771034"/>
                </a:lnTo>
                <a:lnTo>
                  <a:pt x="7031" y="733173"/>
                </a:lnTo>
                <a:lnTo>
                  <a:pt x="0" y="689580"/>
                </a:lnTo>
                <a:lnTo>
                  <a:pt x="0" y="137919"/>
                </a:lnTo>
                <a:close/>
              </a:path>
            </a:pathLst>
          </a:custGeom>
          <a:ln w="19049">
            <a:solidFill>
              <a:srgbClr val="30302F"/>
            </a:solidFill>
          </a:ln>
        </p:spPr>
        <p:txBody>
          <a:bodyPr wrap="square" lIns="0" tIns="0" rIns="0" bIns="0" rtlCol="0"/>
          <a:lstStyle/>
          <a:p>
            <a:endParaRPr sz="2400"/>
          </a:p>
        </p:txBody>
      </p:sp>
      <p:sp>
        <p:nvSpPr>
          <p:cNvPr id="12" name="object 12"/>
          <p:cNvSpPr txBox="1"/>
          <p:nvPr/>
        </p:nvSpPr>
        <p:spPr>
          <a:xfrm>
            <a:off x="8839414" y="1994070"/>
            <a:ext cx="712047" cy="263320"/>
          </a:xfrm>
          <a:prstGeom prst="rect">
            <a:avLst/>
          </a:prstGeom>
        </p:spPr>
        <p:txBody>
          <a:bodyPr vert="horz" wrap="square" lIns="0" tIns="16933" rIns="0" bIns="0" rtlCol="0">
            <a:spAutoFit/>
          </a:bodyPr>
          <a:lstStyle/>
          <a:p>
            <a:pPr marL="16933">
              <a:spcBef>
                <a:spcPts val="133"/>
              </a:spcBef>
            </a:pPr>
            <a:r>
              <a:rPr sz="1600" dirty="0">
                <a:latin typeface="Arial"/>
                <a:cs typeface="Arial"/>
              </a:rPr>
              <a:t>Archive</a:t>
            </a:r>
            <a:endParaRPr sz="1600">
              <a:latin typeface="Arial"/>
              <a:cs typeface="Arial"/>
            </a:endParaRPr>
          </a:p>
        </p:txBody>
      </p:sp>
      <p:sp>
        <p:nvSpPr>
          <p:cNvPr id="13" name="object 13"/>
          <p:cNvSpPr txBox="1"/>
          <p:nvPr/>
        </p:nvSpPr>
        <p:spPr>
          <a:xfrm>
            <a:off x="2257873" y="2882171"/>
            <a:ext cx="7609840" cy="394125"/>
          </a:xfrm>
          <a:prstGeom prst="rect">
            <a:avLst/>
          </a:prstGeom>
          <a:ln w="19049">
            <a:solidFill>
              <a:srgbClr val="458626"/>
            </a:solidFill>
          </a:ln>
        </p:spPr>
        <p:txBody>
          <a:bodyPr vert="horz" wrap="square" lIns="0" tIns="146473" rIns="0" bIns="0" rtlCol="0">
            <a:spAutoFit/>
          </a:bodyPr>
          <a:lstStyle/>
          <a:p>
            <a:pPr marL="6773" algn="ctr">
              <a:spcBef>
                <a:spcPts val="1153"/>
              </a:spcBef>
            </a:pPr>
            <a:r>
              <a:rPr sz="1600" dirty="0">
                <a:latin typeface="Arial"/>
                <a:cs typeface="Arial"/>
              </a:rPr>
              <a:t>MongoDB Query Language </a:t>
            </a:r>
            <a:r>
              <a:rPr sz="1600" spc="-7" dirty="0">
                <a:latin typeface="Arial"/>
                <a:cs typeface="Arial"/>
              </a:rPr>
              <a:t>(MQL) </a:t>
            </a:r>
            <a:r>
              <a:rPr sz="1600" dirty="0">
                <a:latin typeface="Arial"/>
                <a:cs typeface="Arial"/>
              </a:rPr>
              <a:t>+ Native</a:t>
            </a:r>
            <a:r>
              <a:rPr sz="1600" spc="-27" dirty="0">
                <a:latin typeface="Arial"/>
                <a:cs typeface="Arial"/>
              </a:rPr>
              <a:t> </a:t>
            </a:r>
            <a:r>
              <a:rPr sz="1600" dirty="0">
                <a:latin typeface="Arial"/>
                <a:cs typeface="Arial"/>
              </a:rPr>
              <a:t>Drivers</a:t>
            </a:r>
            <a:endParaRPr sz="1600">
              <a:latin typeface="Arial"/>
              <a:cs typeface="Arial"/>
            </a:endParaRPr>
          </a:p>
        </p:txBody>
      </p:sp>
      <p:sp>
        <p:nvSpPr>
          <p:cNvPr id="14" name="object 14"/>
          <p:cNvSpPr txBox="1"/>
          <p:nvPr/>
        </p:nvSpPr>
        <p:spPr>
          <a:xfrm>
            <a:off x="2257873" y="3605209"/>
            <a:ext cx="7609840" cy="394125"/>
          </a:xfrm>
          <a:prstGeom prst="rect">
            <a:avLst/>
          </a:prstGeom>
          <a:ln w="19049">
            <a:solidFill>
              <a:srgbClr val="458626"/>
            </a:solidFill>
          </a:ln>
        </p:spPr>
        <p:txBody>
          <a:bodyPr vert="horz" wrap="square" lIns="0" tIns="146473" rIns="0" bIns="0" rtlCol="0">
            <a:spAutoFit/>
          </a:bodyPr>
          <a:lstStyle/>
          <a:p>
            <a:pPr marL="6773" algn="ctr">
              <a:spcBef>
                <a:spcPts val="1153"/>
              </a:spcBef>
            </a:pPr>
            <a:r>
              <a:rPr sz="1600" dirty="0">
                <a:latin typeface="Arial"/>
                <a:cs typeface="Arial"/>
              </a:rPr>
              <a:t>MongoDB Document Data</a:t>
            </a:r>
            <a:r>
              <a:rPr sz="1600" spc="-20" dirty="0">
                <a:latin typeface="Arial"/>
                <a:cs typeface="Arial"/>
              </a:rPr>
              <a:t> </a:t>
            </a:r>
            <a:r>
              <a:rPr sz="1600" dirty="0">
                <a:latin typeface="Arial"/>
                <a:cs typeface="Arial"/>
              </a:rPr>
              <a:t>Model</a:t>
            </a:r>
            <a:endParaRPr sz="1600">
              <a:latin typeface="Arial"/>
              <a:cs typeface="Arial"/>
            </a:endParaRPr>
          </a:p>
        </p:txBody>
      </p:sp>
      <p:sp>
        <p:nvSpPr>
          <p:cNvPr id="15" name="object 15"/>
          <p:cNvSpPr txBox="1"/>
          <p:nvPr/>
        </p:nvSpPr>
        <p:spPr>
          <a:xfrm>
            <a:off x="3822547" y="4328262"/>
            <a:ext cx="1351280" cy="523220"/>
          </a:xfrm>
          <a:prstGeom prst="rect">
            <a:avLst/>
          </a:prstGeom>
          <a:ln w="19049">
            <a:solidFill>
              <a:srgbClr val="458626"/>
            </a:solidFill>
          </a:ln>
        </p:spPr>
        <p:txBody>
          <a:bodyPr vert="horz" wrap="square" lIns="0" tIns="0" rIns="0" bIns="0" rtlCol="0">
            <a:spAutoFit/>
          </a:bodyPr>
          <a:lstStyle/>
          <a:p>
            <a:pPr>
              <a:lnSpc>
                <a:spcPct val="100000"/>
              </a:lnSpc>
            </a:pPr>
            <a:endParaRPr>
              <a:latin typeface="Times New Roman"/>
              <a:cs typeface="Times New Roman"/>
            </a:endParaRPr>
          </a:p>
          <a:p>
            <a:pPr marL="222668"/>
            <a:r>
              <a:rPr sz="1600" dirty="0">
                <a:latin typeface="Arial"/>
                <a:cs typeface="Arial"/>
              </a:rPr>
              <a:t>MMAP</a:t>
            </a:r>
            <a:r>
              <a:rPr sz="1600" spc="-60" dirty="0">
                <a:latin typeface="Arial"/>
                <a:cs typeface="Arial"/>
              </a:rPr>
              <a:t> </a:t>
            </a:r>
            <a:r>
              <a:rPr sz="1600" dirty="0">
                <a:latin typeface="Arial"/>
                <a:cs typeface="Arial"/>
              </a:rPr>
              <a:t>V1</a:t>
            </a:r>
            <a:endParaRPr sz="1600">
              <a:latin typeface="Arial"/>
              <a:cs typeface="Arial"/>
            </a:endParaRPr>
          </a:p>
        </p:txBody>
      </p:sp>
      <p:sp>
        <p:nvSpPr>
          <p:cNvPr id="16" name="object 16"/>
          <p:cNvSpPr txBox="1"/>
          <p:nvPr/>
        </p:nvSpPr>
        <p:spPr>
          <a:xfrm>
            <a:off x="2257805" y="4328261"/>
            <a:ext cx="1351280" cy="523220"/>
          </a:xfrm>
          <a:prstGeom prst="rect">
            <a:avLst/>
          </a:prstGeom>
          <a:ln w="19049">
            <a:solidFill>
              <a:srgbClr val="458626"/>
            </a:solidFill>
          </a:ln>
        </p:spPr>
        <p:txBody>
          <a:bodyPr vert="horz" wrap="square" lIns="0" tIns="0" rIns="0" bIns="0" rtlCol="0">
            <a:spAutoFit/>
          </a:bodyPr>
          <a:lstStyle/>
          <a:p>
            <a:pPr>
              <a:lnSpc>
                <a:spcPct val="100000"/>
              </a:lnSpc>
            </a:pPr>
            <a:endParaRPr>
              <a:latin typeface="Times New Roman"/>
              <a:cs typeface="Times New Roman"/>
            </a:endParaRPr>
          </a:p>
          <a:p>
            <a:pPr marL="5927" algn="ctr"/>
            <a:r>
              <a:rPr sz="1600" spc="-7" dirty="0">
                <a:latin typeface="Arial"/>
                <a:cs typeface="Arial"/>
              </a:rPr>
              <a:t>WT</a:t>
            </a:r>
            <a:endParaRPr sz="1600">
              <a:latin typeface="Arial"/>
              <a:cs typeface="Arial"/>
            </a:endParaRPr>
          </a:p>
        </p:txBody>
      </p:sp>
      <p:sp>
        <p:nvSpPr>
          <p:cNvPr id="17" name="object 17"/>
          <p:cNvSpPr txBox="1"/>
          <p:nvPr/>
        </p:nvSpPr>
        <p:spPr>
          <a:xfrm>
            <a:off x="8516636" y="4328262"/>
            <a:ext cx="1351280" cy="523220"/>
          </a:xfrm>
          <a:prstGeom prst="rect">
            <a:avLst/>
          </a:prstGeom>
          <a:ln w="19049">
            <a:solidFill>
              <a:srgbClr val="919191"/>
            </a:solidFill>
          </a:ln>
        </p:spPr>
        <p:txBody>
          <a:bodyPr vert="horz" wrap="square" lIns="0" tIns="0" rIns="0" bIns="0" rtlCol="0">
            <a:spAutoFit/>
          </a:bodyPr>
          <a:lstStyle/>
          <a:p>
            <a:pPr>
              <a:lnSpc>
                <a:spcPct val="100000"/>
              </a:lnSpc>
            </a:pPr>
            <a:endParaRPr>
              <a:latin typeface="Times New Roman"/>
              <a:cs typeface="Times New Roman"/>
            </a:endParaRPr>
          </a:p>
          <a:p>
            <a:pPr marL="296326"/>
            <a:r>
              <a:rPr sz="1600" dirty="0">
                <a:latin typeface="Arial"/>
                <a:cs typeface="Arial"/>
              </a:rPr>
              <a:t>3</a:t>
            </a:r>
            <a:r>
              <a:rPr sz="1600" baseline="24305" dirty="0">
                <a:latin typeface="Arial"/>
                <a:cs typeface="Arial"/>
              </a:rPr>
              <a:t>rd</a:t>
            </a:r>
            <a:r>
              <a:rPr sz="1600" spc="189" baseline="24305" dirty="0">
                <a:latin typeface="Arial"/>
                <a:cs typeface="Arial"/>
              </a:rPr>
              <a:t> </a:t>
            </a:r>
            <a:r>
              <a:rPr sz="1600" spc="-7" dirty="0">
                <a:latin typeface="Arial"/>
                <a:cs typeface="Arial"/>
              </a:rPr>
              <a:t>Party</a:t>
            </a:r>
            <a:endParaRPr sz="1600">
              <a:latin typeface="Arial"/>
              <a:cs typeface="Arial"/>
            </a:endParaRPr>
          </a:p>
        </p:txBody>
      </p:sp>
      <p:sp>
        <p:nvSpPr>
          <p:cNvPr id="18" name="object 18"/>
          <p:cNvSpPr/>
          <p:nvPr/>
        </p:nvSpPr>
        <p:spPr>
          <a:xfrm>
            <a:off x="2257796" y="5351386"/>
            <a:ext cx="4480560" cy="117687"/>
          </a:xfrm>
          <a:custGeom>
            <a:avLst/>
            <a:gdLst/>
            <a:ahLst/>
            <a:cxnLst/>
            <a:rect l="l" t="t" r="r" b="b"/>
            <a:pathLst>
              <a:path w="3360420" h="88264">
                <a:moveTo>
                  <a:pt x="3359957" y="0"/>
                </a:moveTo>
                <a:lnTo>
                  <a:pt x="3359381" y="17124"/>
                </a:lnTo>
                <a:lnTo>
                  <a:pt x="3357809" y="31109"/>
                </a:lnTo>
                <a:lnTo>
                  <a:pt x="3355479" y="40537"/>
                </a:lnTo>
                <a:lnTo>
                  <a:pt x="3352625" y="43994"/>
                </a:lnTo>
                <a:lnTo>
                  <a:pt x="1687308" y="43994"/>
                </a:lnTo>
                <a:lnTo>
                  <a:pt x="1684454" y="47452"/>
                </a:lnTo>
                <a:lnTo>
                  <a:pt x="1682125" y="56880"/>
                </a:lnTo>
                <a:lnTo>
                  <a:pt x="1680554" y="70865"/>
                </a:lnTo>
                <a:lnTo>
                  <a:pt x="1679978" y="87989"/>
                </a:lnTo>
                <a:lnTo>
                  <a:pt x="1679403" y="70865"/>
                </a:lnTo>
                <a:lnTo>
                  <a:pt x="1677832" y="56880"/>
                </a:lnTo>
                <a:lnTo>
                  <a:pt x="1675502" y="47452"/>
                </a:lnTo>
                <a:lnTo>
                  <a:pt x="1672648" y="43994"/>
                </a:lnTo>
                <a:lnTo>
                  <a:pt x="7329" y="43994"/>
                </a:lnTo>
                <a:lnTo>
                  <a:pt x="4476" y="40537"/>
                </a:lnTo>
                <a:lnTo>
                  <a:pt x="2146" y="31109"/>
                </a:lnTo>
                <a:lnTo>
                  <a:pt x="575" y="17124"/>
                </a:lnTo>
                <a:lnTo>
                  <a:pt x="0" y="0"/>
                </a:lnTo>
              </a:path>
            </a:pathLst>
          </a:custGeom>
          <a:ln w="19049">
            <a:solidFill>
              <a:srgbClr val="30302F"/>
            </a:solidFill>
          </a:ln>
        </p:spPr>
        <p:txBody>
          <a:bodyPr wrap="square" lIns="0" tIns="0" rIns="0" bIns="0" rtlCol="0"/>
          <a:lstStyle/>
          <a:p>
            <a:endParaRPr sz="2400"/>
          </a:p>
        </p:txBody>
      </p:sp>
      <p:sp>
        <p:nvSpPr>
          <p:cNvPr id="19" name="object 19"/>
          <p:cNvSpPr txBox="1"/>
          <p:nvPr/>
        </p:nvSpPr>
        <p:spPr>
          <a:xfrm>
            <a:off x="4234272" y="5826119"/>
            <a:ext cx="904240" cy="201764"/>
          </a:xfrm>
          <a:prstGeom prst="rect">
            <a:avLst/>
          </a:prstGeom>
        </p:spPr>
        <p:txBody>
          <a:bodyPr vert="horz" wrap="square" lIns="0" tIns="16933" rIns="0" bIns="0" rtlCol="0">
            <a:spAutoFit/>
          </a:bodyPr>
          <a:lstStyle/>
          <a:p>
            <a:pPr marL="16933">
              <a:spcBef>
                <a:spcPts val="133"/>
              </a:spcBef>
            </a:pPr>
            <a:r>
              <a:rPr sz="1200" spc="-7" dirty="0">
                <a:latin typeface="Arial"/>
                <a:cs typeface="Arial"/>
              </a:rPr>
              <a:t>Available</a:t>
            </a:r>
            <a:r>
              <a:rPr sz="1200" spc="-73" dirty="0">
                <a:latin typeface="Arial"/>
                <a:cs typeface="Arial"/>
              </a:rPr>
              <a:t> </a:t>
            </a:r>
            <a:r>
              <a:rPr sz="1200" dirty="0">
                <a:latin typeface="Arial"/>
                <a:cs typeface="Arial"/>
              </a:rPr>
              <a:t>3.2</a:t>
            </a:r>
            <a:endParaRPr sz="1200">
              <a:latin typeface="Arial"/>
              <a:cs typeface="Arial"/>
            </a:endParaRPr>
          </a:p>
        </p:txBody>
      </p:sp>
      <p:sp>
        <p:nvSpPr>
          <p:cNvPr id="20" name="object 20"/>
          <p:cNvSpPr txBox="1"/>
          <p:nvPr/>
        </p:nvSpPr>
        <p:spPr>
          <a:xfrm>
            <a:off x="8821026" y="5826119"/>
            <a:ext cx="749300" cy="201764"/>
          </a:xfrm>
          <a:prstGeom prst="rect">
            <a:avLst/>
          </a:prstGeom>
        </p:spPr>
        <p:txBody>
          <a:bodyPr vert="horz" wrap="square" lIns="0" tIns="16933" rIns="0" bIns="0" rtlCol="0">
            <a:spAutoFit/>
          </a:bodyPr>
          <a:lstStyle/>
          <a:p>
            <a:pPr marL="16933">
              <a:spcBef>
                <a:spcPts val="133"/>
              </a:spcBef>
            </a:pPr>
            <a:r>
              <a:rPr sz="1200" spc="-33" dirty="0">
                <a:latin typeface="Arial"/>
                <a:cs typeface="Arial"/>
              </a:rPr>
              <a:t>Your</a:t>
            </a:r>
            <a:r>
              <a:rPr sz="1200" spc="-80" dirty="0">
                <a:latin typeface="Arial"/>
                <a:cs typeface="Arial"/>
              </a:rPr>
              <a:t> </a:t>
            </a:r>
            <a:r>
              <a:rPr sz="1200" dirty="0">
                <a:latin typeface="Arial"/>
                <a:cs typeface="Arial"/>
              </a:rPr>
              <a:t>own?</a:t>
            </a:r>
            <a:endParaRPr sz="1200">
              <a:latin typeface="Arial"/>
              <a:cs typeface="Arial"/>
            </a:endParaRPr>
          </a:p>
        </p:txBody>
      </p:sp>
      <p:sp>
        <p:nvSpPr>
          <p:cNvPr id="21" name="object 21"/>
          <p:cNvSpPr/>
          <p:nvPr/>
        </p:nvSpPr>
        <p:spPr>
          <a:xfrm>
            <a:off x="8516623" y="5351382"/>
            <a:ext cx="1351280" cy="117687"/>
          </a:xfrm>
          <a:custGeom>
            <a:avLst/>
            <a:gdLst/>
            <a:ahLst/>
            <a:cxnLst/>
            <a:rect l="l" t="t" r="r" b="b"/>
            <a:pathLst>
              <a:path w="1013459" h="88264">
                <a:moveTo>
                  <a:pt x="1012898" y="0"/>
                </a:moveTo>
                <a:lnTo>
                  <a:pt x="1012322" y="17124"/>
                </a:lnTo>
                <a:lnTo>
                  <a:pt x="1010751" y="31107"/>
                </a:lnTo>
                <a:lnTo>
                  <a:pt x="1008420" y="40535"/>
                </a:lnTo>
                <a:lnTo>
                  <a:pt x="1005566" y="43992"/>
                </a:lnTo>
                <a:lnTo>
                  <a:pt x="513783" y="43992"/>
                </a:lnTo>
                <a:lnTo>
                  <a:pt x="510929" y="47450"/>
                </a:lnTo>
                <a:lnTo>
                  <a:pt x="508598" y="56878"/>
                </a:lnTo>
                <a:lnTo>
                  <a:pt x="507026" y="70861"/>
                </a:lnTo>
                <a:lnTo>
                  <a:pt x="506450" y="87985"/>
                </a:lnTo>
                <a:lnTo>
                  <a:pt x="505874" y="70861"/>
                </a:lnTo>
                <a:lnTo>
                  <a:pt x="504303" y="56878"/>
                </a:lnTo>
                <a:lnTo>
                  <a:pt x="501972" y="47450"/>
                </a:lnTo>
                <a:lnTo>
                  <a:pt x="499118" y="43992"/>
                </a:lnTo>
                <a:lnTo>
                  <a:pt x="7339" y="43992"/>
                </a:lnTo>
                <a:lnTo>
                  <a:pt x="4484" y="40535"/>
                </a:lnTo>
                <a:lnTo>
                  <a:pt x="2151" y="31107"/>
                </a:lnTo>
                <a:lnTo>
                  <a:pt x="577" y="17124"/>
                </a:lnTo>
                <a:lnTo>
                  <a:pt x="0" y="0"/>
                </a:lnTo>
              </a:path>
            </a:pathLst>
          </a:custGeom>
          <a:ln w="19049">
            <a:solidFill>
              <a:srgbClr val="30302F"/>
            </a:solidFill>
          </a:ln>
        </p:spPr>
        <p:txBody>
          <a:bodyPr wrap="square" lIns="0" tIns="0" rIns="0" bIns="0" rtlCol="0"/>
          <a:lstStyle/>
          <a:p>
            <a:endParaRPr sz="2400"/>
          </a:p>
        </p:txBody>
      </p:sp>
      <p:sp>
        <p:nvSpPr>
          <p:cNvPr id="22" name="object 22"/>
          <p:cNvSpPr txBox="1"/>
          <p:nvPr/>
        </p:nvSpPr>
        <p:spPr>
          <a:xfrm>
            <a:off x="10067290" y="2882171"/>
            <a:ext cx="246221" cy="2234352"/>
          </a:xfrm>
          <a:prstGeom prst="rect">
            <a:avLst/>
          </a:prstGeom>
          <a:ln w="19049">
            <a:solidFill>
              <a:srgbClr val="458626"/>
            </a:solidFill>
          </a:ln>
        </p:spPr>
        <p:txBody>
          <a:bodyPr vert="vert270" wrap="square" lIns="0" tIns="176953" rIns="0" bIns="0" rtlCol="0">
            <a:spAutoFit/>
          </a:bodyPr>
          <a:lstStyle/>
          <a:p>
            <a:pPr marL="527460">
              <a:spcBef>
                <a:spcPts val="1393"/>
              </a:spcBef>
            </a:pPr>
            <a:r>
              <a:rPr sz="1600" dirty="0">
                <a:latin typeface="Arial"/>
                <a:cs typeface="Arial"/>
              </a:rPr>
              <a:t>Management</a:t>
            </a:r>
            <a:endParaRPr sz="1600">
              <a:latin typeface="Arial"/>
              <a:cs typeface="Arial"/>
            </a:endParaRPr>
          </a:p>
        </p:txBody>
      </p:sp>
      <p:sp>
        <p:nvSpPr>
          <p:cNvPr id="23" name="object 23"/>
          <p:cNvSpPr txBox="1"/>
          <p:nvPr/>
        </p:nvSpPr>
        <p:spPr>
          <a:xfrm>
            <a:off x="1526758" y="2882171"/>
            <a:ext cx="246221" cy="2234352"/>
          </a:xfrm>
          <a:prstGeom prst="rect">
            <a:avLst/>
          </a:prstGeom>
          <a:ln w="19049">
            <a:solidFill>
              <a:srgbClr val="458626"/>
            </a:solidFill>
          </a:ln>
        </p:spPr>
        <p:txBody>
          <a:bodyPr vert="vert270" wrap="square" lIns="0" tIns="176953" rIns="0" bIns="0" rtlCol="0">
            <a:spAutoFit/>
          </a:bodyPr>
          <a:lstStyle/>
          <a:p>
            <a:pPr marL="7620" algn="ctr">
              <a:spcBef>
                <a:spcPts val="1393"/>
              </a:spcBef>
            </a:pPr>
            <a:r>
              <a:rPr sz="1600" dirty="0">
                <a:latin typeface="Arial"/>
                <a:cs typeface="Arial"/>
              </a:rPr>
              <a:t>Security</a:t>
            </a:r>
            <a:endParaRPr sz="1600">
              <a:latin typeface="Arial"/>
              <a:cs typeface="Arial"/>
            </a:endParaRPr>
          </a:p>
        </p:txBody>
      </p:sp>
      <p:sp>
        <p:nvSpPr>
          <p:cNvPr id="24" name="object 24"/>
          <p:cNvSpPr txBox="1"/>
          <p:nvPr/>
        </p:nvSpPr>
        <p:spPr>
          <a:xfrm>
            <a:off x="7449251" y="5826130"/>
            <a:ext cx="347980" cy="201764"/>
          </a:xfrm>
          <a:prstGeom prst="rect">
            <a:avLst/>
          </a:prstGeom>
        </p:spPr>
        <p:txBody>
          <a:bodyPr vert="horz" wrap="square" lIns="0" tIns="16933" rIns="0" bIns="0" rtlCol="0">
            <a:spAutoFit/>
          </a:bodyPr>
          <a:lstStyle/>
          <a:p>
            <a:pPr marL="16933">
              <a:spcBef>
                <a:spcPts val="133"/>
              </a:spcBef>
            </a:pPr>
            <a:r>
              <a:rPr sz="1200" dirty="0">
                <a:latin typeface="Arial"/>
                <a:cs typeface="Arial"/>
              </a:rPr>
              <a:t>Beta</a:t>
            </a:r>
            <a:endParaRPr sz="1200">
              <a:latin typeface="Arial"/>
              <a:cs typeface="Arial"/>
            </a:endParaRPr>
          </a:p>
        </p:txBody>
      </p:sp>
      <p:sp>
        <p:nvSpPr>
          <p:cNvPr id="25" name="object 25"/>
          <p:cNvSpPr/>
          <p:nvPr/>
        </p:nvSpPr>
        <p:spPr>
          <a:xfrm>
            <a:off x="6951785" y="5351386"/>
            <a:ext cx="1351280" cy="117687"/>
          </a:xfrm>
          <a:custGeom>
            <a:avLst/>
            <a:gdLst/>
            <a:ahLst/>
            <a:cxnLst/>
            <a:rect l="l" t="t" r="r" b="b"/>
            <a:pathLst>
              <a:path w="1013460" h="88264">
                <a:moveTo>
                  <a:pt x="1012869" y="0"/>
                </a:moveTo>
                <a:lnTo>
                  <a:pt x="1012293" y="17124"/>
                </a:lnTo>
                <a:lnTo>
                  <a:pt x="1010721" y="31109"/>
                </a:lnTo>
                <a:lnTo>
                  <a:pt x="1008391" y="40537"/>
                </a:lnTo>
                <a:lnTo>
                  <a:pt x="1005537" y="43995"/>
                </a:lnTo>
                <a:lnTo>
                  <a:pt x="513766" y="43995"/>
                </a:lnTo>
                <a:lnTo>
                  <a:pt x="510912" y="47452"/>
                </a:lnTo>
                <a:lnTo>
                  <a:pt x="508582" y="56880"/>
                </a:lnTo>
                <a:lnTo>
                  <a:pt x="507010" y="70865"/>
                </a:lnTo>
                <a:lnTo>
                  <a:pt x="506434" y="87989"/>
                </a:lnTo>
                <a:lnTo>
                  <a:pt x="505858" y="70865"/>
                </a:lnTo>
                <a:lnTo>
                  <a:pt x="504287" y="56880"/>
                </a:lnTo>
                <a:lnTo>
                  <a:pt x="501956" y="47452"/>
                </a:lnTo>
                <a:lnTo>
                  <a:pt x="499102" y="43995"/>
                </a:lnTo>
                <a:lnTo>
                  <a:pt x="7329" y="43995"/>
                </a:lnTo>
                <a:lnTo>
                  <a:pt x="4476" y="40537"/>
                </a:lnTo>
                <a:lnTo>
                  <a:pt x="2146" y="31109"/>
                </a:lnTo>
                <a:lnTo>
                  <a:pt x="575" y="17124"/>
                </a:lnTo>
                <a:lnTo>
                  <a:pt x="0" y="0"/>
                </a:lnTo>
              </a:path>
            </a:pathLst>
          </a:custGeom>
          <a:ln w="19049">
            <a:solidFill>
              <a:srgbClr val="30302F"/>
            </a:solidFill>
          </a:ln>
        </p:spPr>
        <p:txBody>
          <a:bodyPr wrap="square" lIns="0" tIns="0" rIns="0" bIns="0" rtlCol="0"/>
          <a:lstStyle/>
          <a:p>
            <a:endParaRPr sz="2400"/>
          </a:p>
        </p:txBody>
      </p:sp>
      <p:sp>
        <p:nvSpPr>
          <p:cNvPr id="26" name="object 26"/>
          <p:cNvSpPr txBox="1"/>
          <p:nvPr/>
        </p:nvSpPr>
        <p:spPr>
          <a:xfrm>
            <a:off x="6921957" y="4345297"/>
            <a:ext cx="1351280" cy="523220"/>
          </a:xfrm>
          <a:prstGeom prst="rect">
            <a:avLst/>
          </a:prstGeom>
          <a:ln w="19049">
            <a:solidFill>
              <a:srgbClr val="458626"/>
            </a:solidFill>
          </a:ln>
        </p:spPr>
        <p:txBody>
          <a:bodyPr vert="horz" wrap="square" lIns="0" tIns="0" rIns="0" bIns="0" rtlCol="0">
            <a:spAutoFit/>
          </a:bodyPr>
          <a:lstStyle/>
          <a:p>
            <a:pPr>
              <a:lnSpc>
                <a:spcPct val="100000"/>
              </a:lnSpc>
            </a:pPr>
            <a:endParaRPr>
              <a:latin typeface="Times New Roman"/>
              <a:cs typeface="Times New Roman"/>
            </a:endParaRPr>
          </a:p>
          <a:p>
            <a:pPr marL="193035"/>
            <a:r>
              <a:rPr sz="1600" dirty="0">
                <a:latin typeface="Arial"/>
                <a:cs typeface="Arial"/>
              </a:rPr>
              <a:t>In-memory</a:t>
            </a:r>
            <a:endParaRPr sz="1600">
              <a:latin typeface="Arial"/>
              <a:cs typeface="Arial"/>
            </a:endParaRPr>
          </a:p>
        </p:txBody>
      </p:sp>
      <p:sp>
        <p:nvSpPr>
          <p:cNvPr id="28" name="object 28"/>
          <p:cNvSpPr txBox="1">
            <a:spLocks noGrp="1"/>
          </p:cNvSpPr>
          <p:nvPr>
            <p:ph type="sldNum" sz="quarter" idx="7"/>
          </p:nvPr>
        </p:nvSpPr>
        <p:spPr>
          <a:xfrm>
            <a:off x="403986" y="4826487"/>
            <a:ext cx="161290" cy="111125"/>
          </a:xfrm>
          <a:prstGeom prst="rect">
            <a:avLst/>
          </a:prstGeom>
        </p:spPr>
        <p:txBody>
          <a:bodyPr vert="horz" wrap="square" lIns="0" tIns="0" rIns="0" bIns="0" rtlCol="0">
            <a:spAutoFit/>
          </a:bodyPr>
          <a:lstStyle>
            <a:defPPr>
              <a:defRPr lang="en-BG"/>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99">
              <a:spcBef>
                <a:spcPts val="53"/>
              </a:spcBef>
            </a:pPr>
            <a:fld id="{81D60167-4931-47E6-BA6A-407CBD079E47}" type="slidenum">
              <a:rPr lang="en-BG" smtClean="0"/>
              <a:pPr marL="38100">
                <a:spcBef>
                  <a:spcPts val="40"/>
                </a:spcBef>
              </a:pPr>
              <a:t>8</a:t>
            </a:fld>
            <a:endParaRPr dirty="0"/>
          </a:p>
        </p:txBody>
      </p:sp>
      <p:sp>
        <p:nvSpPr>
          <p:cNvPr id="27" name="object 27"/>
          <p:cNvSpPr txBox="1"/>
          <p:nvPr/>
        </p:nvSpPr>
        <p:spPr>
          <a:xfrm>
            <a:off x="5334405" y="4330176"/>
            <a:ext cx="1351280" cy="523220"/>
          </a:xfrm>
          <a:prstGeom prst="rect">
            <a:avLst/>
          </a:prstGeom>
          <a:ln w="19049">
            <a:solidFill>
              <a:srgbClr val="458626"/>
            </a:solidFill>
          </a:ln>
        </p:spPr>
        <p:txBody>
          <a:bodyPr vert="horz" wrap="square" lIns="0" tIns="0" rIns="0" bIns="0" rtlCol="0">
            <a:spAutoFit/>
          </a:bodyPr>
          <a:lstStyle/>
          <a:p>
            <a:pPr>
              <a:lnSpc>
                <a:spcPct val="100000"/>
              </a:lnSpc>
            </a:pPr>
            <a:endParaRPr>
              <a:latin typeface="Times New Roman"/>
              <a:cs typeface="Times New Roman"/>
            </a:endParaRPr>
          </a:p>
          <a:p>
            <a:pPr marL="220974"/>
            <a:r>
              <a:rPr sz="1600" dirty="0">
                <a:latin typeface="Arial"/>
                <a:cs typeface="Arial"/>
              </a:rPr>
              <a:t>Encrypted</a:t>
            </a:r>
            <a:endParaRPr sz="1600">
              <a:latin typeface="Arial"/>
              <a:cs typeface="Arial"/>
            </a:endParaRPr>
          </a:p>
        </p:txBody>
      </p:sp>
    </p:spTree>
    <p:extLst>
      <p:ext uri="{BB962C8B-B14F-4D97-AF65-F5344CB8AC3E}">
        <p14:creationId xmlns:p14="http://schemas.microsoft.com/office/powerpoint/2010/main" val="165309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1023438"/>
            <a:ext cx="14020800" cy="694207"/>
          </a:xfrm>
          <a:prstGeom prst="rect">
            <a:avLst/>
          </a:prstGeom>
        </p:spPr>
        <p:txBody>
          <a:bodyPr vert="horz" wrap="square" lIns="0" tIns="16933" rIns="0" bIns="0" rtlCol="0" anchor="ctr">
            <a:spAutoFit/>
          </a:bodyPr>
          <a:lstStyle/>
          <a:p>
            <a:pPr marL="41486">
              <a:lnSpc>
                <a:spcPct val="100000"/>
              </a:lnSpc>
              <a:spcBef>
                <a:spcPts val="133"/>
              </a:spcBef>
            </a:pPr>
            <a:r>
              <a:rPr spc="-133" dirty="0"/>
              <a:t>MongoDB</a:t>
            </a:r>
            <a:r>
              <a:rPr spc="-480" dirty="0"/>
              <a:t> </a:t>
            </a:r>
            <a:r>
              <a:rPr spc="-147" dirty="0"/>
              <a:t>Architecture</a:t>
            </a:r>
          </a:p>
        </p:txBody>
      </p:sp>
      <p:sp>
        <p:nvSpPr>
          <p:cNvPr id="3" name="object 3"/>
          <p:cNvSpPr/>
          <p:nvPr/>
        </p:nvSpPr>
        <p:spPr>
          <a:xfrm>
            <a:off x="3563687" y="4328262"/>
            <a:ext cx="1351280" cy="771313"/>
          </a:xfrm>
          <a:custGeom>
            <a:avLst/>
            <a:gdLst/>
            <a:ahLst/>
            <a:cxnLst/>
            <a:rect l="l" t="t" r="r" b="b"/>
            <a:pathLst>
              <a:path w="1013460" h="578485">
                <a:moveTo>
                  <a:pt x="0" y="0"/>
                </a:moveTo>
                <a:lnTo>
                  <a:pt x="1012869" y="0"/>
                </a:lnTo>
                <a:lnTo>
                  <a:pt x="1012869" y="577997"/>
                </a:lnTo>
                <a:lnTo>
                  <a:pt x="0" y="577997"/>
                </a:lnTo>
                <a:lnTo>
                  <a:pt x="0" y="0"/>
                </a:lnTo>
                <a:close/>
              </a:path>
            </a:pathLst>
          </a:custGeom>
          <a:ln w="19049">
            <a:solidFill>
              <a:srgbClr val="458626"/>
            </a:solidFill>
          </a:ln>
        </p:spPr>
        <p:txBody>
          <a:bodyPr wrap="square" lIns="0" tIns="0" rIns="0" bIns="0" rtlCol="0"/>
          <a:lstStyle/>
          <a:p>
            <a:endParaRPr sz="2400"/>
          </a:p>
        </p:txBody>
      </p:sp>
      <p:sp>
        <p:nvSpPr>
          <p:cNvPr id="4" name="object 4"/>
          <p:cNvSpPr txBox="1"/>
          <p:nvPr/>
        </p:nvSpPr>
        <p:spPr>
          <a:xfrm>
            <a:off x="3769876" y="4574744"/>
            <a:ext cx="944880" cy="263320"/>
          </a:xfrm>
          <a:prstGeom prst="rect">
            <a:avLst/>
          </a:prstGeom>
        </p:spPr>
        <p:txBody>
          <a:bodyPr vert="horz" wrap="square" lIns="0" tIns="16933" rIns="0" bIns="0" rtlCol="0">
            <a:spAutoFit/>
          </a:bodyPr>
          <a:lstStyle/>
          <a:p>
            <a:pPr marL="16933">
              <a:spcBef>
                <a:spcPts val="133"/>
              </a:spcBef>
            </a:pPr>
            <a:r>
              <a:rPr sz="1600" dirty="0">
                <a:latin typeface="Arial"/>
                <a:cs typeface="Arial"/>
              </a:rPr>
              <a:t>MMAP</a:t>
            </a:r>
            <a:r>
              <a:rPr sz="1600" spc="-133" dirty="0">
                <a:latin typeface="Arial"/>
                <a:cs typeface="Arial"/>
              </a:rPr>
              <a:t> </a:t>
            </a:r>
            <a:r>
              <a:rPr sz="1600" dirty="0">
                <a:latin typeface="Arial"/>
                <a:cs typeface="Arial"/>
              </a:rPr>
              <a:t>V1</a:t>
            </a:r>
            <a:endParaRPr sz="1600">
              <a:latin typeface="Arial"/>
              <a:cs typeface="Arial"/>
            </a:endParaRPr>
          </a:p>
        </p:txBody>
      </p:sp>
      <p:sp>
        <p:nvSpPr>
          <p:cNvPr id="5" name="object 5"/>
          <p:cNvSpPr/>
          <p:nvPr/>
        </p:nvSpPr>
        <p:spPr>
          <a:xfrm>
            <a:off x="1998945" y="4328262"/>
            <a:ext cx="1351280" cy="771313"/>
          </a:xfrm>
          <a:custGeom>
            <a:avLst/>
            <a:gdLst/>
            <a:ahLst/>
            <a:cxnLst/>
            <a:rect l="l" t="t" r="r" b="b"/>
            <a:pathLst>
              <a:path w="1013460" h="578485">
                <a:moveTo>
                  <a:pt x="0" y="0"/>
                </a:moveTo>
                <a:lnTo>
                  <a:pt x="1012869" y="0"/>
                </a:lnTo>
                <a:lnTo>
                  <a:pt x="1012869" y="577997"/>
                </a:lnTo>
                <a:lnTo>
                  <a:pt x="0" y="577997"/>
                </a:lnTo>
                <a:lnTo>
                  <a:pt x="0" y="0"/>
                </a:lnTo>
                <a:close/>
              </a:path>
            </a:pathLst>
          </a:custGeom>
          <a:ln w="19049">
            <a:solidFill>
              <a:srgbClr val="458626"/>
            </a:solidFill>
          </a:ln>
        </p:spPr>
        <p:txBody>
          <a:bodyPr wrap="square" lIns="0" tIns="0" rIns="0" bIns="0" rtlCol="0"/>
          <a:lstStyle/>
          <a:p>
            <a:endParaRPr sz="2400"/>
          </a:p>
        </p:txBody>
      </p:sp>
      <p:sp>
        <p:nvSpPr>
          <p:cNvPr id="6" name="object 6"/>
          <p:cNvSpPr txBox="1"/>
          <p:nvPr/>
        </p:nvSpPr>
        <p:spPr>
          <a:xfrm>
            <a:off x="2502643" y="4574744"/>
            <a:ext cx="350520" cy="263320"/>
          </a:xfrm>
          <a:prstGeom prst="rect">
            <a:avLst/>
          </a:prstGeom>
        </p:spPr>
        <p:txBody>
          <a:bodyPr vert="horz" wrap="square" lIns="0" tIns="16933" rIns="0" bIns="0" rtlCol="0">
            <a:spAutoFit/>
          </a:bodyPr>
          <a:lstStyle/>
          <a:p>
            <a:pPr marL="16933">
              <a:spcBef>
                <a:spcPts val="133"/>
              </a:spcBef>
            </a:pPr>
            <a:r>
              <a:rPr sz="1600" spc="-7" dirty="0">
                <a:latin typeface="Arial"/>
                <a:cs typeface="Arial"/>
              </a:rPr>
              <a:t>WT</a:t>
            </a:r>
            <a:endParaRPr sz="1600">
              <a:latin typeface="Arial"/>
              <a:cs typeface="Arial"/>
            </a:endParaRPr>
          </a:p>
        </p:txBody>
      </p:sp>
      <p:sp>
        <p:nvSpPr>
          <p:cNvPr id="7" name="object 7"/>
          <p:cNvSpPr/>
          <p:nvPr/>
        </p:nvSpPr>
        <p:spPr>
          <a:xfrm>
            <a:off x="8257793" y="4328262"/>
            <a:ext cx="1351280" cy="771313"/>
          </a:xfrm>
          <a:custGeom>
            <a:avLst/>
            <a:gdLst/>
            <a:ahLst/>
            <a:cxnLst/>
            <a:rect l="l" t="t" r="r" b="b"/>
            <a:pathLst>
              <a:path w="1013459" h="578485">
                <a:moveTo>
                  <a:pt x="0" y="0"/>
                </a:moveTo>
                <a:lnTo>
                  <a:pt x="1012869" y="0"/>
                </a:lnTo>
                <a:lnTo>
                  <a:pt x="1012869" y="577997"/>
                </a:lnTo>
                <a:lnTo>
                  <a:pt x="0" y="577997"/>
                </a:lnTo>
                <a:lnTo>
                  <a:pt x="0" y="0"/>
                </a:lnTo>
                <a:close/>
              </a:path>
            </a:pathLst>
          </a:custGeom>
          <a:ln w="19049">
            <a:solidFill>
              <a:srgbClr val="919191"/>
            </a:solidFill>
          </a:ln>
        </p:spPr>
        <p:txBody>
          <a:bodyPr wrap="square" lIns="0" tIns="0" rIns="0" bIns="0" rtlCol="0"/>
          <a:lstStyle/>
          <a:p>
            <a:endParaRPr sz="2400"/>
          </a:p>
        </p:txBody>
      </p:sp>
      <p:sp>
        <p:nvSpPr>
          <p:cNvPr id="8" name="object 8"/>
          <p:cNvSpPr txBox="1"/>
          <p:nvPr/>
        </p:nvSpPr>
        <p:spPr>
          <a:xfrm>
            <a:off x="8503473" y="4574744"/>
            <a:ext cx="866140" cy="263320"/>
          </a:xfrm>
          <a:prstGeom prst="rect">
            <a:avLst/>
          </a:prstGeom>
        </p:spPr>
        <p:txBody>
          <a:bodyPr vert="horz" wrap="square" lIns="0" tIns="16933" rIns="0" bIns="0" rtlCol="0">
            <a:spAutoFit/>
          </a:bodyPr>
          <a:lstStyle/>
          <a:p>
            <a:pPr marL="50799">
              <a:spcBef>
                <a:spcPts val="133"/>
              </a:spcBef>
            </a:pPr>
            <a:r>
              <a:rPr sz="1600" dirty="0">
                <a:latin typeface="Arial"/>
                <a:cs typeface="Arial"/>
              </a:rPr>
              <a:t>3</a:t>
            </a:r>
            <a:r>
              <a:rPr sz="1600" baseline="24305" dirty="0">
                <a:latin typeface="Arial"/>
                <a:cs typeface="Arial"/>
              </a:rPr>
              <a:t>rd</a:t>
            </a:r>
            <a:r>
              <a:rPr sz="1600" spc="129" baseline="24305" dirty="0">
                <a:latin typeface="Arial"/>
                <a:cs typeface="Arial"/>
              </a:rPr>
              <a:t> </a:t>
            </a:r>
            <a:r>
              <a:rPr sz="1600" spc="-7" dirty="0">
                <a:latin typeface="Arial"/>
                <a:cs typeface="Arial"/>
              </a:rPr>
              <a:t>Party</a:t>
            </a:r>
            <a:endParaRPr sz="1600">
              <a:latin typeface="Arial"/>
              <a:cs typeface="Arial"/>
            </a:endParaRPr>
          </a:p>
        </p:txBody>
      </p:sp>
      <p:sp>
        <p:nvSpPr>
          <p:cNvPr id="9" name="object 9"/>
          <p:cNvSpPr/>
          <p:nvPr/>
        </p:nvSpPr>
        <p:spPr>
          <a:xfrm>
            <a:off x="1998952" y="5351386"/>
            <a:ext cx="4480560" cy="117687"/>
          </a:xfrm>
          <a:custGeom>
            <a:avLst/>
            <a:gdLst/>
            <a:ahLst/>
            <a:cxnLst/>
            <a:rect l="l" t="t" r="r" b="b"/>
            <a:pathLst>
              <a:path w="3360420" h="88264">
                <a:moveTo>
                  <a:pt x="3359957" y="0"/>
                </a:moveTo>
                <a:lnTo>
                  <a:pt x="3359381" y="17124"/>
                </a:lnTo>
                <a:lnTo>
                  <a:pt x="3357810" y="31109"/>
                </a:lnTo>
                <a:lnTo>
                  <a:pt x="3355479" y="40537"/>
                </a:lnTo>
                <a:lnTo>
                  <a:pt x="3352625" y="43994"/>
                </a:lnTo>
                <a:lnTo>
                  <a:pt x="1687308" y="43994"/>
                </a:lnTo>
                <a:lnTo>
                  <a:pt x="1684454" y="47452"/>
                </a:lnTo>
                <a:lnTo>
                  <a:pt x="1682125" y="56880"/>
                </a:lnTo>
                <a:lnTo>
                  <a:pt x="1680554" y="70865"/>
                </a:lnTo>
                <a:lnTo>
                  <a:pt x="1679978" y="87989"/>
                </a:lnTo>
                <a:lnTo>
                  <a:pt x="1679403" y="70865"/>
                </a:lnTo>
                <a:lnTo>
                  <a:pt x="1677832" y="56880"/>
                </a:lnTo>
                <a:lnTo>
                  <a:pt x="1675502" y="47452"/>
                </a:lnTo>
                <a:lnTo>
                  <a:pt x="1672648" y="43994"/>
                </a:lnTo>
                <a:lnTo>
                  <a:pt x="7329" y="43994"/>
                </a:lnTo>
                <a:lnTo>
                  <a:pt x="4476" y="40537"/>
                </a:lnTo>
                <a:lnTo>
                  <a:pt x="2146" y="31109"/>
                </a:lnTo>
                <a:lnTo>
                  <a:pt x="575" y="17124"/>
                </a:lnTo>
                <a:lnTo>
                  <a:pt x="0" y="0"/>
                </a:lnTo>
              </a:path>
            </a:pathLst>
          </a:custGeom>
          <a:ln w="19049">
            <a:solidFill>
              <a:srgbClr val="30302F"/>
            </a:solidFill>
          </a:ln>
        </p:spPr>
        <p:txBody>
          <a:bodyPr wrap="square" lIns="0" tIns="0" rIns="0" bIns="0" rtlCol="0"/>
          <a:lstStyle/>
          <a:p>
            <a:endParaRPr sz="2400"/>
          </a:p>
        </p:txBody>
      </p:sp>
      <p:sp>
        <p:nvSpPr>
          <p:cNvPr id="10" name="object 10"/>
          <p:cNvSpPr txBox="1"/>
          <p:nvPr/>
        </p:nvSpPr>
        <p:spPr>
          <a:xfrm>
            <a:off x="3763742" y="5826119"/>
            <a:ext cx="1327573" cy="201764"/>
          </a:xfrm>
          <a:prstGeom prst="rect">
            <a:avLst/>
          </a:prstGeom>
        </p:spPr>
        <p:txBody>
          <a:bodyPr vert="horz" wrap="square" lIns="0" tIns="16933" rIns="0" bIns="0" rtlCol="0">
            <a:spAutoFit/>
          </a:bodyPr>
          <a:lstStyle/>
          <a:p>
            <a:pPr marL="16933">
              <a:spcBef>
                <a:spcPts val="133"/>
              </a:spcBef>
            </a:pPr>
            <a:r>
              <a:rPr sz="1200" spc="-7" dirty="0">
                <a:latin typeface="Arial"/>
                <a:cs typeface="Arial"/>
              </a:rPr>
              <a:t>Officially</a:t>
            </a:r>
            <a:r>
              <a:rPr sz="1200" spc="-33" dirty="0">
                <a:latin typeface="Arial"/>
                <a:cs typeface="Arial"/>
              </a:rPr>
              <a:t> </a:t>
            </a:r>
            <a:r>
              <a:rPr sz="1200" spc="-7" dirty="0">
                <a:latin typeface="Arial"/>
                <a:cs typeface="Arial"/>
              </a:rPr>
              <a:t>supported</a:t>
            </a:r>
            <a:endParaRPr sz="1200">
              <a:latin typeface="Arial"/>
              <a:cs typeface="Arial"/>
            </a:endParaRPr>
          </a:p>
        </p:txBody>
      </p:sp>
      <p:sp>
        <p:nvSpPr>
          <p:cNvPr id="11" name="object 11"/>
          <p:cNvSpPr txBox="1"/>
          <p:nvPr/>
        </p:nvSpPr>
        <p:spPr>
          <a:xfrm>
            <a:off x="8562166" y="5826119"/>
            <a:ext cx="749300" cy="201764"/>
          </a:xfrm>
          <a:prstGeom prst="rect">
            <a:avLst/>
          </a:prstGeom>
        </p:spPr>
        <p:txBody>
          <a:bodyPr vert="horz" wrap="square" lIns="0" tIns="16933" rIns="0" bIns="0" rtlCol="0">
            <a:spAutoFit/>
          </a:bodyPr>
          <a:lstStyle/>
          <a:p>
            <a:pPr marL="16933">
              <a:spcBef>
                <a:spcPts val="133"/>
              </a:spcBef>
            </a:pPr>
            <a:r>
              <a:rPr sz="1200" spc="-33" dirty="0">
                <a:latin typeface="Arial"/>
                <a:cs typeface="Arial"/>
              </a:rPr>
              <a:t>Your</a:t>
            </a:r>
            <a:r>
              <a:rPr sz="1200" spc="-80" dirty="0">
                <a:latin typeface="Arial"/>
                <a:cs typeface="Arial"/>
              </a:rPr>
              <a:t> </a:t>
            </a:r>
            <a:r>
              <a:rPr sz="1200" dirty="0">
                <a:latin typeface="Arial"/>
                <a:cs typeface="Arial"/>
              </a:rPr>
              <a:t>own?</a:t>
            </a:r>
            <a:endParaRPr sz="1200">
              <a:latin typeface="Arial"/>
              <a:cs typeface="Arial"/>
            </a:endParaRPr>
          </a:p>
        </p:txBody>
      </p:sp>
      <p:sp>
        <p:nvSpPr>
          <p:cNvPr id="12" name="object 12"/>
          <p:cNvSpPr/>
          <p:nvPr/>
        </p:nvSpPr>
        <p:spPr>
          <a:xfrm>
            <a:off x="8257779" y="5351382"/>
            <a:ext cx="1351280" cy="117687"/>
          </a:xfrm>
          <a:custGeom>
            <a:avLst/>
            <a:gdLst/>
            <a:ahLst/>
            <a:cxnLst/>
            <a:rect l="l" t="t" r="r" b="b"/>
            <a:pathLst>
              <a:path w="1013459" h="88264">
                <a:moveTo>
                  <a:pt x="1012898" y="0"/>
                </a:moveTo>
                <a:lnTo>
                  <a:pt x="1012322" y="17124"/>
                </a:lnTo>
                <a:lnTo>
                  <a:pt x="1010751" y="31107"/>
                </a:lnTo>
                <a:lnTo>
                  <a:pt x="1008420" y="40535"/>
                </a:lnTo>
                <a:lnTo>
                  <a:pt x="1005566" y="43992"/>
                </a:lnTo>
                <a:lnTo>
                  <a:pt x="513783" y="43992"/>
                </a:lnTo>
                <a:lnTo>
                  <a:pt x="510929" y="47450"/>
                </a:lnTo>
                <a:lnTo>
                  <a:pt x="508598" y="56878"/>
                </a:lnTo>
                <a:lnTo>
                  <a:pt x="507026" y="70861"/>
                </a:lnTo>
                <a:lnTo>
                  <a:pt x="506450" y="87985"/>
                </a:lnTo>
                <a:lnTo>
                  <a:pt x="505874" y="70861"/>
                </a:lnTo>
                <a:lnTo>
                  <a:pt x="504303" y="56878"/>
                </a:lnTo>
                <a:lnTo>
                  <a:pt x="501972" y="47450"/>
                </a:lnTo>
                <a:lnTo>
                  <a:pt x="499118" y="43992"/>
                </a:lnTo>
                <a:lnTo>
                  <a:pt x="7339" y="43992"/>
                </a:lnTo>
                <a:lnTo>
                  <a:pt x="4484" y="40535"/>
                </a:lnTo>
                <a:lnTo>
                  <a:pt x="2151" y="31107"/>
                </a:lnTo>
                <a:lnTo>
                  <a:pt x="577" y="17124"/>
                </a:lnTo>
                <a:lnTo>
                  <a:pt x="0" y="0"/>
                </a:lnTo>
              </a:path>
            </a:pathLst>
          </a:custGeom>
          <a:ln w="19049">
            <a:solidFill>
              <a:srgbClr val="30302F"/>
            </a:solidFill>
          </a:ln>
        </p:spPr>
        <p:txBody>
          <a:bodyPr wrap="square" lIns="0" tIns="0" rIns="0" bIns="0" rtlCol="0"/>
          <a:lstStyle/>
          <a:p>
            <a:endParaRPr sz="2400"/>
          </a:p>
        </p:txBody>
      </p:sp>
      <p:sp>
        <p:nvSpPr>
          <p:cNvPr id="13" name="object 13"/>
          <p:cNvSpPr txBox="1"/>
          <p:nvPr/>
        </p:nvSpPr>
        <p:spPr>
          <a:xfrm>
            <a:off x="7190409" y="5826130"/>
            <a:ext cx="347980" cy="201764"/>
          </a:xfrm>
          <a:prstGeom prst="rect">
            <a:avLst/>
          </a:prstGeom>
        </p:spPr>
        <p:txBody>
          <a:bodyPr vert="horz" wrap="square" lIns="0" tIns="16933" rIns="0" bIns="0" rtlCol="0">
            <a:spAutoFit/>
          </a:bodyPr>
          <a:lstStyle/>
          <a:p>
            <a:pPr marL="16933">
              <a:spcBef>
                <a:spcPts val="133"/>
              </a:spcBef>
            </a:pPr>
            <a:r>
              <a:rPr sz="1200" dirty="0">
                <a:latin typeface="Arial"/>
                <a:cs typeface="Arial"/>
              </a:rPr>
              <a:t>Beta</a:t>
            </a:r>
            <a:endParaRPr sz="1200">
              <a:latin typeface="Arial"/>
              <a:cs typeface="Arial"/>
            </a:endParaRPr>
          </a:p>
        </p:txBody>
      </p:sp>
      <p:sp>
        <p:nvSpPr>
          <p:cNvPr id="14" name="object 14"/>
          <p:cNvSpPr/>
          <p:nvPr/>
        </p:nvSpPr>
        <p:spPr>
          <a:xfrm>
            <a:off x="6692925" y="5351386"/>
            <a:ext cx="1351280" cy="117687"/>
          </a:xfrm>
          <a:custGeom>
            <a:avLst/>
            <a:gdLst/>
            <a:ahLst/>
            <a:cxnLst/>
            <a:rect l="l" t="t" r="r" b="b"/>
            <a:pathLst>
              <a:path w="1013460" h="88264">
                <a:moveTo>
                  <a:pt x="1012869" y="0"/>
                </a:moveTo>
                <a:lnTo>
                  <a:pt x="1012292" y="17124"/>
                </a:lnTo>
                <a:lnTo>
                  <a:pt x="1010721" y="31109"/>
                </a:lnTo>
                <a:lnTo>
                  <a:pt x="1008390" y="40537"/>
                </a:lnTo>
                <a:lnTo>
                  <a:pt x="1005536" y="43995"/>
                </a:lnTo>
                <a:lnTo>
                  <a:pt x="513766" y="43995"/>
                </a:lnTo>
                <a:lnTo>
                  <a:pt x="510912" y="47452"/>
                </a:lnTo>
                <a:lnTo>
                  <a:pt x="508581" y="56880"/>
                </a:lnTo>
                <a:lnTo>
                  <a:pt x="507010" y="70865"/>
                </a:lnTo>
                <a:lnTo>
                  <a:pt x="506434" y="87989"/>
                </a:lnTo>
                <a:lnTo>
                  <a:pt x="505858" y="70865"/>
                </a:lnTo>
                <a:lnTo>
                  <a:pt x="504287" y="56880"/>
                </a:lnTo>
                <a:lnTo>
                  <a:pt x="501956" y="47452"/>
                </a:lnTo>
                <a:lnTo>
                  <a:pt x="499102" y="43995"/>
                </a:lnTo>
                <a:lnTo>
                  <a:pt x="7329" y="43995"/>
                </a:lnTo>
                <a:lnTo>
                  <a:pt x="4476" y="40537"/>
                </a:lnTo>
                <a:lnTo>
                  <a:pt x="2146" y="31109"/>
                </a:lnTo>
                <a:lnTo>
                  <a:pt x="575" y="17124"/>
                </a:lnTo>
                <a:lnTo>
                  <a:pt x="0" y="0"/>
                </a:lnTo>
              </a:path>
            </a:pathLst>
          </a:custGeom>
          <a:ln w="19049">
            <a:solidFill>
              <a:srgbClr val="30302F"/>
            </a:solidFill>
          </a:ln>
        </p:spPr>
        <p:txBody>
          <a:bodyPr wrap="square" lIns="0" tIns="0" rIns="0" bIns="0" rtlCol="0"/>
          <a:lstStyle/>
          <a:p>
            <a:endParaRPr sz="2400"/>
          </a:p>
        </p:txBody>
      </p:sp>
      <p:sp>
        <p:nvSpPr>
          <p:cNvPr id="15" name="object 15"/>
          <p:cNvSpPr/>
          <p:nvPr/>
        </p:nvSpPr>
        <p:spPr>
          <a:xfrm>
            <a:off x="6693103" y="4345297"/>
            <a:ext cx="1351280" cy="771313"/>
          </a:xfrm>
          <a:custGeom>
            <a:avLst/>
            <a:gdLst/>
            <a:ahLst/>
            <a:cxnLst/>
            <a:rect l="l" t="t" r="r" b="b"/>
            <a:pathLst>
              <a:path w="1013460" h="578485">
                <a:moveTo>
                  <a:pt x="0" y="0"/>
                </a:moveTo>
                <a:lnTo>
                  <a:pt x="1012869" y="0"/>
                </a:lnTo>
                <a:lnTo>
                  <a:pt x="1012869" y="577997"/>
                </a:lnTo>
                <a:lnTo>
                  <a:pt x="0" y="577997"/>
                </a:lnTo>
                <a:lnTo>
                  <a:pt x="0" y="0"/>
                </a:lnTo>
                <a:close/>
              </a:path>
            </a:pathLst>
          </a:custGeom>
          <a:ln w="19049">
            <a:solidFill>
              <a:srgbClr val="458626"/>
            </a:solidFill>
          </a:ln>
        </p:spPr>
        <p:txBody>
          <a:bodyPr wrap="square" lIns="0" tIns="0" rIns="0" bIns="0" rtlCol="0"/>
          <a:lstStyle/>
          <a:p>
            <a:endParaRPr sz="2400"/>
          </a:p>
        </p:txBody>
      </p:sp>
      <p:sp>
        <p:nvSpPr>
          <p:cNvPr id="16" name="object 16"/>
          <p:cNvSpPr txBox="1"/>
          <p:nvPr/>
        </p:nvSpPr>
        <p:spPr>
          <a:xfrm>
            <a:off x="6869280" y="4591778"/>
            <a:ext cx="1004993" cy="263320"/>
          </a:xfrm>
          <a:prstGeom prst="rect">
            <a:avLst/>
          </a:prstGeom>
        </p:spPr>
        <p:txBody>
          <a:bodyPr vert="horz" wrap="square" lIns="0" tIns="16933" rIns="0" bIns="0" rtlCol="0">
            <a:spAutoFit/>
          </a:bodyPr>
          <a:lstStyle/>
          <a:p>
            <a:pPr marL="16933">
              <a:spcBef>
                <a:spcPts val="133"/>
              </a:spcBef>
            </a:pPr>
            <a:r>
              <a:rPr sz="1600" dirty="0">
                <a:latin typeface="Arial"/>
                <a:cs typeface="Arial"/>
              </a:rPr>
              <a:t>In-memory</a:t>
            </a:r>
            <a:endParaRPr sz="1600">
              <a:latin typeface="Arial"/>
              <a:cs typeface="Arial"/>
            </a:endParaRPr>
          </a:p>
        </p:txBody>
      </p:sp>
      <p:sp>
        <p:nvSpPr>
          <p:cNvPr id="17" name="object 17"/>
          <p:cNvSpPr/>
          <p:nvPr/>
        </p:nvSpPr>
        <p:spPr>
          <a:xfrm>
            <a:off x="5128428" y="4330176"/>
            <a:ext cx="1351280" cy="771313"/>
          </a:xfrm>
          <a:custGeom>
            <a:avLst/>
            <a:gdLst/>
            <a:ahLst/>
            <a:cxnLst/>
            <a:rect l="l" t="t" r="r" b="b"/>
            <a:pathLst>
              <a:path w="1013460" h="578485">
                <a:moveTo>
                  <a:pt x="0" y="0"/>
                </a:moveTo>
                <a:lnTo>
                  <a:pt x="1012869" y="0"/>
                </a:lnTo>
                <a:lnTo>
                  <a:pt x="1012869" y="577997"/>
                </a:lnTo>
                <a:lnTo>
                  <a:pt x="0" y="577997"/>
                </a:lnTo>
                <a:lnTo>
                  <a:pt x="0" y="0"/>
                </a:lnTo>
                <a:close/>
              </a:path>
            </a:pathLst>
          </a:custGeom>
          <a:ln w="19049">
            <a:solidFill>
              <a:srgbClr val="458626"/>
            </a:solidFill>
          </a:ln>
        </p:spPr>
        <p:txBody>
          <a:bodyPr wrap="square" lIns="0" tIns="0" rIns="0" bIns="0" rtlCol="0"/>
          <a:lstStyle/>
          <a:p>
            <a:endParaRPr sz="2400"/>
          </a:p>
        </p:txBody>
      </p:sp>
      <p:sp>
        <p:nvSpPr>
          <p:cNvPr id="18" name="object 18"/>
          <p:cNvSpPr txBox="1"/>
          <p:nvPr/>
        </p:nvSpPr>
        <p:spPr>
          <a:xfrm>
            <a:off x="5332634" y="4576657"/>
            <a:ext cx="949113" cy="263320"/>
          </a:xfrm>
          <a:prstGeom prst="rect">
            <a:avLst/>
          </a:prstGeom>
        </p:spPr>
        <p:txBody>
          <a:bodyPr vert="horz" wrap="square" lIns="0" tIns="16933" rIns="0" bIns="0" rtlCol="0">
            <a:spAutoFit/>
          </a:bodyPr>
          <a:lstStyle/>
          <a:p>
            <a:pPr marL="16933">
              <a:spcBef>
                <a:spcPts val="133"/>
              </a:spcBef>
            </a:pPr>
            <a:r>
              <a:rPr sz="1600" dirty="0">
                <a:latin typeface="Arial"/>
                <a:cs typeface="Arial"/>
              </a:rPr>
              <a:t>Encrypted</a:t>
            </a:r>
            <a:endParaRPr sz="1600">
              <a:latin typeface="Arial"/>
              <a:cs typeface="Arial"/>
            </a:endParaRPr>
          </a:p>
        </p:txBody>
      </p:sp>
      <p:sp>
        <p:nvSpPr>
          <p:cNvPr id="19" name="object 19"/>
          <p:cNvSpPr txBox="1"/>
          <p:nvPr/>
        </p:nvSpPr>
        <p:spPr>
          <a:xfrm>
            <a:off x="1998945" y="2861411"/>
            <a:ext cx="3256280" cy="636007"/>
          </a:xfrm>
          <a:prstGeom prst="rect">
            <a:avLst/>
          </a:prstGeom>
          <a:ln w="25399">
            <a:solidFill>
              <a:srgbClr val="000000"/>
            </a:solidFill>
          </a:ln>
        </p:spPr>
        <p:txBody>
          <a:bodyPr vert="horz" wrap="square" lIns="0" tIns="60959" rIns="0" bIns="0" rtlCol="0">
            <a:spAutoFit/>
          </a:bodyPr>
          <a:lstStyle/>
          <a:p>
            <a:pPr marL="121917">
              <a:spcBef>
                <a:spcPts val="479"/>
              </a:spcBef>
            </a:pPr>
            <a:r>
              <a:rPr sz="3733" spc="-7" dirty="0">
                <a:latin typeface="Arial"/>
                <a:cs typeface="Arial"/>
              </a:rPr>
              <a:t>Storage</a:t>
            </a:r>
            <a:r>
              <a:rPr sz="3733" spc="-47" dirty="0">
                <a:latin typeface="Arial"/>
                <a:cs typeface="Arial"/>
              </a:rPr>
              <a:t> </a:t>
            </a:r>
            <a:r>
              <a:rPr sz="3733" dirty="0">
                <a:latin typeface="Arial"/>
                <a:cs typeface="Arial"/>
              </a:rPr>
              <a:t>Layer</a:t>
            </a:r>
            <a:endParaRPr sz="3733">
              <a:latin typeface="Arial"/>
              <a:cs typeface="Arial"/>
            </a:endParaRPr>
          </a:p>
        </p:txBody>
      </p:sp>
      <p:sp>
        <p:nvSpPr>
          <p:cNvPr id="20" name="object 20"/>
          <p:cNvSpPr txBox="1"/>
          <p:nvPr/>
        </p:nvSpPr>
        <p:spPr>
          <a:xfrm>
            <a:off x="7963171" y="1002300"/>
            <a:ext cx="4026747" cy="2075077"/>
          </a:xfrm>
          <a:prstGeom prst="rect">
            <a:avLst/>
          </a:prstGeom>
          <a:ln w="25399">
            <a:solidFill>
              <a:srgbClr val="8BB760"/>
            </a:solidFill>
          </a:ln>
        </p:spPr>
        <p:txBody>
          <a:bodyPr vert="horz" wrap="square" lIns="0" tIns="54187" rIns="0" bIns="0" rtlCol="0">
            <a:spAutoFit/>
          </a:bodyPr>
          <a:lstStyle/>
          <a:p>
            <a:pPr marL="493594" marR="684090" indent="-372524">
              <a:lnSpc>
                <a:spcPct val="119000"/>
              </a:lnSpc>
              <a:spcBef>
                <a:spcPts val="427"/>
              </a:spcBef>
              <a:buChar char="•"/>
              <a:tabLst>
                <a:tab pos="502061" algn="l"/>
                <a:tab pos="502907" algn="l"/>
              </a:tabLst>
            </a:pPr>
            <a:r>
              <a:rPr sz="1867" spc="-7" dirty="0">
                <a:latin typeface="Arial"/>
                <a:cs typeface="Arial"/>
              </a:rPr>
              <a:t>Different </a:t>
            </a:r>
            <a:r>
              <a:rPr sz="1867" dirty="0">
                <a:latin typeface="Arial"/>
                <a:cs typeface="Arial"/>
              </a:rPr>
              <a:t>workloads</a:t>
            </a:r>
            <a:r>
              <a:rPr sz="1867" spc="-113" dirty="0">
                <a:latin typeface="Arial"/>
                <a:cs typeface="Arial"/>
              </a:rPr>
              <a:t> </a:t>
            </a:r>
            <a:r>
              <a:rPr sz="1867" dirty="0">
                <a:latin typeface="Arial"/>
                <a:cs typeface="Arial"/>
              </a:rPr>
              <a:t>require  </a:t>
            </a:r>
            <a:r>
              <a:rPr sz="1867" spc="-7" dirty="0">
                <a:latin typeface="Arial"/>
                <a:cs typeface="Arial"/>
              </a:rPr>
              <a:t>different storage</a:t>
            </a:r>
            <a:r>
              <a:rPr sz="1867" spc="-13" dirty="0">
                <a:latin typeface="Arial"/>
                <a:cs typeface="Arial"/>
              </a:rPr>
              <a:t> </a:t>
            </a:r>
            <a:r>
              <a:rPr sz="1867" spc="-7" dirty="0">
                <a:latin typeface="Arial"/>
                <a:cs typeface="Arial"/>
              </a:rPr>
              <a:t>strategies</a:t>
            </a:r>
            <a:endParaRPr sz="1867">
              <a:latin typeface="Arial"/>
              <a:cs typeface="Arial"/>
            </a:endParaRPr>
          </a:p>
          <a:p>
            <a:pPr marL="493594" marR="375911" indent="-372524">
              <a:lnSpc>
                <a:spcPct val="119000"/>
              </a:lnSpc>
              <a:buChar char="•"/>
              <a:tabLst>
                <a:tab pos="502061" algn="l"/>
                <a:tab pos="502907" algn="l"/>
              </a:tabLst>
            </a:pPr>
            <a:r>
              <a:rPr sz="1867" dirty="0">
                <a:latin typeface="Arial"/>
                <a:cs typeface="Arial"/>
              </a:rPr>
              <a:t>Exposed by a </a:t>
            </a:r>
            <a:r>
              <a:rPr sz="1867" spc="-7" dirty="0">
                <a:latin typeface="Arial"/>
                <a:cs typeface="Arial"/>
              </a:rPr>
              <a:t>Storage</a:t>
            </a:r>
            <a:r>
              <a:rPr sz="1867" spc="-93" dirty="0">
                <a:latin typeface="Arial"/>
                <a:cs typeface="Arial"/>
              </a:rPr>
              <a:t> </a:t>
            </a:r>
            <a:r>
              <a:rPr sz="1867" dirty="0">
                <a:latin typeface="Arial"/>
                <a:cs typeface="Arial"/>
              </a:rPr>
              <a:t>Engine  API</a:t>
            </a:r>
            <a:endParaRPr sz="1867">
              <a:latin typeface="Arial"/>
              <a:cs typeface="Arial"/>
            </a:endParaRPr>
          </a:p>
          <a:p>
            <a:pPr marL="493594" marR="231981" indent="-372524">
              <a:lnSpc>
                <a:spcPct val="119000"/>
              </a:lnSpc>
              <a:buChar char="•"/>
              <a:tabLst>
                <a:tab pos="502061" algn="l"/>
                <a:tab pos="502907" algn="l"/>
              </a:tabLst>
            </a:pPr>
            <a:r>
              <a:rPr sz="1867" dirty="0">
                <a:latin typeface="Arial"/>
                <a:cs typeface="Arial"/>
              </a:rPr>
              <a:t>Provides more flexibility to</a:t>
            </a:r>
            <a:r>
              <a:rPr sz="1867" spc="-133" dirty="0">
                <a:latin typeface="Arial"/>
                <a:cs typeface="Arial"/>
              </a:rPr>
              <a:t> </a:t>
            </a:r>
            <a:r>
              <a:rPr sz="1867" dirty="0">
                <a:latin typeface="Arial"/>
                <a:cs typeface="Arial"/>
              </a:rPr>
              <a:t>your  deployments</a:t>
            </a:r>
            <a:endParaRPr sz="1867">
              <a:latin typeface="Arial"/>
              <a:cs typeface="Arial"/>
            </a:endParaRPr>
          </a:p>
        </p:txBody>
      </p:sp>
      <p:grpSp>
        <p:nvGrpSpPr>
          <p:cNvPr id="21" name="object 21"/>
          <p:cNvGrpSpPr/>
          <p:nvPr/>
        </p:nvGrpSpPr>
        <p:grpSpPr>
          <a:xfrm>
            <a:off x="1508669" y="3887656"/>
            <a:ext cx="8743527" cy="2423160"/>
            <a:chOff x="1131501" y="2915742"/>
            <a:chExt cx="6557645" cy="1817370"/>
          </a:xfrm>
        </p:grpSpPr>
        <p:sp>
          <p:nvSpPr>
            <p:cNvPr id="22" name="object 22"/>
            <p:cNvSpPr/>
            <p:nvPr/>
          </p:nvSpPr>
          <p:spPr>
            <a:xfrm>
              <a:off x="1144201" y="2928442"/>
              <a:ext cx="6532245" cy="1791970"/>
            </a:xfrm>
            <a:custGeom>
              <a:avLst/>
              <a:gdLst/>
              <a:ahLst/>
              <a:cxnLst/>
              <a:rect l="l" t="t" r="r" b="b"/>
              <a:pathLst>
                <a:path w="6532245" h="1791970">
                  <a:moveTo>
                    <a:pt x="6233038" y="0"/>
                  </a:moveTo>
                  <a:lnTo>
                    <a:pt x="298594" y="0"/>
                  </a:lnTo>
                  <a:lnTo>
                    <a:pt x="250161" y="3907"/>
                  </a:lnTo>
                  <a:lnTo>
                    <a:pt x="204215" y="15222"/>
                  </a:lnTo>
                  <a:lnTo>
                    <a:pt x="161373" y="33327"/>
                  </a:lnTo>
                  <a:lnTo>
                    <a:pt x="122248" y="57609"/>
                  </a:lnTo>
                  <a:lnTo>
                    <a:pt x="87456" y="87453"/>
                  </a:lnTo>
                  <a:lnTo>
                    <a:pt x="57611" y="122245"/>
                  </a:lnTo>
                  <a:lnTo>
                    <a:pt x="33328" y="161369"/>
                  </a:lnTo>
                  <a:lnTo>
                    <a:pt x="15222" y="204211"/>
                  </a:lnTo>
                  <a:lnTo>
                    <a:pt x="3908" y="250156"/>
                  </a:lnTo>
                  <a:lnTo>
                    <a:pt x="0" y="298589"/>
                  </a:lnTo>
                  <a:lnTo>
                    <a:pt x="0" y="1492915"/>
                  </a:lnTo>
                  <a:lnTo>
                    <a:pt x="3908" y="1541348"/>
                  </a:lnTo>
                  <a:lnTo>
                    <a:pt x="15222" y="1587293"/>
                  </a:lnTo>
                  <a:lnTo>
                    <a:pt x="33328" y="1630135"/>
                  </a:lnTo>
                  <a:lnTo>
                    <a:pt x="57611" y="1669259"/>
                  </a:lnTo>
                  <a:lnTo>
                    <a:pt x="87456" y="1704051"/>
                  </a:lnTo>
                  <a:lnTo>
                    <a:pt x="122248" y="1733895"/>
                  </a:lnTo>
                  <a:lnTo>
                    <a:pt x="161373" y="1758178"/>
                  </a:lnTo>
                  <a:lnTo>
                    <a:pt x="204215" y="1776284"/>
                  </a:lnTo>
                  <a:lnTo>
                    <a:pt x="250161" y="1787598"/>
                  </a:lnTo>
                  <a:lnTo>
                    <a:pt x="298594" y="1791506"/>
                  </a:lnTo>
                  <a:lnTo>
                    <a:pt x="6233038" y="1791506"/>
                  </a:lnTo>
                  <a:lnTo>
                    <a:pt x="6281471" y="1787598"/>
                  </a:lnTo>
                  <a:lnTo>
                    <a:pt x="6327416" y="1776284"/>
                  </a:lnTo>
                  <a:lnTo>
                    <a:pt x="6370258" y="1758178"/>
                  </a:lnTo>
                  <a:lnTo>
                    <a:pt x="6409382" y="1733895"/>
                  </a:lnTo>
                  <a:lnTo>
                    <a:pt x="6444173" y="1704051"/>
                  </a:lnTo>
                  <a:lnTo>
                    <a:pt x="6474018" y="1669259"/>
                  </a:lnTo>
                  <a:lnTo>
                    <a:pt x="6498300" y="1630135"/>
                  </a:lnTo>
                  <a:lnTo>
                    <a:pt x="6516405" y="1587293"/>
                  </a:lnTo>
                  <a:lnTo>
                    <a:pt x="6527719" y="1541348"/>
                  </a:lnTo>
                  <a:lnTo>
                    <a:pt x="6531627" y="1492915"/>
                  </a:lnTo>
                  <a:lnTo>
                    <a:pt x="6531627" y="298589"/>
                  </a:lnTo>
                  <a:lnTo>
                    <a:pt x="6527719" y="250156"/>
                  </a:lnTo>
                  <a:lnTo>
                    <a:pt x="6516405" y="204211"/>
                  </a:lnTo>
                  <a:lnTo>
                    <a:pt x="6498300" y="161369"/>
                  </a:lnTo>
                  <a:lnTo>
                    <a:pt x="6474018" y="122245"/>
                  </a:lnTo>
                  <a:lnTo>
                    <a:pt x="6444173" y="87453"/>
                  </a:lnTo>
                  <a:lnTo>
                    <a:pt x="6409382" y="57609"/>
                  </a:lnTo>
                  <a:lnTo>
                    <a:pt x="6370258" y="33327"/>
                  </a:lnTo>
                  <a:lnTo>
                    <a:pt x="6327416" y="15222"/>
                  </a:lnTo>
                  <a:lnTo>
                    <a:pt x="6281471" y="3907"/>
                  </a:lnTo>
                  <a:lnTo>
                    <a:pt x="6233038" y="0"/>
                  </a:lnTo>
                  <a:close/>
                </a:path>
              </a:pathLst>
            </a:custGeom>
            <a:solidFill>
              <a:srgbClr val="FFFFFF">
                <a:alpha val="23139"/>
              </a:srgbClr>
            </a:solidFill>
          </p:spPr>
          <p:txBody>
            <a:bodyPr wrap="square" lIns="0" tIns="0" rIns="0" bIns="0" rtlCol="0"/>
            <a:lstStyle/>
            <a:p>
              <a:endParaRPr sz="2400"/>
            </a:p>
          </p:txBody>
        </p:sp>
        <p:sp>
          <p:nvSpPr>
            <p:cNvPr id="23" name="object 23"/>
            <p:cNvSpPr/>
            <p:nvPr/>
          </p:nvSpPr>
          <p:spPr>
            <a:xfrm>
              <a:off x="1144201" y="2928442"/>
              <a:ext cx="6532245" cy="1791970"/>
            </a:xfrm>
            <a:custGeom>
              <a:avLst/>
              <a:gdLst/>
              <a:ahLst/>
              <a:cxnLst/>
              <a:rect l="l" t="t" r="r" b="b"/>
              <a:pathLst>
                <a:path w="6532245" h="1791970">
                  <a:moveTo>
                    <a:pt x="0" y="298590"/>
                  </a:moveTo>
                  <a:lnTo>
                    <a:pt x="3908" y="250157"/>
                  </a:lnTo>
                  <a:lnTo>
                    <a:pt x="15222" y="204213"/>
                  </a:lnTo>
                  <a:lnTo>
                    <a:pt x="33328" y="161371"/>
                  </a:lnTo>
                  <a:lnTo>
                    <a:pt x="57610" y="122246"/>
                  </a:lnTo>
                  <a:lnTo>
                    <a:pt x="87455" y="87455"/>
                  </a:lnTo>
                  <a:lnTo>
                    <a:pt x="122247" y="57610"/>
                  </a:lnTo>
                  <a:lnTo>
                    <a:pt x="161371" y="33328"/>
                  </a:lnTo>
                  <a:lnTo>
                    <a:pt x="204213" y="15222"/>
                  </a:lnTo>
                  <a:lnTo>
                    <a:pt x="250157" y="3908"/>
                  </a:lnTo>
                  <a:lnTo>
                    <a:pt x="298590" y="0"/>
                  </a:lnTo>
                  <a:lnTo>
                    <a:pt x="6233035" y="0"/>
                  </a:lnTo>
                  <a:lnTo>
                    <a:pt x="6281469" y="3908"/>
                  </a:lnTo>
                  <a:lnTo>
                    <a:pt x="6327414" y="15222"/>
                  </a:lnTo>
                  <a:lnTo>
                    <a:pt x="6370256" y="33328"/>
                  </a:lnTo>
                  <a:lnTo>
                    <a:pt x="6409380" y="57610"/>
                  </a:lnTo>
                  <a:lnTo>
                    <a:pt x="6444171" y="87455"/>
                  </a:lnTo>
                  <a:lnTo>
                    <a:pt x="6474015" y="122246"/>
                  </a:lnTo>
                  <a:lnTo>
                    <a:pt x="6498297" y="161371"/>
                  </a:lnTo>
                  <a:lnTo>
                    <a:pt x="6516403" y="204213"/>
                  </a:lnTo>
                  <a:lnTo>
                    <a:pt x="6527717" y="250157"/>
                  </a:lnTo>
                  <a:lnTo>
                    <a:pt x="6531625" y="298590"/>
                  </a:lnTo>
                  <a:lnTo>
                    <a:pt x="6531625" y="1492918"/>
                  </a:lnTo>
                  <a:lnTo>
                    <a:pt x="6527717" y="1541352"/>
                  </a:lnTo>
                  <a:lnTo>
                    <a:pt x="6516403" y="1587297"/>
                  </a:lnTo>
                  <a:lnTo>
                    <a:pt x="6498297" y="1630139"/>
                  </a:lnTo>
                  <a:lnTo>
                    <a:pt x="6474015" y="1669263"/>
                  </a:lnTo>
                  <a:lnTo>
                    <a:pt x="6444171" y="1704054"/>
                  </a:lnTo>
                  <a:lnTo>
                    <a:pt x="6409380" y="1733899"/>
                  </a:lnTo>
                  <a:lnTo>
                    <a:pt x="6370256" y="1758181"/>
                  </a:lnTo>
                  <a:lnTo>
                    <a:pt x="6327414" y="1776286"/>
                  </a:lnTo>
                  <a:lnTo>
                    <a:pt x="6281469" y="1787600"/>
                  </a:lnTo>
                  <a:lnTo>
                    <a:pt x="6233035" y="1791508"/>
                  </a:lnTo>
                  <a:lnTo>
                    <a:pt x="298590" y="1791508"/>
                  </a:lnTo>
                  <a:lnTo>
                    <a:pt x="250157" y="1787600"/>
                  </a:lnTo>
                  <a:lnTo>
                    <a:pt x="204213" y="1776286"/>
                  </a:lnTo>
                  <a:lnTo>
                    <a:pt x="161371" y="1758181"/>
                  </a:lnTo>
                  <a:lnTo>
                    <a:pt x="122247" y="1733899"/>
                  </a:lnTo>
                  <a:lnTo>
                    <a:pt x="87455" y="1704054"/>
                  </a:lnTo>
                  <a:lnTo>
                    <a:pt x="57610" y="1669263"/>
                  </a:lnTo>
                  <a:lnTo>
                    <a:pt x="33328" y="1630139"/>
                  </a:lnTo>
                  <a:lnTo>
                    <a:pt x="15222" y="1587297"/>
                  </a:lnTo>
                  <a:lnTo>
                    <a:pt x="3908" y="1541352"/>
                  </a:lnTo>
                  <a:lnTo>
                    <a:pt x="0" y="1492918"/>
                  </a:lnTo>
                  <a:lnTo>
                    <a:pt x="0" y="298590"/>
                  </a:lnTo>
                  <a:close/>
                </a:path>
              </a:pathLst>
            </a:custGeom>
            <a:ln w="25399">
              <a:solidFill>
                <a:srgbClr val="C7DAAE"/>
              </a:solidFill>
            </a:ln>
          </p:spPr>
          <p:txBody>
            <a:bodyPr wrap="square" lIns="0" tIns="0" rIns="0" bIns="0" rtlCol="0"/>
            <a:lstStyle/>
            <a:p>
              <a:endParaRPr sz="2400"/>
            </a:p>
          </p:txBody>
        </p:sp>
      </p:grpSp>
      <p:sp>
        <p:nvSpPr>
          <p:cNvPr id="24" name="object 24"/>
          <p:cNvSpPr/>
          <p:nvPr/>
        </p:nvSpPr>
        <p:spPr>
          <a:xfrm>
            <a:off x="2966602" y="1153058"/>
            <a:ext cx="1268484" cy="1268476"/>
          </a:xfrm>
          <a:prstGeom prst="rect">
            <a:avLst/>
          </a:prstGeom>
          <a:blipFill>
            <a:blip r:embed="rId2" cstate="print"/>
            <a:stretch>
              <a:fillRect/>
            </a:stretch>
          </a:blipFill>
        </p:spPr>
        <p:txBody>
          <a:bodyPr wrap="square" lIns="0" tIns="0" rIns="0" bIns="0" rtlCol="0"/>
          <a:lstStyle/>
          <a:p>
            <a:endParaRPr sz="2400"/>
          </a:p>
        </p:txBody>
      </p:sp>
      <p:sp>
        <p:nvSpPr>
          <p:cNvPr id="25" name="object 25"/>
          <p:cNvSpPr txBox="1">
            <a:spLocks noGrp="1"/>
          </p:cNvSpPr>
          <p:nvPr>
            <p:ph type="sldNum" sz="quarter" idx="7"/>
          </p:nvPr>
        </p:nvSpPr>
        <p:spPr>
          <a:xfrm>
            <a:off x="403986" y="4826487"/>
            <a:ext cx="161290" cy="111125"/>
          </a:xfrm>
          <a:prstGeom prst="rect">
            <a:avLst/>
          </a:prstGeom>
        </p:spPr>
        <p:txBody>
          <a:bodyPr vert="horz" wrap="square" lIns="0" tIns="0" rIns="0" bIns="0" rtlCol="0">
            <a:spAutoFit/>
          </a:bodyPr>
          <a:lstStyle>
            <a:defPPr>
              <a:defRPr lang="en-BG"/>
            </a:defPPr>
            <a:lvl1pPr marL="0" algn="l" defTabSz="914400" rtl="0" eaLnBrk="1" latinLnBrk="0" hangingPunct="1">
              <a:defRPr sz="600" b="0" i="0" kern="1200">
                <a:solidFill>
                  <a:schemeClr val="tx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0799">
              <a:spcBef>
                <a:spcPts val="53"/>
              </a:spcBef>
            </a:pPr>
            <a:fld id="{81D60167-4931-47E6-BA6A-407CBD079E47}" type="slidenum">
              <a:rPr lang="en-BG" smtClean="0"/>
              <a:pPr marL="38100">
                <a:spcBef>
                  <a:spcPts val="40"/>
                </a:spcBef>
              </a:pPr>
              <a:t>9</a:t>
            </a:fld>
            <a:endParaRPr dirty="0"/>
          </a:p>
        </p:txBody>
      </p:sp>
    </p:spTree>
    <p:extLst>
      <p:ext uri="{BB962C8B-B14F-4D97-AF65-F5344CB8AC3E}">
        <p14:creationId xmlns:p14="http://schemas.microsoft.com/office/powerpoint/2010/main" val="627539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1750</Words>
  <Application>Microsoft Macintosh PowerPoint</Application>
  <PresentationFormat>Widescreen</PresentationFormat>
  <Paragraphs>346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Courier New</vt:lpstr>
      <vt:lpstr>Times New Roman</vt:lpstr>
      <vt:lpstr>Trebuchet MS</vt:lpstr>
      <vt:lpstr>Wingdings 2</vt:lpstr>
      <vt:lpstr>Office Theme</vt:lpstr>
      <vt:lpstr>MongoDB Architecture</vt:lpstr>
      <vt:lpstr>Overview</vt:lpstr>
      <vt:lpstr>MongoDB</vt:lpstr>
      <vt:lpstr>MongoDB is Fully Featured</vt:lpstr>
      <vt:lpstr>Replica Sets</vt:lpstr>
      <vt:lpstr>Horizontal Scalable</vt:lpstr>
      <vt:lpstr>Use cases</vt:lpstr>
      <vt:lpstr>MongoDB Architecture</vt:lpstr>
      <vt:lpstr>MongoDB Architecture</vt:lpstr>
      <vt:lpstr>MongoDB Architecture</vt:lpstr>
      <vt:lpstr>BSON</vt:lpstr>
      <vt:lpstr>Embedding documents</vt:lpstr>
      <vt:lpstr>Linking documents</vt:lpstr>
      <vt:lpstr>Querying</vt:lpstr>
      <vt:lpstr>Advanced querying</vt:lpstr>
      <vt:lpstr>Distributed Database</vt:lpstr>
      <vt:lpstr>Varying Access &amp; Storage Requirements</vt:lpstr>
      <vt:lpstr>Map/Reduce</vt:lpstr>
      <vt:lpstr>Data Model</vt:lpstr>
      <vt:lpstr>Terminology</vt:lpstr>
      <vt:lpstr>Document Data Model</vt:lpstr>
      <vt:lpstr>Documents are Rich Data Structures</vt:lpstr>
      <vt:lpstr>Dynamic Schemas</vt:lpstr>
      <vt:lpstr>Query</vt:lpstr>
      <vt:lpstr>Query Engine</vt:lpstr>
      <vt:lpstr>CRUD Commands</vt:lpstr>
      <vt:lpstr>Insert</vt:lpstr>
      <vt:lpstr>Update</vt:lpstr>
      <vt:lpstr>Delete</vt:lpstr>
      <vt:lpstr>Indexes</vt:lpstr>
      <vt:lpstr>Indexes</vt:lpstr>
      <vt:lpstr>Partial Indexes</vt:lpstr>
      <vt:lpstr>Replication</vt:lpstr>
      <vt:lpstr>Auto-sharding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Architecture</dc:title>
  <dc:creator>Iliyan Mihailov</dc:creator>
  <cp:lastModifiedBy>Mihaylov, Iliyan</cp:lastModifiedBy>
  <cp:revision>3</cp:revision>
  <dcterms:created xsi:type="dcterms:W3CDTF">2019-03-25T19:38:16Z</dcterms:created>
  <dcterms:modified xsi:type="dcterms:W3CDTF">2021-03-15T08:06:44Z</dcterms:modified>
</cp:coreProperties>
</file>