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>
        <p:scale>
          <a:sx n="120" d="100"/>
          <a:sy n="120" d="100"/>
        </p:scale>
        <p:origin x="256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2115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2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54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36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552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63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05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59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2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24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4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18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44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0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84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855174" y="2514592"/>
            <a:ext cx="11171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40"/>
              <a:buFont typeface="Century Gothic"/>
              <a:buNone/>
            </a:pPr>
            <a:r>
              <a:rPr lang="en-US" sz="504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integration and survival time prediction models in cancer studies</a:t>
            </a:r>
            <a:endParaRPr sz="504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5723825" y="4444846"/>
            <a:ext cx="61908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Dimitar Vassilev and Iliyan Mihaylov</a:t>
            </a:r>
            <a:endParaRPr sz="2600" b="0" i="1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27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1531" y="5151997"/>
            <a:ext cx="461694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25" y="4559692"/>
            <a:ext cx="14097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50" y="5169296"/>
            <a:ext cx="866991" cy="552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sz="5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Survival </a:t>
            </a:r>
            <a:r>
              <a:rPr lang="en-US" sz="50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</a:t>
            </a:r>
            <a:r>
              <a:rPr lang="en-US" sz="5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50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rediction</a:t>
            </a:r>
            <a:endParaRPr sz="50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idx="1"/>
          </p:nvPr>
        </p:nvSpPr>
        <p:spPr>
          <a:xfrm>
            <a:off x="838200" y="2098186"/>
            <a:ext cx="10515600" cy="414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Input parameters – tumor stage, tumor size, age at diagnosis and for more correctness existing 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mutations </a:t>
            </a: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for each particular patient</a:t>
            </a:r>
            <a:endParaRPr lang="en-US" sz="2600" b="1" i="0" u="none" strike="noStrike" cap="none" dirty="0" smtClean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Find correct group of related patients – using internal relations and linked 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relations (with suitable amount of data for ML)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Get only relations based on highest score generated from previous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iterations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Applying several machine learning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endParaRPr sz="26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sz="5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Survival </a:t>
            </a:r>
            <a:r>
              <a:rPr lang="en-US" sz="50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</a:t>
            </a:r>
            <a:r>
              <a:rPr lang="en-US" sz="5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50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rediction </a:t>
            </a:r>
            <a:r>
              <a:rPr lang="en-US" sz="5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 sz="50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Shape 197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tretch/>
        </p:blipFill>
        <p:spPr>
          <a:xfrm>
            <a:off x="838200" y="2058194"/>
            <a:ext cx="5181600" cy="3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sz="half" idx="2"/>
          </p:nvPr>
        </p:nvSpPr>
        <p:spPr>
          <a:xfrm>
            <a:off x="6557425" y="4821518"/>
            <a:ext cx="53847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Support vector regression with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26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inear kernel and DTR show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most</a:t>
            </a:r>
            <a:r>
              <a:rPr lang="en-US" sz="26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 accurate results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74320" marR="0" lvl="0" indent="-11747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6376377" y="2250954"/>
            <a:ext cx="53848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Support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ector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egression (SVR):</a:t>
            </a:r>
            <a:endParaRPr sz="26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9144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alatino Linotype"/>
              <a:buAutoNum type="alphaL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RBF kernel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alatino Linotype"/>
              <a:buAutoNum type="alphaLcParenR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Linear kernel</a:t>
            </a:r>
            <a:endParaRPr sz="26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914400" marR="0" lvl="0" indent="-385444" algn="l" rtl="0">
              <a:spcBef>
                <a:spcPts val="0"/>
              </a:spcBef>
              <a:spcAft>
                <a:spcPts val="0"/>
              </a:spcAft>
              <a:buSzPts val="2470"/>
              <a:buAutoNum type="alphaL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Polynomial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kernel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Decision tree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regression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(DTR)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marR="0" lvl="0" indent="-11747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33850" y="-191675"/>
            <a:ext cx="117243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Validation of </a:t>
            </a:r>
            <a:r>
              <a:rPr lang="en-US" sz="4400" dirty="0" smtClean="0"/>
              <a:t>Survival </a:t>
            </a:r>
            <a:r>
              <a:rPr lang="en-US" dirty="0"/>
              <a:t>T</a:t>
            </a:r>
            <a:r>
              <a:rPr lang="en-US" sz="4400" dirty="0" smtClean="0"/>
              <a:t>ime </a:t>
            </a:r>
            <a:r>
              <a:rPr lang="en-US" dirty="0"/>
              <a:t>P</a:t>
            </a:r>
            <a:r>
              <a:rPr lang="en-US" sz="4400" dirty="0" smtClean="0"/>
              <a:t>rediction </a:t>
            </a:r>
            <a:r>
              <a:rPr lang="en-US" sz="4400" dirty="0"/>
              <a:t>results</a:t>
            </a:r>
            <a:endParaRPr sz="4400" dirty="0"/>
          </a:p>
        </p:txBody>
      </p:sp>
      <p:sp>
        <p:nvSpPr>
          <p:cNvPr id="206" name="Shape 206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5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7315200" y="1256772"/>
            <a:ext cx="4775200" cy="560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Cross-validation, based on 4 parameters for error evaluation</a:t>
            </a: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:</a:t>
            </a: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	</a:t>
            </a:r>
            <a:r>
              <a:rPr lang="en-US" sz="24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trained R</a:t>
            </a:r>
            <a:r>
              <a:rPr lang="en-US" sz="2400" b="1" i="1" baseline="300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2</a:t>
            </a:r>
            <a:r>
              <a:rPr lang="en-US" sz="24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(CD), </a:t>
            </a: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negative mean square log error, 	explained variance,</a:t>
            </a:r>
          </a:p>
          <a:p>
            <a:pPr marL="0" lv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negative mean absolute error. </a:t>
            </a:r>
            <a:endParaRPr lang="en-US" sz="2400" i="1" dirty="0" smtClean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The R</a:t>
            </a:r>
            <a:r>
              <a:rPr lang="en-US" sz="2000" baseline="300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2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and the explained variance are related to the accuracy of the used model, while the two others are related to the noise (error) level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.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2000" dirty="0" smtClean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SVR-linear and DTR models are more suitable for accurate survival </a:t>
            </a:r>
            <a:r>
              <a:rPr lang="en-US" sz="2400" b="1" dirty="0" smtClean="0">
                <a:solidFill>
                  <a:schemeClr val="dk1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prediction</a:t>
            </a:r>
            <a:endParaRPr sz="2400" dirty="0" smtClean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3000" dirty="0" smtClean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3000" dirty="0" smtClean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3000" dirty="0" smtClean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094"/>
            <a:ext cx="731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09600" y="448513"/>
            <a:ext cx="109728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215" name="Shape 215"/>
          <p:cNvSpPr txBox="1"/>
          <p:nvPr/>
        </p:nvSpPr>
        <p:spPr>
          <a:xfrm>
            <a:off x="814050" y="1847100"/>
            <a:ext cx="10563900" cy="4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By using two different NoSQL databases we obtained good control and performance for whole data management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by not losing any information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used vertical and horizontal approaches for data integration provide semantically enriched dataset. 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used tumor integrated clinical feature (TICF) provided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better semantic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balance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of the data for further use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ML models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tumor survival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 prediction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applied machine learning models give similar tendency of accuracy of survival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 prediction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Semantic DI and STP are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amalgamated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through an integral environment based on linked data: patients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– proteins - patients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814050" y="1847100"/>
            <a:ext cx="10563900" cy="4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 smtClean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Questions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dimitar.vassilev@fmi.uni-sofia.bg</a:t>
            </a:r>
            <a:endParaRPr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0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Problem Description</a:t>
            </a:r>
            <a:endParaRPr sz="2600" b="0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Horizontal data integration</a:t>
            </a:r>
            <a:endParaRPr sz="2600" b="0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Vertical data integration -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internal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linked data</a:t>
            </a:r>
            <a:endParaRPr sz="2600" b="0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Classification and normalization with k-neighborhood approach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Survival time prediction, based on novel feature with several machine learning models (SVR- with three </a:t>
            </a:r>
            <a:r>
              <a:rPr lang="en-US" sz="2600" b="0" i="0" u="none" strike="noStrike" cap="none" dirty="0" smtClean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kernels </a:t>
            </a:r>
            <a:r>
              <a:rPr lang="en-US" sz="2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– RBF, Linear, Poly and Decision Tree Regression)</a:t>
            </a:r>
            <a:endParaRPr sz="2600" b="0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Cross validation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  <a:p>
            <a:pPr marL="274320" marR="0" lvl="0" indent="-11747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Description</a:t>
            </a:r>
            <a:endParaRPr sz="5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Efficient data integration combining gene expression, CNV/CNA, and clinical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records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from two different diseases :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Neuroblastoma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 and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reast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ancer:</a:t>
            </a:r>
            <a:endParaRPr sz="26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●"/>
            </a:pP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Horizontal data integration – semi structured </a:t>
            </a: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</a:rPr>
              <a:t>: </a:t>
            </a: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same </a:t>
            </a: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</a:rPr>
              <a:t>type of </a:t>
            </a: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records generated from different sources</a:t>
            </a: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</a:rPr>
              <a:t>: clinic, HT </a:t>
            </a: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technologies: GE</a:t>
            </a: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</a:rPr>
              <a:t>.</a:t>
            </a:r>
            <a:endParaRPr sz="26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●"/>
            </a:pPr>
            <a:r>
              <a:rPr lang="en-US" sz="2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Vertical data integration – combine and build relations between different type of data – (patients, clinical and expression profiles)</a:t>
            </a:r>
            <a:endParaRPr sz="26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Accurate applying of survival time prediction models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55239" y="325630"/>
            <a:ext cx="10972800" cy="75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entury Gothic"/>
              <a:buNone/>
            </a:pPr>
            <a:r>
              <a:rPr lang="en-US" sz="45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Horizontal data integration</a:t>
            </a:r>
            <a:endParaRPr sz="45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2966013" y="5544330"/>
            <a:ext cx="1820487" cy="955964"/>
          </a:xfrm>
          <a:prstGeom prst="flowChartPunchedCard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Neuroblastoma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RAW data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220744" y="5544330"/>
            <a:ext cx="1820487" cy="955964"/>
          </a:xfrm>
          <a:prstGeom prst="flowChartPunchedCard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Breast Cancer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RAW data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4580965" y="3760028"/>
            <a:ext cx="2796988" cy="1004047"/>
          </a:xfrm>
          <a:prstGeom prst="flowChartProcess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Preparation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8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Python - Program Module)</a:t>
            </a:r>
            <a:endParaRPr sz="1800" i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31" name="Shape 131"/>
          <p:cNvCxnSpPr>
            <a:stCxn id="128" idx="0"/>
            <a:endCxn id="130" idx="1"/>
          </p:cNvCxnSpPr>
          <p:nvPr/>
        </p:nvCxnSpPr>
        <p:spPr>
          <a:xfrm rot="-5400000">
            <a:off x="3587507" y="4550880"/>
            <a:ext cx="1282200" cy="7047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Shape 132"/>
          <p:cNvCxnSpPr>
            <a:stCxn id="129" idx="0"/>
            <a:endCxn id="130" idx="3"/>
          </p:cNvCxnSpPr>
          <p:nvPr/>
        </p:nvCxnSpPr>
        <p:spPr>
          <a:xfrm rot="5400000" flipH="1">
            <a:off x="7113387" y="4526730"/>
            <a:ext cx="1282200" cy="7530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Shape 133"/>
          <p:cNvSpPr txBox="1"/>
          <p:nvPr/>
        </p:nvSpPr>
        <p:spPr>
          <a:xfrm>
            <a:off x="437641" y="4422979"/>
            <a:ext cx="3236259" cy="147732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AGE_AT_DIAGNOSIS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CHEMOTHERAPY,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HUGO_SYMBOL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………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8288198" y="4279042"/>
            <a:ext cx="3236259" cy="147732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NPI,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AGE_AT_DIAGNOSIS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BREAST_SURGERY,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………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7781363" y="1615448"/>
            <a:ext cx="4098500" cy="92333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BUILDING-  SEMI-STRUCTURE</a:t>
            </a:r>
            <a:r>
              <a:rPr lang="en-US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r>
              <a:rPr lang="en-US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AGE_AT_DIAGNOSIS}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154704" y="1513720"/>
            <a:ext cx="1631576" cy="1129553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MongoDB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37" name="Shape 137"/>
          <p:cNvCxnSpPr>
            <a:stCxn id="130" idx="0"/>
            <a:endCxn id="136" idx="3"/>
          </p:cNvCxnSpPr>
          <p:nvPr/>
        </p:nvCxnSpPr>
        <p:spPr>
          <a:xfrm rot="10800000">
            <a:off x="5970459" y="2643128"/>
            <a:ext cx="9000" cy="1116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Shape 138"/>
          <p:cNvSpPr txBox="1"/>
          <p:nvPr/>
        </p:nvSpPr>
        <p:spPr>
          <a:xfrm>
            <a:off x="7754471" y="2641958"/>
            <a:ext cx="4087905" cy="147732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building a semi-structure for further  analysis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store all raw data from two different diseases in one data store with schema less structure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46288" y="1615448"/>
            <a:ext cx="3818964" cy="1472911"/>
          </a:xfrm>
          <a:prstGeom prst="cloud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Ensembl, UniProt, GO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46288" y="3173217"/>
            <a:ext cx="43478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Completes the missing expression profiles data from different applied HTS sources and relates it to a patient record</a:t>
            </a:r>
            <a:endParaRPr dirty="0"/>
          </a:p>
        </p:txBody>
      </p:sp>
      <p:cxnSp>
        <p:nvCxnSpPr>
          <p:cNvPr id="141" name="Shape 141"/>
          <p:cNvCxnSpPr>
            <a:stCxn id="139" idx="0"/>
          </p:cNvCxnSpPr>
          <p:nvPr/>
        </p:nvCxnSpPr>
        <p:spPr>
          <a:xfrm>
            <a:off x="3962069" y="2351904"/>
            <a:ext cx="995400" cy="1408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data structure</a:t>
            </a:r>
            <a:endParaRPr sz="5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Different document collection for each type of data</a:t>
            </a:r>
            <a:endParaRPr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Expression Profile</a:t>
            </a:r>
            <a:endParaRPr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Clinical data</a:t>
            </a:r>
            <a:endParaRPr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CNV/CNA</a:t>
            </a:r>
            <a:endParaRPr sz="24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Total Number of documents – 25 603 076 (</a:t>
            </a:r>
            <a:r>
              <a:rPr lang="en-US" sz="2600" b="0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with all detailed expression profiles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for neuroblastoma and 13 620 for breast cancer (</a:t>
            </a:r>
            <a:r>
              <a:rPr lang="en-US" sz="2600" b="0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very unbalances data sets</a:t>
            </a:r>
            <a:r>
              <a:rPr lang="en-US"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</a:t>
            </a:r>
            <a:endParaRPr sz="26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Indexing of all fields from generated semi-structure – this structure is necessary for building a relationships between records</a:t>
            </a:r>
            <a:endParaRPr sz="26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05445" y="855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sz="5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Vertical Data integration</a:t>
            </a:r>
            <a:endParaRPr sz="50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64775" y="5145631"/>
            <a:ext cx="1882588" cy="1129553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MongoDB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033175" y="5136668"/>
            <a:ext cx="3030070" cy="1138516"/>
          </a:xfrm>
          <a:prstGeom prst="flowChartProcess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 </a:t>
            </a:r>
            <a:r>
              <a:rPr lang="en-US" sz="1800" b="1" dirty="0">
                <a:solidFill>
                  <a:srgbClr val="044458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INTERNAL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relationships between </a:t>
            </a:r>
            <a:r>
              <a:rPr lang="en-US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patients, proteins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</a:t>
            </a:r>
            <a:r>
              <a:rPr lang="en-US" sz="18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 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CNA/CNV</a:t>
            </a: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55" name="Shape 155"/>
          <p:cNvCxnSpPr>
            <a:stCxn id="153" idx="4"/>
            <a:endCxn id="154" idx="1"/>
          </p:cNvCxnSpPr>
          <p:nvPr/>
        </p:nvCxnSpPr>
        <p:spPr>
          <a:xfrm flipV="1">
            <a:off x="2447363" y="5705926"/>
            <a:ext cx="585812" cy="44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Shape 156"/>
          <p:cNvSpPr/>
          <p:nvPr/>
        </p:nvSpPr>
        <p:spPr>
          <a:xfrm>
            <a:off x="6448640" y="1737101"/>
            <a:ext cx="3818964" cy="1472911"/>
          </a:xfrm>
          <a:prstGeom prst="cloud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Ensembl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UniProt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GO</a:t>
            </a:r>
            <a:endParaRPr sz="18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57" name="Shape 157"/>
          <p:cNvCxnSpPr>
            <a:stCxn id="156" idx="1"/>
            <a:endCxn id="158" idx="0"/>
          </p:cNvCxnSpPr>
          <p:nvPr/>
        </p:nvCxnSpPr>
        <p:spPr>
          <a:xfrm>
            <a:off x="8358122" y="3208444"/>
            <a:ext cx="3017" cy="190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Shape 159"/>
          <p:cNvSpPr/>
          <p:nvPr/>
        </p:nvSpPr>
        <p:spPr>
          <a:xfrm>
            <a:off x="5421407" y="3367082"/>
            <a:ext cx="2712500" cy="12960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Finding a additional info about the proteins, their annotation and their relationships</a:t>
            </a: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6846104" y="5116044"/>
            <a:ext cx="3030070" cy="1138514"/>
          </a:xfrm>
          <a:prstGeom prst="flowChartProcess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 </a:t>
            </a:r>
            <a:r>
              <a:rPr lang="en-US" sz="1800" b="1" dirty="0">
                <a:solidFill>
                  <a:srgbClr val="044458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LINKED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relationships between proteins, patients and CNA/CNV</a:t>
            </a: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60" name="Shape 160"/>
          <p:cNvCxnSpPr>
            <a:stCxn id="154" idx="3"/>
            <a:endCxn id="158" idx="1"/>
          </p:cNvCxnSpPr>
          <p:nvPr/>
        </p:nvCxnSpPr>
        <p:spPr>
          <a:xfrm flipV="1">
            <a:off x="6063245" y="5685301"/>
            <a:ext cx="782859" cy="20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1" name="Shape 161"/>
          <p:cNvSpPr/>
          <p:nvPr/>
        </p:nvSpPr>
        <p:spPr>
          <a:xfrm>
            <a:off x="728506" y="3026892"/>
            <a:ext cx="3092700" cy="1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internal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realtionships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based on raw data dependencies (patient-clinical data) (patient-mutation)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(patient-expression)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……….</a:t>
            </a: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0377680" y="5016081"/>
            <a:ext cx="1479177" cy="1359063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Neo4j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63" name="Shape 163"/>
          <p:cNvCxnSpPr>
            <a:stCxn id="158" idx="3"/>
            <a:endCxn id="162" idx="2"/>
          </p:cNvCxnSpPr>
          <p:nvPr/>
        </p:nvCxnSpPr>
        <p:spPr>
          <a:xfrm>
            <a:off x="9876174" y="5685301"/>
            <a:ext cx="501506" cy="103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4" name="Shape 164"/>
          <p:cNvSpPr/>
          <p:nvPr/>
        </p:nvSpPr>
        <p:spPr>
          <a:xfrm>
            <a:off x="8721192" y="3367991"/>
            <a:ext cx="309282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Store all relationships in graph based database. Each record is connected to MongoDB with 128 bits identification</a:t>
            </a: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84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Neo4j data structure</a:t>
            </a:r>
            <a:endParaRPr sz="5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09600" y="1859749"/>
            <a:ext cx="5386800" cy="4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09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26A19"/>
              </a:buClr>
              <a:buSzPts val="209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Store all relationships between entities with small set of attributes (</a:t>
            </a:r>
            <a:r>
              <a:rPr lang="en-US" dirty="0"/>
              <a:t>the semi-structure)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The full set of attributes are continues to store in MongoDB.</a:t>
            </a:r>
            <a:endParaRPr dirty="0"/>
          </a:p>
          <a:p>
            <a:pPr marL="274320" marR="0" lvl="0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26A19"/>
              </a:buClr>
              <a:buSzPts val="209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Store 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Linked data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with generated URLs which refer to external domain knowledge sources</a:t>
            </a:r>
            <a:endParaRPr dirty="0"/>
          </a:p>
          <a:p>
            <a:pPr marL="274320" marR="0" lvl="0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26A19"/>
              </a:buClr>
              <a:buSzPts val="209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Reducing the redundancy: relationships between almost all proteins (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more than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1 000 000 000 relations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for the studied datasets: NB and BC.</a:t>
            </a:r>
            <a:endParaRPr dirty="0"/>
          </a:p>
          <a:p>
            <a:pPr marL="274320" marR="0" lvl="0" indent="-14160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26A19"/>
              </a:buClr>
              <a:buSzPts val="209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2" name="Shape 172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tretch/>
        </p:blipFill>
        <p:spPr>
          <a:xfrm>
            <a:off x="6172200" y="2505075"/>
            <a:ext cx="48958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body" sz="quarter" idx="3"/>
          </p:nvPr>
        </p:nvSpPr>
        <p:spPr>
          <a:xfrm>
            <a:off x="6567854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2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Generated relationships</a:t>
            </a:r>
            <a:endParaRPr sz="2400" b="1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entury Gothic"/>
              <a:buNone/>
            </a:pPr>
            <a:r>
              <a:rPr lang="en-US" sz="45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and normalization with k-neighborhood approach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sz="half" idx="1"/>
          </p:nvPr>
        </p:nvSpPr>
        <p:spPr>
          <a:xfrm>
            <a:off x="609599" y="1920085"/>
            <a:ext cx="11367247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Generate groups based on </a:t>
            </a: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T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umor </a:t>
            </a:r>
            <a:r>
              <a:rPr lang="en-US" sz="26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I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ntegrated </a:t>
            </a:r>
            <a:r>
              <a:rPr lang="en-US" sz="26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C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linical </a:t>
            </a: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F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eature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(TI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CF)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including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three attributes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●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Tumor stage</a:t>
            </a:r>
            <a:endParaRPr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●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Tumor size</a:t>
            </a:r>
            <a:endParaRPr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●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Age at diagnosis</a:t>
            </a:r>
            <a:endParaRPr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40080" marR="0" lvl="1" indent="-11734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40080" marR="0" lvl="1" indent="-11734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40080" marR="0" lvl="1" indent="-117348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endParaRPr lang="en-US" sz="2600" b="0" i="0" u="none" strike="noStrike" cap="none" dirty="0" smtClean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Applying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/>
                <a:sym typeface="Palatino Linotype"/>
              </a:rPr>
              <a:t>standard deviation for data normalization and k-neighborhood approach for clustering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dirty="0"/>
          </a:p>
        </p:txBody>
      </p:sp>
      <p:pic>
        <p:nvPicPr>
          <p:cNvPr id="179" name="Shape 179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68539" y="2871938"/>
            <a:ext cx="7547100" cy="238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36494" y="-62754"/>
            <a:ext cx="10972800" cy="74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entury Gothic"/>
              <a:buNone/>
            </a:pPr>
            <a:r>
              <a:rPr lang="en-US" sz="45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for a studied patient</a:t>
            </a:r>
            <a:endParaRPr sz="45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644" y="981815"/>
            <a:ext cx="10304499" cy="587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687</Words>
  <Application>Microsoft Macintosh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Century Gothic</vt:lpstr>
      <vt:lpstr>Courier New</vt:lpstr>
      <vt:lpstr>Palatino Linotype</vt:lpstr>
      <vt:lpstr>Times New Roman</vt:lpstr>
      <vt:lpstr>Noto Sans Symbols</vt:lpstr>
      <vt:lpstr>Cambria</vt:lpstr>
      <vt:lpstr>Calibri Light</vt:lpstr>
      <vt:lpstr>Arial</vt:lpstr>
      <vt:lpstr>Calibri</vt:lpstr>
      <vt:lpstr>Office Theme</vt:lpstr>
      <vt:lpstr>Data integration and survival time prediction models in cancer studies</vt:lpstr>
      <vt:lpstr>Agenda</vt:lpstr>
      <vt:lpstr>Problem Description</vt:lpstr>
      <vt:lpstr>Horizontal data integration</vt:lpstr>
      <vt:lpstr>MongoDB data structure</vt:lpstr>
      <vt:lpstr>Vertical Data integration</vt:lpstr>
      <vt:lpstr>Neo4j data structure</vt:lpstr>
      <vt:lpstr>Classification and normalization with k-neighborhood approach</vt:lpstr>
      <vt:lpstr>Example for a studied patient</vt:lpstr>
      <vt:lpstr>Survival Time Prediction</vt:lpstr>
      <vt:lpstr>Survival Time Prediction results</vt:lpstr>
      <vt:lpstr>Validation of Survival Time Prediction results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 and survival time prediction models in cancer studies</dc:title>
  <dc:creator>bears</dc:creator>
  <cp:lastModifiedBy>Microsoft Office User</cp:lastModifiedBy>
  <cp:revision>9</cp:revision>
  <dcterms:modified xsi:type="dcterms:W3CDTF">2018-06-30T08:08:37Z</dcterms:modified>
</cp:coreProperties>
</file>