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999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09575" y="63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874"/>
                </a:moveTo>
                <a:lnTo>
                  <a:pt x="0" y="134874"/>
                </a:lnTo>
                <a:lnTo>
                  <a:pt x="0" y="271399"/>
                </a:lnTo>
                <a:lnTo>
                  <a:pt x="138112" y="271399"/>
                </a:lnTo>
                <a:lnTo>
                  <a:pt x="138112" y="134874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874"/>
                </a:lnTo>
                <a:lnTo>
                  <a:pt x="277812" y="134874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88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84225" y="1093787"/>
            <a:ext cx="7448550" cy="4695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87900" y="5029200"/>
            <a:ext cx="1008380" cy="704850"/>
          </a:xfrm>
          <a:custGeom>
            <a:avLst/>
            <a:gdLst/>
            <a:ahLst/>
            <a:cxnLst/>
            <a:rect l="l" t="t" r="r" b="b"/>
            <a:pathLst>
              <a:path w="1008379" h="704850">
                <a:moveTo>
                  <a:pt x="1008126" y="0"/>
                </a:moveTo>
                <a:lnTo>
                  <a:pt x="588010" y="344550"/>
                </a:lnTo>
                <a:lnTo>
                  <a:pt x="0" y="344550"/>
                </a:lnTo>
                <a:lnTo>
                  <a:pt x="0" y="704850"/>
                </a:lnTo>
                <a:lnTo>
                  <a:pt x="1008126" y="704850"/>
                </a:lnTo>
                <a:lnTo>
                  <a:pt x="1008126" y="344550"/>
                </a:lnTo>
                <a:lnTo>
                  <a:pt x="840104" y="344550"/>
                </a:lnTo>
                <a:lnTo>
                  <a:pt x="1008126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87900" y="5029200"/>
            <a:ext cx="1008380" cy="704850"/>
          </a:xfrm>
          <a:custGeom>
            <a:avLst/>
            <a:gdLst/>
            <a:ahLst/>
            <a:cxnLst/>
            <a:rect l="l" t="t" r="r" b="b"/>
            <a:pathLst>
              <a:path w="1008379" h="704850">
                <a:moveTo>
                  <a:pt x="0" y="344550"/>
                </a:moveTo>
                <a:lnTo>
                  <a:pt x="588010" y="344550"/>
                </a:lnTo>
                <a:lnTo>
                  <a:pt x="1008126" y="0"/>
                </a:lnTo>
                <a:lnTo>
                  <a:pt x="840104" y="344550"/>
                </a:lnTo>
                <a:lnTo>
                  <a:pt x="1008126" y="344550"/>
                </a:lnTo>
                <a:lnTo>
                  <a:pt x="1008126" y="404494"/>
                </a:lnTo>
                <a:lnTo>
                  <a:pt x="1008126" y="494665"/>
                </a:lnTo>
                <a:lnTo>
                  <a:pt x="1008126" y="704850"/>
                </a:lnTo>
                <a:lnTo>
                  <a:pt x="840104" y="704850"/>
                </a:lnTo>
                <a:lnTo>
                  <a:pt x="588010" y="704850"/>
                </a:lnTo>
                <a:lnTo>
                  <a:pt x="0" y="704850"/>
                </a:lnTo>
                <a:lnTo>
                  <a:pt x="0" y="494665"/>
                </a:lnTo>
                <a:lnTo>
                  <a:pt x="0" y="404494"/>
                </a:lnTo>
                <a:lnTo>
                  <a:pt x="0" y="344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503885"/>
            <a:ext cx="426402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517" y="1243329"/>
            <a:ext cx="8028940" cy="444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999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redi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7328"/>
          </a:xfrm>
        </p:spPr>
        <p:txBody>
          <a:bodyPr/>
          <a:lstStyle/>
          <a:p>
            <a:r>
              <a:rPr lang="en-US" b="1" spc="-5" dirty="0" smtClean="0">
                <a:latin typeface="Carlito"/>
                <a:cs typeface="Carlito"/>
              </a:rPr>
              <a:t>    Key-Value Databases</a:t>
            </a:r>
            <a:r>
              <a:rPr lang="en-US" dirty="0">
                <a:latin typeface="Carlito"/>
                <a:cs typeface="Carlito"/>
              </a:rPr>
              <a:t/>
            </a:r>
            <a:br>
              <a:rPr lang="en-US" dirty="0">
                <a:latin typeface="Carlito"/>
                <a:cs typeface="Carli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Key-value</a:t>
            </a:r>
            <a:r>
              <a:rPr spc="-35" dirty="0"/>
              <a:t> </a:t>
            </a:r>
            <a:r>
              <a:rPr dirty="0"/>
              <a:t>store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217" y="1240282"/>
            <a:ext cx="7905115" cy="527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Redis</a:t>
            </a:r>
            <a:endParaRPr sz="3200">
              <a:latin typeface="Arial"/>
              <a:cs typeface="Arial"/>
            </a:endParaRPr>
          </a:p>
          <a:p>
            <a:pPr marL="342265" marR="5271135" indent="-342265" algn="r">
              <a:lnSpc>
                <a:spcPct val="100000"/>
              </a:lnSpc>
              <a:spcBef>
                <a:spcPts val="17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In-Memory Data</a:t>
            </a:r>
            <a:r>
              <a:rPr sz="2000" spc="-135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99CC"/>
                </a:solidFill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287020" marR="5237480" lvl="1" indent="-287020" algn="r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287020" algn="l"/>
              </a:tabLst>
            </a:pPr>
            <a:r>
              <a:rPr sz="1800" spc="-5" dirty="0">
                <a:latin typeface="Arial"/>
                <a:cs typeface="Arial"/>
              </a:rPr>
              <a:t>Good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4"/>
              </a:lnSpc>
              <a:spcBef>
                <a:spcPts val="10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For datasets not larger than memory </a:t>
            </a:r>
            <a:r>
              <a:rPr sz="1600" spc="-5" dirty="0">
                <a:latin typeface="Symbol"/>
                <a:cs typeface="Symbol"/>
              </a:rPr>
              <a:t>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distribution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2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Persistence: dumping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dataset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disk periodically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appending each  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Pipelining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1945"/>
              </a:lnSpc>
              <a:spcBef>
                <a:spcPts val="1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send multiple commands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server </a:t>
            </a:r>
            <a:r>
              <a:rPr sz="1800" spc="-10" dirty="0">
                <a:latin typeface="Arial"/>
                <a:cs typeface="Arial"/>
              </a:rPr>
              <a:t>without waiting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1939"/>
              </a:lnSpc>
            </a:pPr>
            <a:r>
              <a:rPr sz="1800" spc="-5" dirty="0">
                <a:latin typeface="Arial"/>
                <a:cs typeface="Arial"/>
              </a:rPr>
              <a:t>replies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finally read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replies in a single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step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Publish/subscribe</a:t>
            </a:r>
            <a:endParaRPr sz="2000">
              <a:latin typeface="Arial"/>
              <a:cs typeface="Arial"/>
            </a:endParaRPr>
          </a:p>
          <a:p>
            <a:pPr marL="756285" marR="198120" lvl="1" indent="-287020">
              <a:lnSpc>
                <a:spcPct val="8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Published messages are sent into channels and subscribers express  interest in one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channels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e.g., one user subscribes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4"/>
              </a:lnSpc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e.g., </a:t>
            </a:r>
            <a:r>
              <a:rPr sz="1600" spc="-5" dirty="0">
                <a:latin typeface="Courier New"/>
                <a:cs typeface="Courier New"/>
              </a:rPr>
              <a:t>subscribe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warnings</a:t>
            </a:r>
            <a:endParaRPr sz="1600">
              <a:latin typeface="Courier New"/>
              <a:cs typeface="Courier New"/>
            </a:endParaRPr>
          </a:p>
          <a:p>
            <a:pPr marL="756285">
              <a:lnSpc>
                <a:spcPts val="215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another sends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0"/>
              </a:lnSpc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e.g., </a:t>
            </a:r>
            <a:r>
              <a:rPr sz="1600" spc="-5" dirty="0">
                <a:latin typeface="Courier New"/>
                <a:cs typeface="Courier New"/>
              </a:rPr>
              <a:t>publish warnings ”it’s over</a:t>
            </a:r>
            <a:r>
              <a:rPr sz="1600" spc="1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9000!”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Cache-like</a:t>
            </a:r>
            <a:r>
              <a:rPr sz="2000" spc="-40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behavior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Key can have assigned a </a:t>
            </a:r>
            <a:r>
              <a:rPr sz="1800" dirty="0">
                <a:latin typeface="Arial"/>
                <a:cs typeface="Arial"/>
              </a:rPr>
              <a:t>time to </a:t>
            </a:r>
            <a:r>
              <a:rPr sz="1800" spc="-5" dirty="0">
                <a:latin typeface="Arial"/>
                <a:cs typeface="Arial"/>
              </a:rPr>
              <a:t>live, then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deleted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3075" y="639826"/>
            <a:ext cx="18669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6925309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Cache-like</a:t>
            </a:r>
            <a:r>
              <a:rPr sz="4400" spc="-75" dirty="0"/>
              <a:t> </a:t>
            </a:r>
            <a:r>
              <a:rPr sz="4400" dirty="0"/>
              <a:t>Behaviour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/>
              <a:t>Example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18540" y="2355596"/>
            <a:ext cx="3438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&gt;"/>
              <a:tabLst>
                <a:tab pos="287020" algn="l"/>
              </a:tabLst>
            </a:pPr>
            <a:r>
              <a:rPr sz="1800" b="1" spc="-10" dirty="0">
                <a:latin typeface="Courier New"/>
                <a:cs typeface="Courier New"/>
              </a:rPr>
              <a:t>SET cookie:google hello  </a:t>
            </a:r>
            <a:r>
              <a:rPr sz="1800" b="1" spc="-5" dirty="0"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9490" y="2955221"/>
          <a:ext cx="7269479" cy="2728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06070" indent="-274320">
                        <a:lnSpc>
                          <a:spcPts val="1860"/>
                        </a:lnSpc>
                        <a:buClr>
                          <a:srgbClr val="000000"/>
                        </a:buClr>
                        <a:buChar char="&gt;"/>
                        <a:tabLst>
                          <a:tab pos="306070" algn="l"/>
                        </a:tabLst>
                      </a:pPr>
                      <a:r>
                        <a:rPr sz="1800" b="1" spc="-10" dirty="0">
                          <a:solidFill>
                            <a:srgbClr val="9999CC"/>
                          </a:solidFill>
                          <a:latin typeface="Courier New"/>
                          <a:cs typeface="Courier New"/>
                        </a:rPr>
                        <a:t>EXPIRE</a:t>
                      </a:r>
                      <a:r>
                        <a:rPr sz="1800" b="1" spc="-60" dirty="0">
                          <a:solidFill>
                            <a:srgbClr val="9999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cookie:google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(integer)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4">
                <a:tc>
                  <a:txBody>
                    <a:bodyPr/>
                    <a:lstStyle/>
                    <a:p>
                      <a:pPr marL="306070" indent="-274320">
                        <a:lnSpc>
                          <a:spcPts val="1920"/>
                        </a:lnSpc>
                        <a:buClr>
                          <a:srgbClr val="000000"/>
                        </a:buClr>
                        <a:buChar char="&gt;"/>
                        <a:tabLst>
                          <a:tab pos="306070" algn="l"/>
                        </a:tabLst>
                      </a:pPr>
                      <a:r>
                        <a:rPr sz="1800" b="1" spc="-10" dirty="0">
                          <a:solidFill>
                            <a:srgbClr val="9999CC"/>
                          </a:solidFill>
                          <a:latin typeface="Courier New"/>
                          <a:cs typeface="Courier New"/>
                        </a:rPr>
                        <a:t>TTL</a:t>
                      </a:r>
                      <a:r>
                        <a:rPr sz="1800" b="1" spc="-30" dirty="0">
                          <a:solidFill>
                            <a:srgbClr val="9999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cookie:google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time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live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(integer)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05435" indent="-274320">
                        <a:lnSpc>
                          <a:spcPts val="1920"/>
                        </a:lnSpc>
                        <a:buChar char="&gt;"/>
                        <a:tabLst>
                          <a:tab pos="30607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cookie:google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„hello“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still some time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live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05435" indent="-274320">
                        <a:lnSpc>
                          <a:spcPts val="1920"/>
                        </a:lnSpc>
                        <a:buChar char="&gt;"/>
                        <a:tabLst>
                          <a:tab pos="30607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TTL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cookie:google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(integer)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-1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 has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expired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7">
                <a:tc>
                  <a:txBody>
                    <a:bodyPr/>
                    <a:lstStyle/>
                    <a:p>
                      <a:pPr marL="305435" indent="-274320">
                        <a:lnSpc>
                          <a:spcPts val="1920"/>
                        </a:lnSpc>
                        <a:buChar char="&gt;"/>
                        <a:tabLst>
                          <a:tab pos="30607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cookie:google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2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(nil)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and was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deleted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43329"/>
            <a:ext cx="8058150" cy="445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999CC"/>
                </a:solidFill>
                <a:latin typeface="Arial"/>
                <a:cs typeface="Arial"/>
              </a:rPr>
              <a:t>Strings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Binary </a:t>
            </a:r>
            <a:r>
              <a:rPr sz="2400" dirty="0">
                <a:latin typeface="Arial"/>
                <a:cs typeface="Arial"/>
              </a:rPr>
              <a:t>safe = </a:t>
            </a:r>
            <a:r>
              <a:rPr sz="2400" spc="-5" dirty="0">
                <a:latin typeface="Arial"/>
                <a:cs typeface="Arial"/>
              </a:rPr>
              <a:t>any binary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a JPEG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Max </a:t>
            </a:r>
            <a:r>
              <a:rPr sz="2400" spc="-5" dirty="0">
                <a:latin typeface="Arial"/>
                <a:cs typeface="Arial"/>
              </a:rPr>
              <a:t>length: 512 </a:t>
            </a:r>
            <a:r>
              <a:rPr sz="2400" dirty="0">
                <a:latin typeface="Arial"/>
                <a:cs typeface="Arial"/>
              </a:rPr>
              <a:t>MB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Set/get the string value of a key: </a:t>
            </a:r>
            <a:r>
              <a:rPr sz="2000" spc="-5" dirty="0">
                <a:solidFill>
                  <a:srgbClr val="9999CC"/>
                </a:solidFill>
                <a:latin typeface="Arial"/>
                <a:cs typeface="Arial"/>
              </a:rPr>
              <a:t>GET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spc="-5" dirty="0">
                <a:solidFill>
                  <a:srgbClr val="9999CC"/>
                </a:solidFill>
                <a:latin typeface="Arial"/>
                <a:cs typeface="Arial"/>
              </a:rPr>
              <a:t>SET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SETNX </a:t>
            </a:r>
            <a:r>
              <a:rPr sz="2000" dirty="0">
                <a:latin typeface="Arial"/>
                <a:cs typeface="Arial"/>
              </a:rPr>
              <a:t>(set if not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  </a:t>
            </a:r>
            <a:r>
              <a:rPr sz="2000" spc="-5" dirty="0">
                <a:latin typeface="Arial"/>
                <a:cs typeface="Arial"/>
              </a:rPr>
              <a:t>yet)</a:t>
            </a:r>
            <a:endParaRPr sz="2000">
              <a:latin typeface="Arial"/>
              <a:cs typeface="Arial"/>
            </a:endParaRPr>
          </a:p>
          <a:p>
            <a:pPr marL="756285" marR="869315" lvl="1" indent="-287020">
              <a:lnSpc>
                <a:spcPts val="216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String-operation: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APPEND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STRLEN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GETRANGE </a:t>
            </a:r>
            <a:r>
              <a:rPr sz="2000" dirty="0">
                <a:latin typeface="Arial"/>
                <a:cs typeface="Arial"/>
              </a:rPr>
              <a:t>(get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substring),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SETRANGE </a:t>
            </a:r>
            <a:r>
              <a:rPr sz="2000" dirty="0">
                <a:latin typeface="Arial"/>
                <a:cs typeface="Arial"/>
              </a:rPr>
              <a:t>(change 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substring)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Integer-operation: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INCR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INCRBY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DECR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DECRBY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When the stored value can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interpreted as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3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Bit-operation: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GETBIT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BITCOUNT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99CC"/>
                </a:solidFill>
                <a:latin typeface="Arial"/>
                <a:cs typeface="Arial"/>
              </a:rPr>
              <a:t>SETBIT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/>
              <a:t>Strings –</a:t>
            </a:r>
            <a:r>
              <a:rPr sz="2800" spc="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618540" y="2355596"/>
            <a:ext cx="23469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3384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SET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10  OK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GET</a:t>
            </a:r>
            <a:r>
              <a:rPr sz="1800" b="1" spc="-25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„10“</a:t>
            </a:r>
            <a:endParaRPr sz="1800">
              <a:latin typeface="Courier New"/>
              <a:cs typeface="Courier New"/>
            </a:endParaRPr>
          </a:p>
          <a:p>
            <a:pPr marL="12700" marR="687705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INCR</a:t>
            </a:r>
            <a:r>
              <a:rPr sz="1800" b="1" spc="-95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  (integer)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11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DECRBY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10  (integer)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 marR="82296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DEL</a:t>
            </a:r>
            <a:r>
              <a:rPr sz="1800" b="1" spc="-90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  (integer)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2325" y="4825110"/>
            <a:ext cx="507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returns </a:t>
            </a:r>
            <a:r>
              <a:rPr sz="1800" b="1" spc="-5" dirty="0">
                <a:latin typeface="Courier New"/>
                <a:cs typeface="Courier New"/>
              </a:rPr>
              <a:t>the </a:t>
            </a:r>
            <a:r>
              <a:rPr sz="1800" b="1" spc="-10" dirty="0">
                <a:latin typeface="Courier New"/>
                <a:cs typeface="Courier New"/>
              </a:rPr>
              <a:t>number </a:t>
            </a:r>
            <a:r>
              <a:rPr sz="1800" b="1" spc="-5" dirty="0">
                <a:latin typeface="Courier New"/>
                <a:cs typeface="Courier New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keys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removed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34517" y="1243329"/>
            <a:ext cx="791845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999CC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21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Lists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strings, sorted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insertion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367665" marR="17780" indent="-342900">
              <a:lnSpc>
                <a:spcPts val="2300"/>
              </a:lnSpc>
              <a:spcBef>
                <a:spcPts val="5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Possible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push new elements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head (on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left)  or </a:t>
            </a:r>
            <a:r>
              <a:rPr sz="2400" spc="-1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the tail </a:t>
            </a:r>
            <a:r>
              <a:rPr sz="2400" dirty="0">
                <a:latin typeface="Arial"/>
                <a:cs typeface="Arial"/>
              </a:rPr>
              <a:t>(on the </a:t>
            </a:r>
            <a:r>
              <a:rPr sz="2400" spc="-5" dirty="0"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367665" marR="243840" indent="-342900">
              <a:lnSpc>
                <a:spcPts val="2300"/>
              </a:lnSpc>
              <a:spcBef>
                <a:spcPts val="5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latin typeface="Arial"/>
                <a:cs typeface="Arial"/>
              </a:rPr>
              <a:t>A key </a:t>
            </a:r>
            <a:r>
              <a:rPr sz="2400" spc="-5" dirty="0">
                <a:latin typeface="Arial"/>
                <a:cs typeface="Arial"/>
              </a:rPr>
              <a:t>is removed </a:t>
            </a:r>
            <a:r>
              <a:rPr sz="2400" dirty="0">
                <a:latin typeface="Arial"/>
                <a:cs typeface="Arial"/>
              </a:rPr>
              <a:t>from the key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 list operation  will </a:t>
            </a:r>
            <a:r>
              <a:rPr sz="2400" dirty="0">
                <a:latin typeface="Arial"/>
                <a:cs typeface="Arial"/>
              </a:rPr>
              <a:t>empty the </a:t>
            </a:r>
            <a:r>
              <a:rPr sz="2400" spc="-5" dirty="0">
                <a:latin typeface="Arial"/>
                <a:cs typeface="Arial"/>
              </a:rPr>
              <a:t>list </a:t>
            </a:r>
            <a:r>
              <a:rPr sz="2400" dirty="0">
                <a:latin typeface="Arial"/>
                <a:cs typeface="Arial"/>
              </a:rPr>
              <a:t>(=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for the key)</a:t>
            </a:r>
            <a:endParaRPr sz="24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latin typeface="Arial"/>
                <a:cs typeface="Arial"/>
              </a:rPr>
              <a:t>Max </a:t>
            </a:r>
            <a:r>
              <a:rPr sz="2400" spc="-5" dirty="0">
                <a:latin typeface="Arial"/>
                <a:cs typeface="Arial"/>
              </a:rPr>
              <a:t>length: 2</a:t>
            </a:r>
            <a:r>
              <a:rPr sz="2400" spc="-7" baseline="24305" dirty="0">
                <a:latin typeface="Arial"/>
                <a:cs typeface="Arial"/>
              </a:rPr>
              <a:t>32 </a:t>
            </a:r>
            <a:r>
              <a:rPr sz="2400" dirty="0">
                <a:latin typeface="Arial"/>
                <a:cs typeface="Arial"/>
              </a:rPr>
              <a:t>– 1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768985" lvl="1" indent="-287655">
              <a:lnSpc>
                <a:spcPts val="2400"/>
              </a:lnSpc>
              <a:spcBef>
                <a:spcPts val="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4,294,967,295 = more than 4 billion of elements per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368300" indent="-342900">
              <a:lnSpc>
                <a:spcPts val="288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Accessing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Very fast near the extremes of the list (head,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tail)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Slow accessing the middle of a very big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69035" algn="l"/>
              </a:tabLst>
            </a:pPr>
            <a:r>
              <a:rPr sz="1800" i="1" dirty="0">
                <a:latin typeface="Arial"/>
                <a:cs typeface="Arial"/>
              </a:rPr>
              <a:t>O(N) </a:t>
            </a:r>
            <a:r>
              <a:rPr sz="1800" spc="-5" dirty="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43329"/>
            <a:ext cx="7907020" cy="441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Add element(s) to 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list: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LPUSH </a:t>
            </a:r>
            <a:r>
              <a:rPr sz="1800" dirty="0">
                <a:latin typeface="Arial"/>
                <a:cs typeface="Arial"/>
              </a:rPr>
              <a:t>(to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head)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RPUSH </a:t>
            </a:r>
            <a:r>
              <a:rPr sz="1800" dirty="0">
                <a:latin typeface="Arial"/>
                <a:cs typeface="Arial"/>
              </a:rPr>
              <a:t>(to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tail)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LINSERT </a:t>
            </a:r>
            <a:r>
              <a:rPr sz="1800" spc="-5" dirty="0">
                <a:latin typeface="Arial"/>
                <a:cs typeface="Arial"/>
              </a:rPr>
              <a:t>(inserts before or </a:t>
            </a:r>
            <a:r>
              <a:rPr sz="1800" dirty="0">
                <a:latin typeface="Arial"/>
                <a:cs typeface="Arial"/>
              </a:rPr>
              <a:t>after </a:t>
            </a:r>
            <a:r>
              <a:rPr sz="1800" spc="-5" dirty="0">
                <a:latin typeface="Arial"/>
                <a:cs typeface="Arial"/>
              </a:rPr>
              <a:t>a specified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2155"/>
              </a:lnSpc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LPUSHX </a:t>
            </a:r>
            <a:r>
              <a:rPr sz="1800" spc="-5" dirty="0">
                <a:latin typeface="Arial"/>
                <a:cs typeface="Arial"/>
              </a:rPr>
              <a:t>(push </a:t>
            </a:r>
            <a:r>
              <a:rPr sz="1800" spc="-10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list exists, do not create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not)</a:t>
            </a:r>
            <a:endParaRPr sz="1800">
              <a:latin typeface="Arial"/>
              <a:cs typeface="Arial"/>
            </a:endParaRPr>
          </a:p>
          <a:p>
            <a:pPr marL="756285" marR="300990" lvl="1" indent="-287020">
              <a:lnSpc>
                <a:spcPts val="1920"/>
              </a:lnSpc>
              <a:spcBef>
                <a:spcPts val="46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Remove element(s):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LPOP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RPOP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LREM </a:t>
            </a:r>
            <a:r>
              <a:rPr sz="2000" dirty="0">
                <a:latin typeface="Arial"/>
                <a:cs typeface="Arial"/>
              </a:rPr>
              <a:t>(remove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  specified by 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value)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95"/>
              </a:spcBef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LRANGE </a:t>
            </a:r>
            <a:r>
              <a:rPr sz="2000" dirty="0">
                <a:latin typeface="Arial"/>
                <a:cs typeface="Arial"/>
              </a:rPr>
              <a:t>(get a range of elements),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LLEN </a:t>
            </a:r>
            <a:r>
              <a:rPr sz="2000" dirty="0">
                <a:latin typeface="Arial"/>
                <a:cs typeface="Arial"/>
              </a:rPr>
              <a:t>(get length),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LINDEX </a:t>
            </a:r>
            <a:r>
              <a:rPr sz="2000" dirty="0">
                <a:latin typeface="Arial"/>
                <a:cs typeface="Arial"/>
              </a:rPr>
              <a:t> (get an element at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index)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60"/>
              </a:lnSpc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BLPOP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BRPOP </a:t>
            </a:r>
            <a:r>
              <a:rPr sz="2000" dirty="0">
                <a:latin typeface="Arial"/>
                <a:cs typeface="Arial"/>
              </a:rPr>
              <a:t>remove an element or block until one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Blocking version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LPOP/RPOP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/>
              <a:t>List –</a:t>
            </a:r>
            <a:r>
              <a:rPr sz="2800" spc="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63016" y="2211070"/>
            <a:ext cx="67691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LPUSH </a:t>
            </a:r>
            <a:r>
              <a:rPr sz="1800" b="1" spc="-10" dirty="0">
                <a:latin typeface="Courier New"/>
                <a:cs typeface="Courier New"/>
              </a:rPr>
              <a:t>animals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dog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51710" algn="l"/>
              </a:tabLst>
            </a:pP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	</a:t>
            </a: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number of elements </a:t>
            </a:r>
            <a:r>
              <a:rPr sz="1800" b="1" spc="-5" dirty="0">
                <a:latin typeface="Courier New"/>
                <a:cs typeface="Courier New"/>
              </a:rPr>
              <a:t>in </a:t>
            </a:r>
            <a:r>
              <a:rPr sz="1800" b="1" spc="-10" dirty="0">
                <a:latin typeface="Courier New"/>
                <a:cs typeface="Courier New"/>
              </a:rPr>
              <a:t>the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buChar char="&gt;"/>
              <a:tabLst>
                <a:tab pos="287020" algn="l"/>
              </a:tabLst>
            </a:pPr>
            <a:r>
              <a:rPr sz="1800" b="1" spc="-10" dirty="0">
                <a:latin typeface="Courier New"/>
                <a:cs typeface="Courier New"/>
              </a:rPr>
              <a:t>LPUSH animals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cat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 marR="387985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RPUSH </a:t>
            </a:r>
            <a:r>
              <a:rPr sz="1800" b="1" spc="-10" dirty="0">
                <a:latin typeface="Courier New"/>
                <a:cs typeface="Courier New"/>
              </a:rPr>
              <a:t>animals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horse  (integer)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LRANGE </a:t>
            </a:r>
            <a:r>
              <a:rPr sz="1800" b="1" spc="-10" dirty="0">
                <a:latin typeface="Courier New"/>
                <a:cs typeface="Courier New"/>
              </a:rPr>
              <a:t>animals </a:t>
            </a:r>
            <a:r>
              <a:rPr sz="1800" b="1" dirty="0">
                <a:latin typeface="Courier New"/>
                <a:cs typeface="Courier New"/>
              </a:rPr>
              <a:t>0 </a:t>
            </a:r>
            <a:r>
              <a:rPr sz="1800" b="1" spc="-5" dirty="0">
                <a:latin typeface="Courier New"/>
                <a:cs typeface="Courier New"/>
              </a:rPr>
              <a:t>-1 // -1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the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„cat“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„dog“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„horse“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RPOP</a:t>
            </a:r>
            <a:r>
              <a:rPr sz="1800" b="1" spc="-5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animals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„horse“</a:t>
            </a:r>
            <a:endParaRPr sz="1800">
              <a:latin typeface="Courier New"/>
              <a:cs typeface="Courier New"/>
            </a:endParaRPr>
          </a:p>
          <a:p>
            <a:pPr marL="12700" marR="4835525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LLEN</a:t>
            </a:r>
            <a:r>
              <a:rPr sz="1800" b="1" spc="-90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animals  (integer)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34517" y="1243329"/>
            <a:ext cx="7748905" cy="5041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999CC"/>
                </a:solidFill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21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Unordered collection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non-repeating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367665" marR="697230" indent="-342900">
              <a:lnSpc>
                <a:spcPts val="2300"/>
              </a:lnSpc>
              <a:spcBef>
                <a:spcPts val="5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Possible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add, </a:t>
            </a:r>
            <a:r>
              <a:rPr sz="2400" dirty="0">
                <a:latin typeface="Arial"/>
                <a:cs typeface="Arial"/>
              </a:rPr>
              <a:t>remove,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test for </a:t>
            </a:r>
            <a:r>
              <a:rPr sz="2400" spc="-5" dirty="0">
                <a:latin typeface="Arial"/>
                <a:cs typeface="Arial"/>
              </a:rPr>
              <a:t>existence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members 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O(1)</a:t>
            </a:r>
            <a:endParaRPr sz="24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latin typeface="Arial"/>
                <a:cs typeface="Arial"/>
              </a:rPr>
              <a:t>Max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members: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7" baseline="24305" dirty="0">
                <a:latin typeface="Arial"/>
                <a:cs typeface="Arial"/>
              </a:rPr>
              <a:t>32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Add element: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SADD</a:t>
            </a:r>
            <a:r>
              <a:rPr sz="2000" dirty="0">
                <a:latin typeface="Arial"/>
                <a:cs typeface="Arial"/>
              </a:rPr>
              <a:t>, remove element: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SREM</a:t>
            </a:r>
            <a:endParaRPr sz="2000">
              <a:latin typeface="Arial"/>
              <a:cs typeface="Arial"/>
            </a:endParaRPr>
          </a:p>
          <a:p>
            <a:pPr marL="768985" marR="546100" lvl="1" indent="-287020">
              <a:lnSpc>
                <a:spcPct val="8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Classical set operations: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SISMEMBER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SDIFF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SUNION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 SINTER</a:t>
            </a:r>
            <a:endParaRPr sz="2000">
              <a:latin typeface="Arial"/>
              <a:cs typeface="Arial"/>
            </a:endParaRPr>
          </a:p>
          <a:p>
            <a:pPr marL="768985" marR="177165" lvl="1" indent="-287020">
              <a:lnSpc>
                <a:spcPct val="8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The result of a set operation can be stored at a specified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  (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SDIFFSTORE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SINTERSTORE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...)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spcBef>
                <a:spcPts val="5"/>
              </a:spcBef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SCARD </a:t>
            </a:r>
            <a:r>
              <a:rPr sz="2000" dirty="0">
                <a:latin typeface="Arial"/>
                <a:cs typeface="Arial"/>
              </a:rPr>
              <a:t>(element count), </a:t>
            </a:r>
            <a:r>
              <a:rPr sz="2000" spc="-5" dirty="0">
                <a:solidFill>
                  <a:srgbClr val="9999CC"/>
                </a:solidFill>
                <a:latin typeface="Arial"/>
                <a:cs typeface="Arial"/>
              </a:rPr>
              <a:t>SMEMBER </a:t>
            </a:r>
            <a:r>
              <a:rPr sz="2000" dirty="0">
                <a:latin typeface="Arial"/>
                <a:cs typeface="Arial"/>
              </a:rPr>
              <a:t>(get all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elements)</a:t>
            </a:r>
            <a:endParaRPr sz="2000">
              <a:latin typeface="Arial"/>
              <a:cs typeface="Arial"/>
            </a:endParaRPr>
          </a:p>
          <a:p>
            <a:pPr marL="768985" marR="17780" lvl="1" indent="-287020">
              <a:lnSpc>
                <a:spcPct val="8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Operations with a random element: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SPOP </a:t>
            </a:r>
            <a:r>
              <a:rPr sz="2000" dirty="0">
                <a:latin typeface="Arial"/>
                <a:cs typeface="Arial"/>
              </a:rPr>
              <a:t>(remove and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  random element),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SRANDMEMBER </a:t>
            </a:r>
            <a:r>
              <a:rPr sz="2000" dirty="0">
                <a:latin typeface="Arial"/>
                <a:cs typeface="Arial"/>
              </a:rPr>
              <a:t>(get a random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element)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SMOVE </a:t>
            </a:r>
            <a:r>
              <a:rPr sz="2000" dirty="0">
                <a:latin typeface="Arial"/>
                <a:cs typeface="Arial"/>
              </a:rPr>
              <a:t>(move element from one set 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/>
              <a:t>Set – Example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63016" y="2211070"/>
            <a:ext cx="46653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842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SADD </a:t>
            </a:r>
            <a:r>
              <a:rPr sz="1800" b="1" spc="-10" dirty="0">
                <a:latin typeface="Courier New"/>
                <a:cs typeface="Courier New"/>
              </a:rPr>
              <a:t>friends:Lisa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Anna  (integer)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buChar char="&gt;"/>
              <a:tabLst>
                <a:tab pos="287020" algn="l"/>
              </a:tabLst>
            </a:pPr>
            <a:r>
              <a:rPr sz="1800" b="1" spc="-10" dirty="0">
                <a:latin typeface="Courier New"/>
                <a:cs typeface="Courier New"/>
              </a:rPr>
              <a:t>SADD friends:Dora Anna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SINTER </a:t>
            </a:r>
            <a:r>
              <a:rPr sz="1800" b="1" spc="-10" dirty="0">
                <a:latin typeface="Courier New"/>
                <a:cs typeface="Courier New"/>
              </a:rPr>
              <a:t>friends:Lisa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friends:Dora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1)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„Anna“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SUNION </a:t>
            </a:r>
            <a:r>
              <a:rPr sz="1800" b="1" spc="-10" dirty="0">
                <a:latin typeface="Courier New"/>
                <a:cs typeface="Courier New"/>
              </a:rPr>
              <a:t>friends:Lisa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friends:Dora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„Lisa“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„Anna“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SISMEMBER </a:t>
            </a:r>
            <a:r>
              <a:rPr sz="1800" b="1" spc="-10" dirty="0">
                <a:latin typeface="Courier New"/>
                <a:cs typeface="Courier New"/>
              </a:rPr>
              <a:t>friends:Lisa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Dora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 marR="1368425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SREM </a:t>
            </a:r>
            <a:r>
              <a:rPr sz="1800" b="1" spc="-10" dirty="0">
                <a:latin typeface="Courier New"/>
                <a:cs typeface="Courier New"/>
              </a:rPr>
              <a:t>friends:Dora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Lisa  (integer)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43329"/>
            <a:ext cx="8008620" cy="474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999CC"/>
                </a:solidFill>
                <a:latin typeface="Arial"/>
                <a:cs typeface="Arial"/>
              </a:rPr>
              <a:t>Sorted</a:t>
            </a:r>
            <a:r>
              <a:rPr sz="2800" spc="-10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99CC"/>
                </a:solidFill>
                <a:latin typeface="Arial"/>
                <a:cs typeface="Arial"/>
              </a:rPr>
              <a:t>Set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Non-repeating</a:t>
            </a:r>
            <a:r>
              <a:rPr sz="2000" dirty="0">
                <a:latin typeface="Arial"/>
                <a:cs typeface="Arial"/>
              </a:rPr>
              <a:t> collection 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Every member is associated with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FF"/>
                </a:solidFill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Used in order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the set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ordered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4"/>
              </a:lnSpc>
              <a:spcBef>
                <a:spcPts val="5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From the smallest to the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greatest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have repeated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4"/>
              </a:lnSpc>
              <a:spcBef>
                <a:spcPts val="10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Then lexicographical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Possible to add, remove, or update elements in </a:t>
            </a:r>
            <a:r>
              <a:rPr sz="2000" i="1" dirty="0">
                <a:latin typeface="Arial"/>
                <a:cs typeface="Arial"/>
              </a:rPr>
              <a:t>O(log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Operations: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Add element(s): </a:t>
            </a: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ZADD</a:t>
            </a:r>
            <a:r>
              <a:rPr sz="1800" spc="-5" dirty="0">
                <a:latin typeface="Arial"/>
                <a:cs typeface="Arial"/>
              </a:rPr>
              <a:t>, remove element(s): </a:t>
            </a: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ZREM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increment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score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member: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ZINCRBY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elements in a </a:t>
            </a:r>
            <a:r>
              <a:rPr sz="1800" dirty="0">
                <a:latin typeface="Arial"/>
                <a:cs typeface="Arial"/>
              </a:rPr>
              <a:t>set: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ZCARD</a:t>
            </a:r>
            <a:endParaRPr sz="1800">
              <a:latin typeface="Arial"/>
              <a:cs typeface="Arial"/>
            </a:endParaRPr>
          </a:p>
          <a:p>
            <a:pPr marL="756285" marR="1046480" lvl="1" indent="-287020">
              <a:lnSpc>
                <a:spcPts val="1730"/>
              </a:lnSpc>
              <a:spcBef>
                <a:spcPts val="41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Elements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score in a specified range: </a:t>
            </a: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ZCOUNT </a:t>
            </a:r>
            <a:r>
              <a:rPr sz="1800" spc="-5" dirty="0">
                <a:latin typeface="Arial"/>
                <a:cs typeface="Arial"/>
              </a:rPr>
              <a:t>(count), </a:t>
            </a: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 ZRANGEBYSCORE </a:t>
            </a:r>
            <a:r>
              <a:rPr sz="1800" spc="-5" dirty="0">
                <a:latin typeface="Arial"/>
                <a:cs typeface="Arial"/>
              </a:rPr>
              <a:t>(get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elements)</a:t>
            </a:r>
            <a:endParaRPr sz="1800">
              <a:latin typeface="Arial"/>
              <a:cs typeface="Arial"/>
            </a:endParaRPr>
          </a:p>
          <a:p>
            <a:pPr marL="756285" marR="787400" lvl="1" indent="-287020">
              <a:lnSpc>
                <a:spcPct val="80000"/>
              </a:lnSpc>
              <a:spcBef>
                <a:spcPts val="44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Set operations </a:t>
            </a:r>
            <a:r>
              <a:rPr sz="1800" dirty="0">
                <a:latin typeface="Arial"/>
                <a:cs typeface="Arial"/>
              </a:rPr>
              <a:t>(store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a specified </a:t>
            </a:r>
            <a:r>
              <a:rPr sz="1800" spc="-10" dirty="0">
                <a:latin typeface="Arial"/>
                <a:cs typeface="Arial"/>
              </a:rPr>
              <a:t>key): </a:t>
            </a: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ZINTERSTORE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 ZUNIONSTORE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85596"/>
            <a:ext cx="3910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Key-value</a:t>
            </a:r>
            <a:r>
              <a:rPr sz="4400" spc="-90" dirty="0"/>
              <a:t> </a:t>
            </a:r>
            <a:r>
              <a:rPr sz="4400" dirty="0"/>
              <a:t>store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62329"/>
            <a:ext cx="6766559" cy="466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Basic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characteristics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simplest NoSQL data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hash table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(map)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When all access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database is via primary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Like 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in RDBMS with </a:t>
            </a:r>
            <a:r>
              <a:rPr sz="2000" spc="-5" dirty="0">
                <a:latin typeface="Arial"/>
                <a:cs typeface="Arial"/>
              </a:rPr>
              <a:t>two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columns: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ID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key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solidFill>
                  <a:srgbClr val="9999CC"/>
                </a:solidFill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value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0"/>
              </a:lnSpc>
              <a:spcBef>
                <a:spcPts val="10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BLOB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any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39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operations: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get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for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put </a:t>
            </a:r>
            <a:r>
              <a:rPr sz="1800" spc="-5" dirty="0">
                <a:latin typeface="Arial"/>
                <a:cs typeface="Arial"/>
              </a:rPr>
              <a:t>a value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914"/>
              </a:lnSpc>
              <a:spcBef>
                <a:spcPts val="5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If the value exists, it is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overwritten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ts val="2150"/>
              </a:lnSpc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solidFill>
                  <a:srgbClr val="9999CC"/>
                </a:solidFill>
                <a:latin typeface="Arial"/>
                <a:cs typeface="Arial"/>
              </a:rPr>
              <a:t>delete </a:t>
            </a:r>
            <a:r>
              <a:rPr sz="1800" spc="-5" dirty="0">
                <a:latin typeface="Arial"/>
                <a:cs typeface="Arial"/>
              </a:rPr>
              <a:t>a key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simple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great performance, easily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simple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dirty="0">
                <a:latin typeface="Arial"/>
                <a:cs typeface="Arial"/>
              </a:rPr>
              <a:t>for complex </a:t>
            </a:r>
            <a:r>
              <a:rPr sz="2000" spc="-5" dirty="0">
                <a:latin typeface="Arial"/>
                <a:cs typeface="Arial"/>
              </a:rPr>
              <a:t>queries, aggregation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/>
              <a:t>Sorted Set –</a:t>
            </a:r>
            <a:r>
              <a:rPr sz="2800" spc="10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63016" y="2211070"/>
            <a:ext cx="6715759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ZADD </a:t>
            </a:r>
            <a:r>
              <a:rPr sz="1800" b="1" spc="-10" dirty="0">
                <a:latin typeface="Courier New"/>
                <a:cs typeface="Courier New"/>
              </a:rPr>
              <a:t>articles </a:t>
            </a:r>
            <a:r>
              <a:rPr sz="1800" b="1" dirty="0">
                <a:latin typeface="Courier New"/>
                <a:cs typeface="Courier New"/>
              </a:rPr>
              <a:t>1 </a:t>
            </a:r>
            <a:r>
              <a:rPr sz="1800" b="1" spc="-10" dirty="0">
                <a:latin typeface="Courier New"/>
                <a:cs typeface="Courier New"/>
              </a:rPr>
              <a:t>Anna </a:t>
            </a:r>
            <a:r>
              <a:rPr sz="1800" b="1" dirty="0">
                <a:latin typeface="Courier New"/>
                <a:cs typeface="Courier New"/>
              </a:rPr>
              <a:t>2 </a:t>
            </a:r>
            <a:r>
              <a:rPr sz="1800" b="1" spc="-10" dirty="0">
                <a:latin typeface="Courier New"/>
                <a:cs typeface="Courier New"/>
              </a:rPr>
              <a:t>John </a:t>
            </a:r>
            <a:r>
              <a:rPr sz="1800" b="1" dirty="0">
                <a:latin typeface="Courier New"/>
                <a:cs typeface="Courier New"/>
              </a:rPr>
              <a:t>5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(integer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3)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ZCARD</a:t>
            </a:r>
            <a:r>
              <a:rPr sz="1800" b="1" spc="-15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articles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ZCOUNT </a:t>
            </a:r>
            <a:r>
              <a:rPr sz="1800" b="1" spc="-10" dirty="0">
                <a:latin typeface="Courier New"/>
                <a:cs typeface="Courier New"/>
              </a:rPr>
              <a:t>articles </a:t>
            </a:r>
            <a:r>
              <a:rPr sz="1800" b="1" dirty="0">
                <a:latin typeface="Courier New"/>
                <a:cs typeface="Courier New"/>
              </a:rPr>
              <a:t>3 </a:t>
            </a:r>
            <a:r>
              <a:rPr sz="1800" b="1" spc="-10" dirty="0">
                <a:latin typeface="Courier New"/>
                <a:cs typeface="Courier New"/>
              </a:rPr>
              <a:t>10 </a:t>
            </a: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members with score </a:t>
            </a:r>
            <a:r>
              <a:rPr sz="1800" b="1" spc="-5" dirty="0">
                <a:latin typeface="Courier New"/>
                <a:cs typeface="Courier New"/>
              </a:rPr>
              <a:t>3-10  </a:t>
            </a: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ZINCRBY </a:t>
            </a:r>
            <a:r>
              <a:rPr sz="1800" b="1" spc="-10" dirty="0">
                <a:latin typeface="Courier New"/>
                <a:cs typeface="Courier New"/>
              </a:rPr>
              <a:t>articles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John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93060" algn="l"/>
              </a:tabLst>
            </a:pPr>
            <a:r>
              <a:rPr sz="1800" b="1" spc="-5" dirty="0">
                <a:latin typeface="Courier New"/>
                <a:cs typeface="Courier New"/>
              </a:rPr>
              <a:t>„3“	// </a:t>
            </a:r>
            <a:r>
              <a:rPr sz="1800" b="1" spc="-10" dirty="0">
                <a:latin typeface="Courier New"/>
                <a:cs typeface="Courier New"/>
              </a:rPr>
              <a:t>returns new John's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score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ZRANGE </a:t>
            </a:r>
            <a:r>
              <a:rPr sz="1800" b="1" spc="-10" dirty="0">
                <a:latin typeface="Courier New"/>
                <a:cs typeface="Courier New"/>
              </a:rPr>
              <a:t>articles </a:t>
            </a:r>
            <a:r>
              <a:rPr sz="1800" b="1" dirty="0">
                <a:latin typeface="Courier New"/>
                <a:cs typeface="Courier New"/>
              </a:rPr>
              <a:t>0 </a:t>
            </a:r>
            <a:r>
              <a:rPr sz="1800" b="1" spc="-10" dirty="0">
                <a:latin typeface="Courier New"/>
                <a:cs typeface="Courier New"/>
              </a:rPr>
              <a:t>-1 </a:t>
            </a: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outputs all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members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9021" y="4680280"/>
            <a:ext cx="3438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// sorted according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score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6" y="4680280"/>
            <a:ext cx="12560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10209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„Anna“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„John“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„Tom“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</a:t>
            </a:r>
          </a:p>
          <a:p>
            <a:pPr marL="368300" indent="-342900">
              <a:lnSpc>
                <a:spcPct val="100000"/>
              </a:lnSpc>
              <a:spcBef>
                <a:spcPts val="21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solidFill>
                  <a:srgbClr val="000000"/>
                </a:solidFill>
              </a:rPr>
              <a:t>Maps </a:t>
            </a:r>
            <a:r>
              <a:rPr sz="2400" spc="-5" dirty="0">
                <a:solidFill>
                  <a:srgbClr val="000000"/>
                </a:solidFill>
              </a:rPr>
              <a:t>between </a:t>
            </a:r>
            <a:r>
              <a:rPr sz="2400" dirty="0">
                <a:solidFill>
                  <a:srgbClr val="000000"/>
                </a:solidFill>
              </a:rPr>
              <a:t>string </a:t>
            </a:r>
            <a:r>
              <a:rPr sz="2400" spc="-5" dirty="0">
                <a:solidFill>
                  <a:srgbClr val="000000"/>
                </a:solidFill>
              </a:rPr>
              <a:t>fields and </a:t>
            </a:r>
            <a:r>
              <a:rPr sz="2400" dirty="0">
                <a:solidFill>
                  <a:srgbClr val="000000"/>
                </a:solidFill>
              </a:rPr>
              <a:t>string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values</a:t>
            </a:r>
            <a:endParaRPr sz="2400"/>
          </a:p>
          <a:p>
            <a:pPr marL="3683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solidFill>
                  <a:srgbClr val="000000"/>
                </a:solidFill>
              </a:rPr>
              <a:t>Max </a:t>
            </a:r>
            <a:r>
              <a:rPr sz="2400" spc="-5" dirty="0">
                <a:solidFill>
                  <a:srgbClr val="000000"/>
                </a:solidFill>
              </a:rPr>
              <a:t>number </a:t>
            </a:r>
            <a:r>
              <a:rPr sz="2400" dirty="0">
                <a:solidFill>
                  <a:srgbClr val="000000"/>
                </a:solidFill>
              </a:rPr>
              <a:t>of </a:t>
            </a:r>
            <a:r>
              <a:rPr sz="2400" spc="-5" dirty="0">
                <a:solidFill>
                  <a:srgbClr val="000000"/>
                </a:solidFill>
              </a:rPr>
              <a:t>field-value pairs: 2</a:t>
            </a:r>
            <a:r>
              <a:rPr sz="2400" spc="-7" baseline="24305" dirty="0">
                <a:solidFill>
                  <a:srgbClr val="000000"/>
                </a:solidFill>
              </a:rPr>
              <a:t>32 </a:t>
            </a:r>
            <a:r>
              <a:rPr sz="2400" dirty="0">
                <a:solidFill>
                  <a:srgbClr val="000000"/>
                </a:solidFill>
              </a:rPr>
              <a:t>–</a:t>
            </a:r>
            <a:r>
              <a:rPr sz="2400" spc="-18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1</a:t>
            </a:r>
            <a:endParaRPr sz="2400"/>
          </a:p>
          <a:p>
            <a:pPr marL="3683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000000"/>
                </a:solidFill>
              </a:rPr>
              <a:t>Optimal data </a:t>
            </a:r>
            <a:r>
              <a:rPr sz="2400" dirty="0">
                <a:solidFill>
                  <a:srgbClr val="000000"/>
                </a:solidFill>
              </a:rPr>
              <a:t>type to </a:t>
            </a:r>
            <a:r>
              <a:rPr sz="2400" spc="-5" dirty="0">
                <a:solidFill>
                  <a:srgbClr val="000000"/>
                </a:solidFill>
              </a:rPr>
              <a:t>represent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objects</a:t>
            </a:r>
            <a:endParaRPr sz="2400"/>
          </a:p>
          <a:p>
            <a:pPr marL="768985" lvl="1" indent="-287655">
              <a:lnSpc>
                <a:spcPts val="2400"/>
              </a:lnSpc>
              <a:spcBef>
                <a:spcPts val="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a user </a:t>
            </a:r>
            <a:r>
              <a:rPr sz="2000" spc="-5" dirty="0">
                <a:latin typeface="Arial"/>
                <a:cs typeface="Arial"/>
              </a:rPr>
              <a:t>with fields name, surname, age,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68300" indent="-342900">
              <a:lnSpc>
                <a:spcPts val="288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>
                <a:solidFill>
                  <a:srgbClr val="000000"/>
                </a:solidFill>
              </a:rPr>
              <a:t>Operations:</a:t>
            </a:r>
            <a:endParaRPr sz="2400"/>
          </a:p>
          <a:p>
            <a:pPr marL="768985" marR="83185" lvl="1" indent="-287020">
              <a:lnSpc>
                <a:spcPts val="1920"/>
              </a:lnSpc>
              <a:spcBef>
                <a:spcPts val="470"/>
              </a:spcBef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HSET key field value </a:t>
            </a:r>
            <a:r>
              <a:rPr sz="2000" dirty="0">
                <a:latin typeface="Arial"/>
                <a:cs typeface="Arial"/>
              </a:rPr>
              <a:t>(set a value to the field of a specified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key),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 HMSET </a:t>
            </a:r>
            <a:r>
              <a:rPr sz="2000" dirty="0">
                <a:latin typeface="Arial"/>
                <a:cs typeface="Arial"/>
              </a:rPr>
              <a:t>(set multiple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fields)</a:t>
            </a:r>
            <a:endParaRPr sz="2000">
              <a:latin typeface="Arial"/>
              <a:cs typeface="Arial"/>
            </a:endParaRPr>
          </a:p>
          <a:p>
            <a:pPr marL="768985" marR="17780" lvl="1" indent="-287020">
              <a:lnSpc>
                <a:spcPct val="80000"/>
              </a:lnSpc>
              <a:spcBef>
                <a:spcPts val="495"/>
              </a:spcBef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HGET </a:t>
            </a:r>
            <a:r>
              <a:rPr sz="2000" dirty="0">
                <a:latin typeface="Arial"/>
                <a:cs typeface="Arial"/>
              </a:rPr>
              <a:t>(get the value of a hash field),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HMGET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HGETALL </a:t>
            </a:r>
            <a:r>
              <a:rPr sz="2000" dirty="0">
                <a:latin typeface="Arial"/>
                <a:cs typeface="Arial"/>
              </a:rPr>
              <a:t>(get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 fields and values in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hash)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ct val="100000"/>
              </a:lnSpc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HKEYS </a:t>
            </a:r>
            <a:r>
              <a:rPr sz="2000" dirty="0">
                <a:latin typeface="Arial"/>
                <a:cs typeface="Arial"/>
              </a:rPr>
              <a:t>(get all fields),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HVALS </a:t>
            </a:r>
            <a:r>
              <a:rPr sz="2000" dirty="0">
                <a:latin typeface="Arial"/>
                <a:cs typeface="Arial"/>
              </a:rPr>
              <a:t>(get all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values)</a:t>
            </a:r>
            <a:endParaRPr sz="2000">
              <a:latin typeface="Arial"/>
              <a:cs typeface="Arial"/>
            </a:endParaRPr>
          </a:p>
          <a:p>
            <a:pPr marL="768985" lvl="1" indent="-287655">
              <a:lnSpc>
                <a:spcPts val="2160"/>
              </a:lnSpc>
              <a:spcBef>
                <a:spcPts val="5"/>
              </a:spcBef>
              <a:buSzPct val="80000"/>
              <a:buFont typeface="Wingdings"/>
              <a:buChar char=""/>
              <a:tabLst>
                <a:tab pos="76962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HDEL </a:t>
            </a:r>
            <a:r>
              <a:rPr sz="2000" dirty="0">
                <a:latin typeface="Arial"/>
                <a:cs typeface="Arial"/>
              </a:rPr>
              <a:t>(delete one or more hash fields), </a:t>
            </a:r>
            <a:r>
              <a:rPr sz="2000" spc="-5" dirty="0">
                <a:solidFill>
                  <a:srgbClr val="9999CC"/>
                </a:solidFill>
                <a:latin typeface="Arial"/>
                <a:cs typeface="Arial"/>
              </a:rPr>
              <a:t>HEXISTS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HLEN</a:t>
            </a:r>
            <a:endParaRPr sz="2000">
              <a:latin typeface="Arial"/>
              <a:cs typeface="Arial"/>
            </a:endParaRPr>
          </a:p>
          <a:p>
            <a:pPr marL="768985">
              <a:lnSpc>
                <a:spcPts val="2160"/>
              </a:lnSpc>
            </a:pPr>
            <a:r>
              <a:rPr sz="2000" dirty="0">
                <a:solidFill>
                  <a:srgbClr val="000000"/>
                </a:solidFill>
              </a:rPr>
              <a:t>(number of fields in a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hash)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4471035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Redis Data</a:t>
            </a:r>
            <a:r>
              <a:rPr sz="4400" spc="-75" dirty="0"/>
              <a:t> </a:t>
            </a:r>
            <a:r>
              <a:rPr sz="4400" dirty="0"/>
              <a:t>Types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/>
              <a:t>Hash –</a:t>
            </a:r>
            <a:r>
              <a:rPr sz="2800" spc="10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63016" y="2066671"/>
            <a:ext cx="60305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60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HSET </a:t>
            </a:r>
            <a:r>
              <a:rPr sz="1800" b="1" spc="-10" dirty="0">
                <a:latin typeface="Courier New"/>
                <a:cs typeface="Courier New"/>
              </a:rPr>
              <a:t>users:sara id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  </a:t>
            </a: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HGET </a:t>
            </a:r>
            <a:r>
              <a:rPr sz="1800" b="1" spc="-10" dirty="0">
                <a:latin typeface="Courier New"/>
                <a:cs typeface="Courier New"/>
              </a:rPr>
              <a:t>users:sara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„3“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HMSET </a:t>
            </a:r>
            <a:r>
              <a:rPr sz="1800" b="1" spc="-10" dirty="0">
                <a:latin typeface="Courier New"/>
                <a:cs typeface="Courier New"/>
              </a:rPr>
              <a:t>users:sara login sara group students  </a:t>
            </a:r>
            <a:r>
              <a:rPr sz="1800" b="1" spc="-5" dirty="0"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HMGET </a:t>
            </a:r>
            <a:r>
              <a:rPr sz="1800" b="1" spc="-10" dirty="0">
                <a:latin typeface="Courier New"/>
                <a:cs typeface="Courier New"/>
              </a:rPr>
              <a:t>users:sara login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  <a:p>
            <a:pPr marL="12700" marR="478028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1)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„sara“  </a:t>
            </a:r>
            <a:r>
              <a:rPr sz="1800" b="1" spc="-5" dirty="0">
                <a:latin typeface="Courier New"/>
                <a:cs typeface="Courier New"/>
              </a:rPr>
              <a:t>2)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„3“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HDEL </a:t>
            </a:r>
            <a:r>
              <a:rPr sz="1800" b="1" spc="-10" dirty="0">
                <a:latin typeface="Courier New"/>
                <a:cs typeface="Courier New"/>
              </a:rPr>
              <a:t>users:sara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group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(integer)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buClr>
                <a:srgbClr val="000000"/>
              </a:buClr>
              <a:buChar char="&gt;"/>
              <a:tabLst>
                <a:tab pos="287020" algn="l"/>
              </a:tabLst>
            </a:pPr>
            <a:r>
              <a:rPr sz="1800" b="1" spc="-10" dirty="0">
                <a:solidFill>
                  <a:srgbClr val="9999CC"/>
                </a:solidFill>
                <a:latin typeface="Courier New"/>
                <a:cs typeface="Courier New"/>
              </a:rPr>
              <a:t>HGETALL</a:t>
            </a:r>
            <a:r>
              <a:rPr sz="1800" b="1" spc="-15" dirty="0">
                <a:solidFill>
                  <a:srgbClr val="9999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users:sara</a:t>
            </a:r>
            <a:endParaRPr sz="1800">
              <a:latin typeface="Courier New"/>
              <a:cs typeface="Courier New"/>
            </a:endParaRPr>
          </a:p>
          <a:p>
            <a:pPr marL="12700" marR="505269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1)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„id“  </a:t>
            </a:r>
            <a:r>
              <a:rPr sz="1800" b="1" spc="-5" dirty="0">
                <a:latin typeface="Courier New"/>
                <a:cs typeface="Courier New"/>
              </a:rPr>
              <a:t>2)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„3“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 startAt="3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„login“</a:t>
            </a:r>
            <a:endParaRPr sz="1800">
              <a:latin typeface="Courier New"/>
              <a:cs typeface="Courier New"/>
            </a:endParaRPr>
          </a:p>
          <a:p>
            <a:pPr marL="422275" indent="-410209">
              <a:lnSpc>
                <a:spcPct val="100000"/>
              </a:lnSpc>
              <a:buAutoNum type="arabicParenR" startAt="3"/>
              <a:tabLst>
                <a:tab pos="422909" algn="l"/>
              </a:tabLst>
            </a:pPr>
            <a:r>
              <a:rPr sz="1800" b="1" spc="-10" dirty="0">
                <a:latin typeface="Courier New"/>
                <a:cs typeface="Courier New"/>
              </a:rPr>
              <a:t>„sara“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85596"/>
            <a:ext cx="3910329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Key-value</a:t>
            </a:r>
            <a:r>
              <a:rPr sz="4400" spc="-90" dirty="0"/>
              <a:t> </a:t>
            </a:r>
            <a:r>
              <a:rPr sz="4400" dirty="0"/>
              <a:t>store</a:t>
            </a:r>
            <a:endParaRPr sz="44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/>
              <a:t>Representatives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6948423" y="1844770"/>
            <a:ext cx="1350353" cy="1258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1246" y="3761275"/>
            <a:ext cx="2152985" cy="813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0925" y="3500373"/>
            <a:ext cx="2971800" cy="1381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650" y="4941887"/>
            <a:ext cx="2089150" cy="1530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95643" y="1534159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Me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ch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dDB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8887" y="2276475"/>
            <a:ext cx="2120265" cy="996315"/>
            <a:chOff x="1258887" y="2276475"/>
            <a:chExt cx="2120265" cy="996315"/>
          </a:xfrm>
        </p:grpSpPr>
        <p:sp>
          <p:nvSpPr>
            <p:cNvPr id="19" name="object 19"/>
            <p:cNvSpPr/>
            <p:nvPr/>
          </p:nvSpPr>
          <p:spPr>
            <a:xfrm>
              <a:off x="2788458" y="2654246"/>
              <a:ext cx="574040" cy="605155"/>
            </a:xfrm>
            <a:custGeom>
              <a:avLst/>
              <a:gdLst/>
              <a:ahLst/>
              <a:cxnLst/>
              <a:rect l="l" t="t" r="r" b="b"/>
              <a:pathLst>
                <a:path w="574039" h="605154">
                  <a:moveTo>
                    <a:pt x="85834" y="353162"/>
                  </a:moveTo>
                  <a:lnTo>
                    <a:pt x="81648" y="353162"/>
                  </a:lnTo>
                  <a:lnTo>
                    <a:pt x="69086" y="354208"/>
                  </a:lnTo>
                  <a:lnTo>
                    <a:pt x="28263" y="373073"/>
                  </a:lnTo>
                  <a:lnTo>
                    <a:pt x="2093" y="404513"/>
                  </a:lnTo>
                  <a:lnTo>
                    <a:pt x="0" y="416039"/>
                  </a:lnTo>
                  <a:lnTo>
                    <a:pt x="1046" y="424424"/>
                  </a:lnTo>
                  <a:lnTo>
                    <a:pt x="4187" y="435949"/>
                  </a:lnTo>
                  <a:lnTo>
                    <a:pt x="13608" y="473679"/>
                  </a:lnTo>
                  <a:lnTo>
                    <a:pt x="25122" y="515596"/>
                  </a:lnTo>
                  <a:lnTo>
                    <a:pt x="42917" y="561707"/>
                  </a:lnTo>
                  <a:lnTo>
                    <a:pt x="52338" y="576377"/>
                  </a:lnTo>
                  <a:lnTo>
                    <a:pt x="57572" y="583715"/>
                  </a:lnTo>
                  <a:lnTo>
                    <a:pt x="92117" y="602578"/>
                  </a:lnTo>
                  <a:lnTo>
                    <a:pt x="112006" y="604674"/>
                  </a:lnTo>
                  <a:lnTo>
                    <a:pt x="123520" y="603626"/>
                  </a:lnTo>
                  <a:lnTo>
                    <a:pt x="164343" y="583715"/>
                  </a:lnTo>
                  <a:lnTo>
                    <a:pt x="188419" y="550181"/>
                  </a:lnTo>
                  <a:lnTo>
                    <a:pt x="202029" y="522931"/>
                  </a:lnTo>
                  <a:lnTo>
                    <a:pt x="242852" y="455864"/>
                  </a:lnTo>
                  <a:lnTo>
                    <a:pt x="247579" y="448529"/>
                  </a:lnTo>
                  <a:lnTo>
                    <a:pt x="142361" y="448529"/>
                  </a:lnTo>
                  <a:lnTo>
                    <a:pt x="140268" y="447479"/>
                  </a:lnTo>
                  <a:lnTo>
                    <a:pt x="118285" y="408703"/>
                  </a:lnTo>
                  <a:lnTo>
                    <a:pt x="108865" y="380408"/>
                  </a:lnTo>
                  <a:lnTo>
                    <a:pt x="101537" y="366787"/>
                  </a:lnTo>
                  <a:lnTo>
                    <a:pt x="98396" y="361547"/>
                  </a:lnTo>
                  <a:lnTo>
                    <a:pt x="96303" y="358402"/>
                  </a:lnTo>
                  <a:lnTo>
                    <a:pt x="90024" y="354208"/>
                  </a:lnTo>
                  <a:lnTo>
                    <a:pt x="85834" y="353162"/>
                  </a:lnTo>
                  <a:close/>
                </a:path>
                <a:path w="574039" h="605154">
                  <a:moveTo>
                    <a:pt x="568382" y="0"/>
                  </a:moveTo>
                  <a:lnTo>
                    <a:pt x="523377" y="4198"/>
                  </a:lnTo>
                  <a:lnTo>
                    <a:pt x="473129" y="17802"/>
                  </a:lnTo>
                  <a:lnTo>
                    <a:pt x="436513" y="38754"/>
                  </a:lnTo>
                  <a:lnTo>
                    <a:pt x="397774" y="76501"/>
                  </a:lnTo>
                  <a:lnTo>
                    <a:pt x="368464" y="115256"/>
                  </a:lnTo>
                  <a:lnTo>
                    <a:pt x="349623" y="142506"/>
                  </a:lnTo>
                  <a:lnTo>
                    <a:pt x="300424" y="212734"/>
                  </a:lnTo>
                  <a:lnTo>
                    <a:pt x="257507" y="278756"/>
                  </a:lnTo>
                  <a:lnTo>
                    <a:pt x="207259" y="357352"/>
                  </a:lnTo>
                  <a:lnTo>
                    <a:pt x="182140" y="397178"/>
                  </a:lnTo>
                  <a:lnTo>
                    <a:pt x="162250" y="425473"/>
                  </a:lnTo>
                  <a:lnTo>
                    <a:pt x="149688" y="442239"/>
                  </a:lnTo>
                  <a:lnTo>
                    <a:pt x="145502" y="446429"/>
                  </a:lnTo>
                  <a:lnTo>
                    <a:pt x="142361" y="448529"/>
                  </a:lnTo>
                  <a:lnTo>
                    <a:pt x="247579" y="448529"/>
                  </a:lnTo>
                  <a:lnTo>
                    <a:pt x="284724" y="390888"/>
                  </a:lnTo>
                  <a:lnTo>
                    <a:pt x="328689" y="325916"/>
                  </a:lnTo>
                  <a:lnTo>
                    <a:pt x="373699" y="260940"/>
                  </a:lnTo>
                  <a:lnTo>
                    <a:pt x="421833" y="198055"/>
                  </a:lnTo>
                  <a:lnTo>
                    <a:pt x="471032" y="135200"/>
                  </a:lnTo>
                  <a:lnTo>
                    <a:pt x="521280" y="74402"/>
                  </a:lnTo>
                  <a:lnTo>
                    <a:pt x="573625" y="14653"/>
                  </a:lnTo>
                  <a:lnTo>
                    <a:pt x="568382" y="0"/>
                  </a:lnTo>
                  <a:close/>
                </a:path>
              </a:pathLst>
            </a:custGeom>
            <a:solidFill>
              <a:srgbClr val="DF1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4850" y="2638542"/>
              <a:ext cx="604520" cy="634365"/>
            </a:xfrm>
            <a:custGeom>
              <a:avLst/>
              <a:gdLst/>
              <a:ahLst/>
              <a:cxnLst/>
              <a:rect l="l" t="t" r="r" b="b"/>
              <a:pathLst>
                <a:path w="604520" h="634364">
                  <a:moveTo>
                    <a:pt x="256608" y="498813"/>
                  </a:moveTo>
                  <a:lnTo>
                    <a:pt x="14654" y="498813"/>
                  </a:lnTo>
                  <a:lnTo>
                    <a:pt x="25122" y="535494"/>
                  </a:lnTo>
                  <a:lnTo>
                    <a:pt x="43963" y="583700"/>
                  </a:lnTo>
                  <a:lnTo>
                    <a:pt x="69087" y="616186"/>
                  </a:lnTo>
                  <a:lnTo>
                    <a:pt x="76415" y="622473"/>
                  </a:lnTo>
                  <a:lnTo>
                    <a:pt x="84787" y="626665"/>
                  </a:lnTo>
                  <a:lnTo>
                    <a:pt x="93163" y="629809"/>
                  </a:lnTo>
                  <a:lnTo>
                    <a:pt x="103632" y="632953"/>
                  </a:lnTo>
                  <a:lnTo>
                    <a:pt x="114097" y="634001"/>
                  </a:lnTo>
                  <a:lnTo>
                    <a:pt x="139221" y="634001"/>
                  </a:lnTo>
                  <a:lnTo>
                    <a:pt x="176907" y="619330"/>
                  </a:lnTo>
                  <a:lnTo>
                    <a:pt x="206212" y="586840"/>
                  </a:lnTo>
                  <a:lnTo>
                    <a:pt x="228195" y="545974"/>
                  </a:lnTo>
                  <a:lnTo>
                    <a:pt x="256608" y="498813"/>
                  </a:lnTo>
                  <a:close/>
                </a:path>
                <a:path w="604520" h="634364">
                  <a:moveTo>
                    <a:pt x="95256" y="354195"/>
                  </a:moveTo>
                  <a:lnTo>
                    <a:pt x="87928" y="355240"/>
                  </a:lnTo>
                  <a:lnTo>
                    <a:pt x="79556" y="356290"/>
                  </a:lnTo>
                  <a:lnTo>
                    <a:pt x="72229" y="357336"/>
                  </a:lnTo>
                  <a:lnTo>
                    <a:pt x="63853" y="360481"/>
                  </a:lnTo>
                  <a:lnTo>
                    <a:pt x="49198" y="366770"/>
                  </a:lnTo>
                  <a:lnTo>
                    <a:pt x="33496" y="377250"/>
                  </a:lnTo>
                  <a:lnTo>
                    <a:pt x="25122" y="382490"/>
                  </a:lnTo>
                  <a:lnTo>
                    <a:pt x="0" y="424407"/>
                  </a:lnTo>
                  <a:lnTo>
                    <a:pt x="0" y="438032"/>
                  </a:lnTo>
                  <a:lnTo>
                    <a:pt x="2093" y="448512"/>
                  </a:lnTo>
                  <a:lnTo>
                    <a:pt x="6280" y="466327"/>
                  </a:lnTo>
                  <a:lnTo>
                    <a:pt x="12561" y="492523"/>
                  </a:lnTo>
                  <a:lnTo>
                    <a:pt x="14654" y="499863"/>
                  </a:lnTo>
                  <a:lnTo>
                    <a:pt x="14654" y="498813"/>
                  </a:lnTo>
                  <a:lnTo>
                    <a:pt x="256608" y="498813"/>
                  </a:lnTo>
                  <a:lnTo>
                    <a:pt x="267974" y="479948"/>
                  </a:lnTo>
                  <a:lnTo>
                    <a:pt x="290571" y="444317"/>
                  </a:lnTo>
                  <a:lnTo>
                    <a:pt x="155969" y="444317"/>
                  </a:lnTo>
                  <a:lnTo>
                    <a:pt x="151783" y="434887"/>
                  </a:lnTo>
                  <a:lnTo>
                    <a:pt x="145500" y="419167"/>
                  </a:lnTo>
                  <a:lnTo>
                    <a:pt x="135035" y="390871"/>
                  </a:lnTo>
                  <a:lnTo>
                    <a:pt x="127707" y="374106"/>
                  </a:lnTo>
                  <a:lnTo>
                    <a:pt x="102583" y="355240"/>
                  </a:lnTo>
                  <a:lnTo>
                    <a:pt x="95256" y="354195"/>
                  </a:lnTo>
                  <a:close/>
                </a:path>
                <a:path w="604520" h="634364">
                  <a:moveTo>
                    <a:pt x="591427" y="0"/>
                  </a:moveTo>
                  <a:lnTo>
                    <a:pt x="534888" y="6256"/>
                  </a:lnTo>
                  <a:lnTo>
                    <a:pt x="497223" y="14653"/>
                  </a:lnTo>
                  <a:lnTo>
                    <a:pt x="452218" y="34555"/>
                  </a:lnTo>
                  <a:lnTo>
                    <a:pt x="414523" y="68104"/>
                  </a:lnTo>
                  <a:lnTo>
                    <a:pt x="386258" y="100602"/>
                  </a:lnTo>
                  <a:lnTo>
                    <a:pt x="370559" y="122604"/>
                  </a:lnTo>
                  <a:lnTo>
                    <a:pt x="350669" y="149854"/>
                  </a:lnTo>
                  <a:lnTo>
                    <a:pt x="302518" y="220053"/>
                  </a:lnTo>
                  <a:lnTo>
                    <a:pt x="259602" y="286074"/>
                  </a:lnTo>
                  <a:lnTo>
                    <a:pt x="173765" y="419167"/>
                  </a:lnTo>
                  <a:lnTo>
                    <a:pt x="155969" y="444317"/>
                  </a:lnTo>
                  <a:lnTo>
                    <a:pt x="290571" y="444317"/>
                  </a:lnTo>
                  <a:lnTo>
                    <a:pt x="309846" y="413927"/>
                  </a:lnTo>
                  <a:lnTo>
                    <a:pt x="353811" y="348955"/>
                  </a:lnTo>
                  <a:lnTo>
                    <a:pt x="398820" y="285029"/>
                  </a:lnTo>
                  <a:lnTo>
                    <a:pt x="445926" y="222148"/>
                  </a:lnTo>
                  <a:lnTo>
                    <a:pt x="495126" y="160308"/>
                  </a:lnTo>
                  <a:lnTo>
                    <a:pt x="546422" y="99552"/>
                  </a:lnTo>
                  <a:lnTo>
                    <a:pt x="598767" y="39804"/>
                  </a:lnTo>
                  <a:lnTo>
                    <a:pt x="603968" y="32456"/>
                  </a:lnTo>
                  <a:lnTo>
                    <a:pt x="591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88458" y="2654246"/>
              <a:ext cx="574040" cy="605155"/>
            </a:xfrm>
            <a:custGeom>
              <a:avLst/>
              <a:gdLst/>
              <a:ahLst/>
              <a:cxnLst/>
              <a:rect l="l" t="t" r="r" b="b"/>
              <a:pathLst>
                <a:path w="574039" h="605154">
                  <a:moveTo>
                    <a:pt x="85834" y="353162"/>
                  </a:moveTo>
                  <a:lnTo>
                    <a:pt x="81648" y="353162"/>
                  </a:lnTo>
                  <a:lnTo>
                    <a:pt x="69086" y="354208"/>
                  </a:lnTo>
                  <a:lnTo>
                    <a:pt x="28263" y="373073"/>
                  </a:lnTo>
                  <a:lnTo>
                    <a:pt x="2093" y="404513"/>
                  </a:lnTo>
                  <a:lnTo>
                    <a:pt x="0" y="416039"/>
                  </a:lnTo>
                  <a:lnTo>
                    <a:pt x="1046" y="424424"/>
                  </a:lnTo>
                  <a:lnTo>
                    <a:pt x="4187" y="435949"/>
                  </a:lnTo>
                  <a:lnTo>
                    <a:pt x="13608" y="473679"/>
                  </a:lnTo>
                  <a:lnTo>
                    <a:pt x="25122" y="515596"/>
                  </a:lnTo>
                  <a:lnTo>
                    <a:pt x="42917" y="561707"/>
                  </a:lnTo>
                  <a:lnTo>
                    <a:pt x="52338" y="576377"/>
                  </a:lnTo>
                  <a:lnTo>
                    <a:pt x="57572" y="583715"/>
                  </a:lnTo>
                  <a:lnTo>
                    <a:pt x="92117" y="602578"/>
                  </a:lnTo>
                  <a:lnTo>
                    <a:pt x="112006" y="604674"/>
                  </a:lnTo>
                  <a:lnTo>
                    <a:pt x="123520" y="603626"/>
                  </a:lnTo>
                  <a:lnTo>
                    <a:pt x="164343" y="583715"/>
                  </a:lnTo>
                  <a:lnTo>
                    <a:pt x="188419" y="550181"/>
                  </a:lnTo>
                  <a:lnTo>
                    <a:pt x="202029" y="522931"/>
                  </a:lnTo>
                  <a:lnTo>
                    <a:pt x="242852" y="455864"/>
                  </a:lnTo>
                  <a:lnTo>
                    <a:pt x="247579" y="448529"/>
                  </a:lnTo>
                  <a:lnTo>
                    <a:pt x="142361" y="448529"/>
                  </a:lnTo>
                  <a:lnTo>
                    <a:pt x="140268" y="447479"/>
                  </a:lnTo>
                  <a:lnTo>
                    <a:pt x="118285" y="408703"/>
                  </a:lnTo>
                  <a:lnTo>
                    <a:pt x="108865" y="380408"/>
                  </a:lnTo>
                  <a:lnTo>
                    <a:pt x="101537" y="366787"/>
                  </a:lnTo>
                  <a:lnTo>
                    <a:pt x="98396" y="361547"/>
                  </a:lnTo>
                  <a:lnTo>
                    <a:pt x="96303" y="358402"/>
                  </a:lnTo>
                  <a:lnTo>
                    <a:pt x="90024" y="354208"/>
                  </a:lnTo>
                  <a:lnTo>
                    <a:pt x="85834" y="353162"/>
                  </a:lnTo>
                  <a:close/>
                </a:path>
                <a:path w="574039" h="605154">
                  <a:moveTo>
                    <a:pt x="568382" y="0"/>
                  </a:moveTo>
                  <a:lnTo>
                    <a:pt x="523377" y="4198"/>
                  </a:lnTo>
                  <a:lnTo>
                    <a:pt x="473129" y="17802"/>
                  </a:lnTo>
                  <a:lnTo>
                    <a:pt x="436513" y="38754"/>
                  </a:lnTo>
                  <a:lnTo>
                    <a:pt x="397774" y="76501"/>
                  </a:lnTo>
                  <a:lnTo>
                    <a:pt x="368464" y="115256"/>
                  </a:lnTo>
                  <a:lnTo>
                    <a:pt x="349623" y="142506"/>
                  </a:lnTo>
                  <a:lnTo>
                    <a:pt x="300424" y="212734"/>
                  </a:lnTo>
                  <a:lnTo>
                    <a:pt x="257507" y="278756"/>
                  </a:lnTo>
                  <a:lnTo>
                    <a:pt x="207259" y="357352"/>
                  </a:lnTo>
                  <a:lnTo>
                    <a:pt x="182140" y="397178"/>
                  </a:lnTo>
                  <a:lnTo>
                    <a:pt x="162250" y="425473"/>
                  </a:lnTo>
                  <a:lnTo>
                    <a:pt x="149688" y="442239"/>
                  </a:lnTo>
                  <a:lnTo>
                    <a:pt x="145502" y="446429"/>
                  </a:lnTo>
                  <a:lnTo>
                    <a:pt x="142361" y="448529"/>
                  </a:lnTo>
                  <a:lnTo>
                    <a:pt x="247579" y="448529"/>
                  </a:lnTo>
                  <a:lnTo>
                    <a:pt x="284724" y="390888"/>
                  </a:lnTo>
                  <a:lnTo>
                    <a:pt x="328689" y="325916"/>
                  </a:lnTo>
                  <a:lnTo>
                    <a:pt x="373699" y="260940"/>
                  </a:lnTo>
                  <a:lnTo>
                    <a:pt x="421833" y="198055"/>
                  </a:lnTo>
                  <a:lnTo>
                    <a:pt x="471032" y="135200"/>
                  </a:lnTo>
                  <a:lnTo>
                    <a:pt x="521280" y="74402"/>
                  </a:lnTo>
                  <a:lnTo>
                    <a:pt x="573625" y="14653"/>
                  </a:lnTo>
                  <a:lnTo>
                    <a:pt x="568382" y="0"/>
                  </a:lnTo>
                  <a:close/>
                </a:path>
              </a:pathLst>
            </a:custGeom>
            <a:solidFill>
              <a:srgbClr val="BD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3113" y="2669949"/>
              <a:ext cx="539115" cy="574675"/>
            </a:xfrm>
            <a:custGeom>
              <a:avLst/>
              <a:gdLst/>
              <a:ahLst/>
              <a:cxnLst/>
              <a:rect l="l" t="t" r="r" b="b"/>
              <a:pathLst>
                <a:path w="539114" h="574675">
                  <a:moveTo>
                    <a:pt x="70134" y="352129"/>
                  </a:moveTo>
                  <a:lnTo>
                    <a:pt x="66993" y="352129"/>
                  </a:lnTo>
                  <a:lnTo>
                    <a:pt x="56524" y="353179"/>
                  </a:lnTo>
                  <a:lnTo>
                    <a:pt x="12559" y="376234"/>
                  </a:lnTo>
                  <a:lnTo>
                    <a:pt x="1046" y="391955"/>
                  </a:lnTo>
                  <a:lnTo>
                    <a:pt x="1046" y="396145"/>
                  </a:lnTo>
                  <a:lnTo>
                    <a:pt x="0" y="400335"/>
                  </a:lnTo>
                  <a:lnTo>
                    <a:pt x="1046" y="404530"/>
                  </a:lnTo>
                  <a:lnTo>
                    <a:pt x="2093" y="412911"/>
                  </a:lnTo>
                  <a:lnTo>
                    <a:pt x="6280" y="429680"/>
                  </a:lnTo>
                  <a:lnTo>
                    <a:pt x="12559" y="453781"/>
                  </a:lnTo>
                  <a:lnTo>
                    <a:pt x="12559" y="454831"/>
                  </a:lnTo>
                  <a:lnTo>
                    <a:pt x="13608" y="459021"/>
                  </a:lnTo>
                  <a:lnTo>
                    <a:pt x="14656" y="460071"/>
                  </a:lnTo>
                  <a:lnTo>
                    <a:pt x="24077" y="495702"/>
                  </a:lnTo>
                  <a:lnTo>
                    <a:pt x="33497" y="520853"/>
                  </a:lnTo>
                  <a:lnTo>
                    <a:pt x="53387" y="557533"/>
                  </a:lnTo>
                  <a:lnTo>
                    <a:pt x="88975" y="574299"/>
                  </a:lnTo>
                  <a:lnTo>
                    <a:pt x="97351" y="574299"/>
                  </a:lnTo>
                  <a:lnTo>
                    <a:pt x="141316" y="556483"/>
                  </a:lnTo>
                  <a:lnTo>
                    <a:pt x="174812" y="499892"/>
                  </a:lnTo>
                  <a:lnTo>
                    <a:pt x="207345" y="446446"/>
                  </a:lnTo>
                  <a:lnTo>
                    <a:pt x="121427" y="446446"/>
                  </a:lnTo>
                  <a:lnTo>
                    <a:pt x="116192" y="443301"/>
                  </a:lnTo>
                  <a:lnTo>
                    <a:pt x="90024" y="397190"/>
                  </a:lnTo>
                  <a:lnTo>
                    <a:pt x="80599" y="369945"/>
                  </a:lnTo>
                  <a:lnTo>
                    <a:pt x="74320" y="356320"/>
                  </a:lnTo>
                  <a:lnTo>
                    <a:pt x="70134" y="352129"/>
                  </a:lnTo>
                  <a:close/>
                </a:path>
                <a:path w="539114" h="574675">
                  <a:moveTo>
                    <a:pt x="539089" y="0"/>
                  </a:moveTo>
                  <a:lnTo>
                    <a:pt x="490938" y="7347"/>
                  </a:lnTo>
                  <a:lnTo>
                    <a:pt x="451176" y="20951"/>
                  </a:lnTo>
                  <a:lnTo>
                    <a:pt x="418712" y="44045"/>
                  </a:lnTo>
                  <a:lnTo>
                    <a:pt x="394637" y="71295"/>
                  </a:lnTo>
                  <a:lnTo>
                    <a:pt x="381026" y="86998"/>
                  </a:lnTo>
                  <a:lnTo>
                    <a:pt x="346482" y="135200"/>
                  </a:lnTo>
                  <a:lnTo>
                    <a:pt x="298331" y="205416"/>
                  </a:lnTo>
                  <a:lnTo>
                    <a:pt x="255414" y="270388"/>
                  </a:lnTo>
                  <a:lnTo>
                    <a:pt x="205166" y="350034"/>
                  </a:lnTo>
                  <a:lnTo>
                    <a:pt x="184233" y="381474"/>
                  </a:lnTo>
                  <a:lnTo>
                    <a:pt x="155971" y="423391"/>
                  </a:lnTo>
                  <a:lnTo>
                    <a:pt x="130847" y="446446"/>
                  </a:lnTo>
                  <a:lnTo>
                    <a:pt x="207345" y="446446"/>
                  </a:lnTo>
                  <a:lnTo>
                    <a:pt x="257507" y="366800"/>
                  </a:lnTo>
                  <a:lnTo>
                    <a:pt x="301472" y="301828"/>
                  </a:lnTo>
                  <a:lnTo>
                    <a:pt x="347530" y="236852"/>
                  </a:lnTo>
                  <a:lnTo>
                    <a:pt x="393588" y="176054"/>
                  </a:lnTo>
                  <a:lnTo>
                    <a:pt x="440690" y="116347"/>
                  </a:lnTo>
                  <a:lnTo>
                    <a:pt x="488841" y="57649"/>
                  </a:lnTo>
                  <a:lnTo>
                    <a:pt x="539089" y="0"/>
                  </a:lnTo>
                  <a:close/>
                </a:path>
              </a:pathLst>
            </a:custGeom>
            <a:solidFill>
              <a:srgbClr val="F81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35554" y="3055619"/>
              <a:ext cx="40005" cy="53975"/>
            </a:xfrm>
            <a:custGeom>
              <a:avLst/>
              <a:gdLst/>
              <a:ahLst/>
              <a:cxnLst/>
              <a:rect l="l" t="t" r="r" b="b"/>
              <a:pathLst>
                <a:path w="40005" h="53975">
                  <a:moveTo>
                    <a:pt x="37693" y="11531"/>
                  </a:moveTo>
                  <a:lnTo>
                    <a:pt x="36639" y="8382"/>
                  </a:lnTo>
                  <a:lnTo>
                    <a:pt x="32448" y="4191"/>
                  </a:lnTo>
                  <a:lnTo>
                    <a:pt x="26174" y="1054"/>
                  </a:lnTo>
                  <a:lnTo>
                    <a:pt x="18846" y="0"/>
                  </a:lnTo>
                  <a:lnTo>
                    <a:pt x="11518" y="1054"/>
                  </a:lnTo>
                  <a:lnTo>
                    <a:pt x="6286" y="4191"/>
                  </a:lnTo>
                  <a:lnTo>
                    <a:pt x="2095" y="8382"/>
                  </a:lnTo>
                  <a:lnTo>
                    <a:pt x="1054" y="11531"/>
                  </a:lnTo>
                  <a:lnTo>
                    <a:pt x="0" y="13627"/>
                  </a:lnTo>
                  <a:lnTo>
                    <a:pt x="2095" y="19913"/>
                  </a:lnTo>
                  <a:lnTo>
                    <a:pt x="6286" y="24104"/>
                  </a:lnTo>
                  <a:lnTo>
                    <a:pt x="11518" y="27241"/>
                  </a:lnTo>
                  <a:lnTo>
                    <a:pt x="18846" y="28295"/>
                  </a:lnTo>
                  <a:lnTo>
                    <a:pt x="26174" y="27241"/>
                  </a:lnTo>
                  <a:lnTo>
                    <a:pt x="32448" y="24104"/>
                  </a:lnTo>
                  <a:lnTo>
                    <a:pt x="36639" y="19913"/>
                  </a:lnTo>
                  <a:lnTo>
                    <a:pt x="37693" y="16764"/>
                  </a:lnTo>
                  <a:lnTo>
                    <a:pt x="37693" y="11531"/>
                  </a:lnTo>
                  <a:close/>
                </a:path>
                <a:path w="40005" h="53975">
                  <a:moveTo>
                    <a:pt x="39776" y="45059"/>
                  </a:moveTo>
                  <a:lnTo>
                    <a:pt x="38735" y="41922"/>
                  </a:lnTo>
                  <a:lnTo>
                    <a:pt x="34544" y="37731"/>
                  </a:lnTo>
                  <a:lnTo>
                    <a:pt x="30365" y="36677"/>
                  </a:lnTo>
                  <a:lnTo>
                    <a:pt x="27216" y="37731"/>
                  </a:lnTo>
                  <a:lnTo>
                    <a:pt x="23037" y="41922"/>
                  </a:lnTo>
                  <a:lnTo>
                    <a:pt x="21983" y="45059"/>
                  </a:lnTo>
                  <a:lnTo>
                    <a:pt x="23037" y="48209"/>
                  </a:lnTo>
                  <a:lnTo>
                    <a:pt x="27216" y="52400"/>
                  </a:lnTo>
                  <a:lnTo>
                    <a:pt x="30365" y="53441"/>
                  </a:lnTo>
                  <a:lnTo>
                    <a:pt x="34544" y="52400"/>
                  </a:lnTo>
                  <a:lnTo>
                    <a:pt x="38735" y="48209"/>
                  </a:lnTo>
                  <a:lnTo>
                    <a:pt x="39776" y="45059"/>
                  </a:lnTo>
                  <a:close/>
                </a:path>
              </a:pathLst>
            </a:custGeom>
            <a:solidFill>
              <a:srgbClr val="F83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8887" y="2276475"/>
              <a:ext cx="1619250" cy="6191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11701" y="2276475"/>
            <a:ext cx="2336165" cy="925194"/>
            <a:chOff x="4211701" y="2276475"/>
            <a:chExt cx="2336165" cy="925194"/>
          </a:xfrm>
        </p:grpSpPr>
        <p:sp>
          <p:nvSpPr>
            <p:cNvPr id="26" name="object 26"/>
            <p:cNvSpPr/>
            <p:nvPr/>
          </p:nvSpPr>
          <p:spPr>
            <a:xfrm>
              <a:off x="5957108" y="2582745"/>
              <a:ext cx="574040" cy="605155"/>
            </a:xfrm>
            <a:custGeom>
              <a:avLst/>
              <a:gdLst/>
              <a:ahLst/>
              <a:cxnLst/>
              <a:rect l="l" t="t" r="r" b="b"/>
              <a:pathLst>
                <a:path w="574040" h="605155">
                  <a:moveTo>
                    <a:pt x="85834" y="353162"/>
                  </a:moveTo>
                  <a:lnTo>
                    <a:pt x="81648" y="353162"/>
                  </a:lnTo>
                  <a:lnTo>
                    <a:pt x="69086" y="354208"/>
                  </a:lnTo>
                  <a:lnTo>
                    <a:pt x="28263" y="373073"/>
                  </a:lnTo>
                  <a:lnTo>
                    <a:pt x="2093" y="404513"/>
                  </a:lnTo>
                  <a:lnTo>
                    <a:pt x="0" y="416039"/>
                  </a:lnTo>
                  <a:lnTo>
                    <a:pt x="1046" y="424424"/>
                  </a:lnTo>
                  <a:lnTo>
                    <a:pt x="4187" y="435949"/>
                  </a:lnTo>
                  <a:lnTo>
                    <a:pt x="13608" y="473679"/>
                  </a:lnTo>
                  <a:lnTo>
                    <a:pt x="25122" y="515596"/>
                  </a:lnTo>
                  <a:lnTo>
                    <a:pt x="42917" y="561707"/>
                  </a:lnTo>
                  <a:lnTo>
                    <a:pt x="52338" y="576377"/>
                  </a:lnTo>
                  <a:lnTo>
                    <a:pt x="57572" y="583715"/>
                  </a:lnTo>
                  <a:lnTo>
                    <a:pt x="92117" y="602578"/>
                  </a:lnTo>
                  <a:lnTo>
                    <a:pt x="112006" y="604674"/>
                  </a:lnTo>
                  <a:lnTo>
                    <a:pt x="123520" y="603626"/>
                  </a:lnTo>
                  <a:lnTo>
                    <a:pt x="164343" y="583715"/>
                  </a:lnTo>
                  <a:lnTo>
                    <a:pt x="188419" y="550181"/>
                  </a:lnTo>
                  <a:lnTo>
                    <a:pt x="202029" y="522931"/>
                  </a:lnTo>
                  <a:lnTo>
                    <a:pt x="242852" y="455864"/>
                  </a:lnTo>
                  <a:lnTo>
                    <a:pt x="247579" y="448529"/>
                  </a:lnTo>
                  <a:lnTo>
                    <a:pt x="142361" y="448529"/>
                  </a:lnTo>
                  <a:lnTo>
                    <a:pt x="140268" y="447479"/>
                  </a:lnTo>
                  <a:lnTo>
                    <a:pt x="118285" y="408703"/>
                  </a:lnTo>
                  <a:lnTo>
                    <a:pt x="108865" y="380408"/>
                  </a:lnTo>
                  <a:lnTo>
                    <a:pt x="101537" y="366787"/>
                  </a:lnTo>
                  <a:lnTo>
                    <a:pt x="98396" y="361547"/>
                  </a:lnTo>
                  <a:lnTo>
                    <a:pt x="96303" y="358402"/>
                  </a:lnTo>
                  <a:lnTo>
                    <a:pt x="90024" y="354208"/>
                  </a:lnTo>
                  <a:lnTo>
                    <a:pt x="85834" y="353162"/>
                  </a:lnTo>
                  <a:close/>
                </a:path>
                <a:path w="574040" h="605155">
                  <a:moveTo>
                    <a:pt x="568382" y="0"/>
                  </a:moveTo>
                  <a:lnTo>
                    <a:pt x="523377" y="4198"/>
                  </a:lnTo>
                  <a:lnTo>
                    <a:pt x="473129" y="17802"/>
                  </a:lnTo>
                  <a:lnTo>
                    <a:pt x="436513" y="38754"/>
                  </a:lnTo>
                  <a:lnTo>
                    <a:pt x="397774" y="76501"/>
                  </a:lnTo>
                  <a:lnTo>
                    <a:pt x="368464" y="115256"/>
                  </a:lnTo>
                  <a:lnTo>
                    <a:pt x="349623" y="142506"/>
                  </a:lnTo>
                  <a:lnTo>
                    <a:pt x="300424" y="212734"/>
                  </a:lnTo>
                  <a:lnTo>
                    <a:pt x="257507" y="278756"/>
                  </a:lnTo>
                  <a:lnTo>
                    <a:pt x="207259" y="357352"/>
                  </a:lnTo>
                  <a:lnTo>
                    <a:pt x="182140" y="397178"/>
                  </a:lnTo>
                  <a:lnTo>
                    <a:pt x="162250" y="425473"/>
                  </a:lnTo>
                  <a:lnTo>
                    <a:pt x="149688" y="442239"/>
                  </a:lnTo>
                  <a:lnTo>
                    <a:pt x="145502" y="446429"/>
                  </a:lnTo>
                  <a:lnTo>
                    <a:pt x="142361" y="448529"/>
                  </a:lnTo>
                  <a:lnTo>
                    <a:pt x="247579" y="448529"/>
                  </a:lnTo>
                  <a:lnTo>
                    <a:pt x="284724" y="390888"/>
                  </a:lnTo>
                  <a:lnTo>
                    <a:pt x="328689" y="325916"/>
                  </a:lnTo>
                  <a:lnTo>
                    <a:pt x="373699" y="260940"/>
                  </a:lnTo>
                  <a:lnTo>
                    <a:pt x="421833" y="198055"/>
                  </a:lnTo>
                  <a:lnTo>
                    <a:pt x="471032" y="135200"/>
                  </a:lnTo>
                  <a:lnTo>
                    <a:pt x="521280" y="74402"/>
                  </a:lnTo>
                  <a:lnTo>
                    <a:pt x="573625" y="14653"/>
                  </a:lnTo>
                  <a:lnTo>
                    <a:pt x="568382" y="0"/>
                  </a:lnTo>
                  <a:close/>
                </a:path>
              </a:pathLst>
            </a:custGeom>
            <a:solidFill>
              <a:srgbClr val="DF1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43500" y="2567041"/>
              <a:ext cx="604520" cy="634365"/>
            </a:xfrm>
            <a:custGeom>
              <a:avLst/>
              <a:gdLst/>
              <a:ahLst/>
              <a:cxnLst/>
              <a:rect l="l" t="t" r="r" b="b"/>
              <a:pathLst>
                <a:path w="604520" h="634364">
                  <a:moveTo>
                    <a:pt x="256608" y="498813"/>
                  </a:moveTo>
                  <a:lnTo>
                    <a:pt x="14654" y="498813"/>
                  </a:lnTo>
                  <a:lnTo>
                    <a:pt x="25122" y="535494"/>
                  </a:lnTo>
                  <a:lnTo>
                    <a:pt x="43963" y="583700"/>
                  </a:lnTo>
                  <a:lnTo>
                    <a:pt x="69087" y="616186"/>
                  </a:lnTo>
                  <a:lnTo>
                    <a:pt x="76415" y="622473"/>
                  </a:lnTo>
                  <a:lnTo>
                    <a:pt x="84787" y="626665"/>
                  </a:lnTo>
                  <a:lnTo>
                    <a:pt x="93163" y="629809"/>
                  </a:lnTo>
                  <a:lnTo>
                    <a:pt x="103632" y="632953"/>
                  </a:lnTo>
                  <a:lnTo>
                    <a:pt x="114097" y="634001"/>
                  </a:lnTo>
                  <a:lnTo>
                    <a:pt x="139221" y="634001"/>
                  </a:lnTo>
                  <a:lnTo>
                    <a:pt x="176907" y="619330"/>
                  </a:lnTo>
                  <a:lnTo>
                    <a:pt x="206212" y="586840"/>
                  </a:lnTo>
                  <a:lnTo>
                    <a:pt x="228195" y="545974"/>
                  </a:lnTo>
                  <a:lnTo>
                    <a:pt x="256608" y="498813"/>
                  </a:lnTo>
                  <a:close/>
                </a:path>
                <a:path w="604520" h="634364">
                  <a:moveTo>
                    <a:pt x="95256" y="354195"/>
                  </a:moveTo>
                  <a:lnTo>
                    <a:pt x="87928" y="355240"/>
                  </a:lnTo>
                  <a:lnTo>
                    <a:pt x="79556" y="356290"/>
                  </a:lnTo>
                  <a:lnTo>
                    <a:pt x="72229" y="357336"/>
                  </a:lnTo>
                  <a:lnTo>
                    <a:pt x="63853" y="360481"/>
                  </a:lnTo>
                  <a:lnTo>
                    <a:pt x="49198" y="366770"/>
                  </a:lnTo>
                  <a:lnTo>
                    <a:pt x="33496" y="377250"/>
                  </a:lnTo>
                  <a:lnTo>
                    <a:pt x="25122" y="382490"/>
                  </a:lnTo>
                  <a:lnTo>
                    <a:pt x="0" y="424407"/>
                  </a:lnTo>
                  <a:lnTo>
                    <a:pt x="0" y="438032"/>
                  </a:lnTo>
                  <a:lnTo>
                    <a:pt x="2093" y="448512"/>
                  </a:lnTo>
                  <a:lnTo>
                    <a:pt x="6280" y="466327"/>
                  </a:lnTo>
                  <a:lnTo>
                    <a:pt x="12561" y="492523"/>
                  </a:lnTo>
                  <a:lnTo>
                    <a:pt x="14654" y="499863"/>
                  </a:lnTo>
                  <a:lnTo>
                    <a:pt x="14654" y="498813"/>
                  </a:lnTo>
                  <a:lnTo>
                    <a:pt x="256608" y="498813"/>
                  </a:lnTo>
                  <a:lnTo>
                    <a:pt x="267974" y="479948"/>
                  </a:lnTo>
                  <a:lnTo>
                    <a:pt x="290571" y="444317"/>
                  </a:lnTo>
                  <a:lnTo>
                    <a:pt x="155969" y="444317"/>
                  </a:lnTo>
                  <a:lnTo>
                    <a:pt x="151783" y="434887"/>
                  </a:lnTo>
                  <a:lnTo>
                    <a:pt x="145500" y="419167"/>
                  </a:lnTo>
                  <a:lnTo>
                    <a:pt x="135035" y="390871"/>
                  </a:lnTo>
                  <a:lnTo>
                    <a:pt x="127707" y="374106"/>
                  </a:lnTo>
                  <a:lnTo>
                    <a:pt x="102583" y="355240"/>
                  </a:lnTo>
                  <a:lnTo>
                    <a:pt x="95256" y="354195"/>
                  </a:lnTo>
                  <a:close/>
                </a:path>
                <a:path w="604520" h="634364">
                  <a:moveTo>
                    <a:pt x="591427" y="0"/>
                  </a:moveTo>
                  <a:lnTo>
                    <a:pt x="534888" y="6256"/>
                  </a:lnTo>
                  <a:lnTo>
                    <a:pt x="497223" y="14653"/>
                  </a:lnTo>
                  <a:lnTo>
                    <a:pt x="452218" y="34555"/>
                  </a:lnTo>
                  <a:lnTo>
                    <a:pt x="414523" y="68104"/>
                  </a:lnTo>
                  <a:lnTo>
                    <a:pt x="386258" y="100602"/>
                  </a:lnTo>
                  <a:lnTo>
                    <a:pt x="370559" y="122604"/>
                  </a:lnTo>
                  <a:lnTo>
                    <a:pt x="350669" y="149854"/>
                  </a:lnTo>
                  <a:lnTo>
                    <a:pt x="302518" y="220053"/>
                  </a:lnTo>
                  <a:lnTo>
                    <a:pt x="259602" y="286074"/>
                  </a:lnTo>
                  <a:lnTo>
                    <a:pt x="173765" y="419167"/>
                  </a:lnTo>
                  <a:lnTo>
                    <a:pt x="155969" y="444317"/>
                  </a:lnTo>
                  <a:lnTo>
                    <a:pt x="290571" y="444317"/>
                  </a:lnTo>
                  <a:lnTo>
                    <a:pt x="309846" y="413927"/>
                  </a:lnTo>
                  <a:lnTo>
                    <a:pt x="353811" y="348955"/>
                  </a:lnTo>
                  <a:lnTo>
                    <a:pt x="398820" y="285029"/>
                  </a:lnTo>
                  <a:lnTo>
                    <a:pt x="445926" y="222148"/>
                  </a:lnTo>
                  <a:lnTo>
                    <a:pt x="495126" y="160308"/>
                  </a:lnTo>
                  <a:lnTo>
                    <a:pt x="546422" y="99552"/>
                  </a:lnTo>
                  <a:lnTo>
                    <a:pt x="598767" y="39804"/>
                  </a:lnTo>
                  <a:lnTo>
                    <a:pt x="603968" y="32456"/>
                  </a:lnTo>
                  <a:lnTo>
                    <a:pt x="591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7108" y="2582745"/>
              <a:ext cx="574040" cy="605155"/>
            </a:xfrm>
            <a:custGeom>
              <a:avLst/>
              <a:gdLst/>
              <a:ahLst/>
              <a:cxnLst/>
              <a:rect l="l" t="t" r="r" b="b"/>
              <a:pathLst>
                <a:path w="574040" h="605155">
                  <a:moveTo>
                    <a:pt x="85834" y="353162"/>
                  </a:moveTo>
                  <a:lnTo>
                    <a:pt x="81648" y="353162"/>
                  </a:lnTo>
                  <a:lnTo>
                    <a:pt x="69086" y="354208"/>
                  </a:lnTo>
                  <a:lnTo>
                    <a:pt x="28263" y="373073"/>
                  </a:lnTo>
                  <a:lnTo>
                    <a:pt x="2093" y="404513"/>
                  </a:lnTo>
                  <a:lnTo>
                    <a:pt x="0" y="416039"/>
                  </a:lnTo>
                  <a:lnTo>
                    <a:pt x="1046" y="424424"/>
                  </a:lnTo>
                  <a:lnTo>
                    <a:pt x="4187" y="435949"/>
                  </a:lnTo>
                  <a:lnTo>
                    <a:pt x="13608" y="473679"/>
                  </a:lnTo>
                  <a:lnTo>
                    <a:pt x="25122" y="515596"/>
                  </a:lnTo>
                  <a:lnTo>
                    <a:pt x="42917" y="561707"/>
                  </a:lnTo>
                  <a:lnTo>
                    <a:pt x="52338" y="576377"/>
                  </a:lnTo>
                  <a:lnTo>
                    <a:pt x="57572" y="583715"/>
                  </a:lnTo>
                  <a:lnTo>
                    <a:pt x="92117" y="602578"/>
                  </a:lnTo>
                  <a:lnTo>
                    <a:pt x="112006" y="604674"/>
                  </a:lnTo>
                  <a:lnTo>
                    <a:pt x="123520" y="603626"/>
                  </a:lnTo>
                  <a:lnTo>
                    <a:pt x="164343" y="583715"/>
                  </a:lnTo>
                  <a:lnTo>
                    <a:pt x="188419" y="550181"/>
                  </a:lnTo>
                  <a:lnTo>
                    <a:pt x="202029" y="522931"/>
                  </a:lnTo>
                  <a:lnTo>
                    <a:pt x="242852" y="455864"/>
                  </a:lnTo>
                  <a:lnTo>
                    <a:pt x="247579" y="448529"/>
                  </a:lnTo>
                  <a:lnTo>
                    <a:pt x="142361" y="448529"/>
                  </a:lnTo>
                  <a:lnTo>
                    <a:pt x="140268" y="447479"/>
                  </a:lnTo>
                  <a:lnTo>
                    <a:pt x="118285" y="408703"/>
                  </a:lnTo>
                  <a:lnTo>
                    <a:pt x="108865" y="380408"/>
                  </a:lnTo>
                  <a:lnTo>
                    <a:pt x="101537" y="366787"/>
                  </a:lnTo>
                  <a:lnTo>
                    <a:pt x="98396" y="361547"/>
                  </a:lnTo>
                  <a:lnTo>
                    <a:pt x="96303" y="358402"/>
                  </a:lnTo>
                  <a:lnTo>
                    <a:pt x="90024" y="354208"/>
                  </a:lnTo>
                  <a:lnTo>
                    <a:pt x="85834" y="353162"/>
                  </a:lnTo>
                  <a:close/>
                </a:path>
                <a:path w="574040" h="605155">
                  <a:moveTo>
                    <a:pt x="568382" y="0"/>
                  </a:moveTo>
                  <a:lnTo>
                    <a:pt x="523377" y="4198"/>
                  </a:lnTo>
                  <a:lnTo>
                    <a:pt x="473129" y="17802"/>
                  </a:lnTo>
                  <a:lnTo>
                    <a:pt x="436513" y="38754"/>
                  </a:lnTo>
                  <a:lnTo>
                    <a:pt x="397774" y="76501"/>
                  </a:lnTo>
                  <a:lnTo>
                    <a:pt x="368464" y="115256"/>
                  </a:lnTo>
                  <a:lnTo>
                    <a:pt x="349623" y="142506"/>
                  </a:lnTo>
                  <a:lnTo>
                    <a:pt x="300424" y="212734"/>
                  </a:lnTo>
                  <a:lnTo>
                    <a:pt x="257507" y="278756"/>
                  </a:lnTo>
                  <a:lnTo>
                    <a:pt x="207259" y="357352"/>
                  </a:lnTo>
                  <a:lnTo>
                    <a:pt x="182140" y="397178"/>
                  </a:lnTo>
                  <a:lnTo>
                    <a:pt x="162250" y="425473"/>
                  </a:lnTo>
                  <a:lnTo>
                    <a:pt x="149688" y="442239"/>
                  </a:lnTo>
                  <a:lnTo>
                    <a:pt x="145502" y="446429"/>
                  </a:lnTo>
                  <a:lnTo>
                    <a:pt x="142361" y="448529"/>
                  </a:lnTo>
                  <a:lnTo>
                    <a:pt x="247579" y="448529"/>
                  </a:lnTo>
                  <a:lnTo>
                    <a:pt x="284724" y="390888"/>
                  </a:lnTo>
                  <a:lnTo>
                    <a:pt x="328689" y="325916"/>
                  </a:lnTo>
                  <a:lnTo>
                    <a:pt x="373699" y="260940"/>
                  </a:lnTo>
                  <a:lnTo>
                    <a:pt x="421833" y="198055"/>
                  </a:lnTo>
                  <a:lnTo>
                    <a:pt x="471032" y="135200"/>
                  </a:lnTo>
                  <a:lnTo>
                    <a:pt x="521280" y="74402"/>
                  </a:lnTo>
                  <a:lnTo>
                    <a:pt x="573625" y="14653"/>
                  </a:lnTo>
                  <a:lnTo>
                    <a:pt x="568382" y="0"/>
                  </a:lnTo>
                  <a:close/>
                </a:path>
              </a:pathLst>
            </a:custGeom>
            <a:solidFill>
              <a:srgbClr val="BD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1763" y="2598448"/>
              <a:ext cx="539115" cy="574675"/>
            </a:xfrm>
            <a:custGeom>
              <a:avLst/>
              <a:gdLst/>
              <a:ahLst/>
              <a:cxnLst/>
              <a:rect l="l" t="t" r="r" b="b"/>
              <a:pathLst>
                <a:path w="539115" h="574675">
                  <a:moveTo>
                    <a:pt x="70134" y="352129"/>
                  </a:moveTo>
                  <a:lnTo>
                    <a:pt x="66993" y="352129"/>
                  </a:lnTo>
                  <a:lnTo>
                    <a:pt x="56524" y="353179"/>
                  </a:lnTo>
                  <a:lnTo>
                    <a:pt x="12559" y="376234"/>
                  </a:lnTo>
                  <a:lnTo>
                    <a:pt x="1046" y="391955"/>
                  </a:lnTo>
                  <a:lnTo>
                    <a:pt x="1046" y="396145"/>
                  </a:lnTo>
                  <a:lnTo>
                    <a:pt x="0" y="400335"/>
                  </a:lnTo>
                  <a:lnTo>
                    <a:pt x="1046" y="404530"/>
                  </a:lnTo>
                  <a:lnTo>
                    <a:pt x="2093" y="412911"/>
                  </a:lnTo>
                  <a:lnTo>
                    <a:pt x="6280" y="429680"/>
                  </a:lnTo>
                  <a:lnTo>
                    <a:pt x="12559" y="453781"/>
                  </a:lnTo>
                  <a:lnTo>
                    <a:pt x="12559" y="454831"/>
                  </a:lnTo>
                  <a:lnTo>
                    <a:pt x="13608" y="459021"/>
                  </a:lnTo>
                  <a:lnTo>
                    <a:pt x="14656" y="460071"/>
                  </a:lnTo>
                  <a:lnTo>
                    <a:pt x="24077" y="495702"/>
                  </a:lnTo>
                  <a:lnTo>
                    <a:pt x="33497" y="520853"/>
                  </a:lnTo>
                  <a:lnTo>
                    <a:pt x="53387" y="557533"/>
                  </a:lnTo>
                  <a:lnTo>
                    <a:pt x="88975" y="574299"/>
                  </a:lnTo>
                  <a:lnTo>
                    <a:pt x="97351" y="574299"/>
                  </a:lnTo>
                  <a:lnTo>
                    <a:pt x="141316" y="556483"/>
                  </a:lnTo>
                  <a:lnTo>
                    <a:pt x="174812" y="499892"/>
                  </a:lnTo>
                  <a:lnTo>
                    <a:pt x="207345" y="446446"/>
                  </a:lnTo>
                  <a:lnTo>
                    <a:pt x="121427" y="446446"/>
                  </a:lnTo>
                  <a:lnTo>
                    <a:pt x="116192" y="443301"/>
                  </a:lnTo>
                  <a:lnTo>
                    <a:pt x="90024" y="397190"/>
                  </a:lnTo>
                  <a:lnTo>
                    <a:pt x="80599" y="369945"/>
                  </a:lnTo>
                  <a:lnTo>
                    <a:pt x="74320" y="356320"/>
                  </a:lnTo>
                  <a:lnTo>
                    <a:pt x="70134" y="352129"/>
                  </a:lnTo>
                  <a:close/>
                </a:path>
                <a:path w="539115" h="574675">
                  <a:moveTo>
                    <a:pt x="539089" y="0"/>
                  </a:moveTo>
                  <a:lnTo>
                    <a:pt x="490938" y="7347"/>
                  </a:lnTo>
                  <a:lnTo>
                    <a:pt x="451176" y="20951"/>
                  </a:lnTo>
                  <a:lnTo>
                    <a:pt x="418712" y="44045"/>
                  </a:lnTo>
                  <a:lnTo>
                    <a:pt x="394637" y="71295"/>
                  </a:lnTo>
                  <a:lnTo>
                    <a:pt x="381026" y="86998"/>
                  </a:lnTo>
                  <a:lnTo>
                    <a:pt x="346482" y="135200"/>
                  </a:lnTo>
                  <a:lnTo>
                    <a:pt x="298331" y="205416"/>
                  </a:lnTo>
                  <a:lnTo>
                    <a:pt x="255414" y="270388"/>
                  </a:lnTo>
                  <a:lnTo>
                    <a:pt x="205166" y="350034"/>
                  </a:lnTo>
                  <a:lnTo>
                    <a:pt x="184233" y="381474"/>
                  </a:lnTo>
                  <a:lnTo>
                    <a:pt x="155971" y="423391"/>
                  </a:lnTo>
                  <a:lnTo>
                    <a:pt x="130847" y="446446"/>
                  </a:lnTo>
                  <a:lnTo>
                    <a:pt x="207345" y="446446"/>
                  </a:lnTo>
                  <a:lnTo>
                    <a:pt x="257507" y="366800"/>
                  </a:lnTo>
                  <a:lnTo>
                    <a:pt x="301472" y="301828"/>
                  </a:lnTo>
                  <a:lnTo>
                    <a:pt x="347530" y="236852"/>
                  </a:lnTo>
                  <a:lnTo>
                    <a:pt x="393588" y="176054"/>
                  </a:lnTo>
                  <a:lnTo>
                    <a:pt x="440690" y="116347"/>
                  </a:lnTo>
                  <a:lnTo>
                    <a:pt x="488841" y="57649"/>
                  </a:lnTo>
                  <a:lnTo>
                    <a:pt x="539089" y="0"/>
                  </a:lnTo>
                  <a:close/>
                </a:path>
              </a:pathLst>
            </a:custGeom>
            <a:solidFill>
              <a:srgbClr val="F81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04204" y="2984118"/>
              <a:ext cx="40005" cy="53975"/>
            </a:xfrm>
            <a:custGeom>
              <a:avLst/>
              <a:gdLst/>
              <a:ahLst/>
              <a:cxnLst/>
              <a:rect l="l" t="t" r="r" b="b"/>
              <a:pathLst>
                <a:path w="40004" h="53975">
                  <a:moveTo>
                    <a:pt x="37693" y="11531"/>
                  </a:moveTo>
                  <a:lnTo>
                    <a:pt x="36639" y="8382"/>
                  </a:lnTo>
                  <a:lnTo>
                    <a:pt x="32448" y="4191"/>
                  </a:lnTo>
                  <a:lnTo>
                    <a:pt x="26174" y="1054"/>
                  </a:lnTo>
                  <a:lnTo>
                    <a:pt x="18846" y="0"/>
                  </a:lnTo>
                  <a:lnTo>
                    <a:pt x="11518" y="1054"/>
                  </a:lnTo>
                  <a:lnTo>
                    <a:pt x="6286" y="4191"/>
                  </a:lnTo>
                  <a:lnTo>
                    <a:pt x="2095" y="8382"/>
                  </a:lnTo>
                  <a:lnTo>
                    <a:pt x="1054" y="11531"/>
                  </a:lnTo>
                  <a:lnTo>
                    <a:pt x="0" y="13627"/>
                  </a:lnTo>
                  <a:lnTo>
                    <a:pt x="2095" y="19913"/>
                  </a:lnTo>
                  <a:lnTo>
                    <a:pt x="6286" y="24104"/>
                  </a:lnTo>
                  <a:lnTo>
                    <a:pt x="11518" y="27241"/>
                  </a:lnTo>
                  <a:lnTo>
                    <a:pt x="18846" y="28295"/>
                  </a:lnTo>
                  <a:lnTo>
                    <a:pt x="26174" y="27241"/>
                  </a:lnTo>
                  <a:lnTo>
                    <a:pt x="32448" y="24104"/>
                  </a:lnTo>
                  <a:lnTo>
                    <a:pt x="36639" y="19913"/>
                  </a:lnTo>
                  <a:lnTo>
                    <a:pt x="37693" y="16764"/>
                  </a:lnTo>
                  <a:lnTo>
                    <a:pt x="37693" y="11531"/>
                  </a:lnTo>
                  <a:close/>
                </a:path>
                <a:path w="40004" h="53975">
                  <a:moveTo>
                    <a:pt x="39776" y="45059"/>
                  </a:moveTo>
                  <a:lnTo>
                    <a:pt x="38735" y="41922"/>
                  </a:lnTo>
                  <a:lnTo>
                    <a:pt x="34544" y="37731"/>
                  </a:lnTo>
                  <a:lnTo>
                    <a:pt x="30365" y="36677"/>
                  </a:lnTo>
                  <a:lnTo>
                    <a:pt x="27216" y="37731"/>
                  </a:lnTo>
                  <a:lnTo>
                    <a:pt x="23037" y="41922"/>
                  </a:lnTo>
                  <a:lnTo>
                    <a:pt x="21983" y="45059"/>
                  </a:lnTo>
                  <a:lnTo>
                    <a:pt x="23037" y="48209"/>
                  </a:lnTo>
                  <a:lnTo>
                    <a:pt x="27216" y="52400"/>
                  </a:lnTo>
                  <a:lnTo>
                    <a:pt x="30365" y="53441"/>
                  </a:lnTo>
                  <a:lnTo>
                    <a:pt x="34544" y="52400"/>
                  </a:lnTo>
                  <a:lnTo>
                    <a:pt x="38735" y="48209"/>
                  </a:lnTo>
                  <a:lnTo>
                    <a:pt x="39776" y="45059"/>
                  </a:lnTo>
                  <a:close/>
                </a:path>
              </a:pathLst>
            </a:custGeom>
            <a:solidFill>
              <a:srgbClr val="F83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11701" y="2276475"/>
              <a:ext cx="1905000" cy="6381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87" y="5328790"/>
            <a:ext cx="2701438" cy="9692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85596"/>
            <a:ext cx="3910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Key-value</a:t>
            </a:r>
            <a:r>
              <a:rPr sz="4400" spc="-90" dirty="0"/>
              <a:t> </a:t>
            </a:r>
            <a:r>
              <a:rPr sz="4400" dirty="0"/>
              <a:t>store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62329"/>
            <a:ext cx="8018780" cy="448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Suitable Use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000" b="1" dirty="0">
                <a:latin typeface="Arial"/>
                <a:cs typeface="Arial"/>
              </a:rPr>
              <a:t>Storing Session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Every web session is assigned a unique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session_id</a:t>
            </a:r>
            <a:r>
              <a:rPr sz="2000" spc="-135" dirty="0">
                <a:solidFill>
                  <a:srgbClr val="9999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16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Everything </a:t>
            </a:r>
            <a:r>
              <a:rPr sz="2000" dirty="0">
                <a:latin typeface="Arial"/>
                <a:cs typeface="Arial"/>
              </a:rPr>
              <a:t>about the session can be stored by a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 PUT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or retrieved using a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</a:t>
            </a:r>
            <a:r>
              <a:rPr sz="20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Fast, everything is stored in a single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User Profiles,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Preferences</a:t>
            </a:r>
            <a:endParaRPr sz="2000">
              <a:latin typeface="Arial"/>
              <a:cs typeface="Arial"/>
            </a:endParaRPr>
          </a:p>
          <a:p>
            <a:pPr marL="354965" marR="28575" indent="-342900">
              <a:lnSpc>
                <a:spcPts val="1920"/>
              </a:lnSpc>
              <a:spcBef>
                <a:spcPts val="46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Every user has a unique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user_id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user_name </a:t>
            </a:r>
            <a:r>
              <a:rPr sz="2000" dirty="0">
                <a:latin typeface="Arial"/>
                <a:cs typeface="Arial"/>
              </a:rPr>
              <a:t>+ preferences </a:t>
            </a:r>
            <a:r>
              <a:rPr sz="2000" spc="-5" dirty="0">
                <a:latin typeface="Arial"/>
                <a:cs typeface="Arial"/>
              </a:rPr>
              <a:t>(e.g.,  </a:t>
            </a:r>
            <a:r>
              <a:rPr sz="2000" dirty="0">
                <a:latin typeface="Arial"/>
                <a:cs typeface="Arial"/>
              </a:rPr>
              <a:t>language, colour,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zone, which products the user has access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to,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1935"/>
              </a:lnSpc>
            </a:pPr>
            <a:r>
              <a:rPr sz="2000" spc="5" dirty="0">
                <a:latin typeface="Arial"/>
                <a:cs typeface="Arial"/>
              </a:rPr>
              <a:t>…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As in the previous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case: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Fast, </a:t>
            </a:r>
            <a:r>
              <a:rPr sz="1800" spc="-5" dirty="0">
                <a:latin typeface="Arial"/>
                <a:cs typeface="Arial"/>
              </a:rPr>
              <a:t>single object, single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GET/PUT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Shopping Cart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Similar to the previous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85596"/>
            <a:ext cx="3910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Key-value</a:t>
            </a:r>
            <a:r>
              <a:rPr sz="4400" spc="-90" dirty="0"/>
              <a:t> </a:t>
            </a:r>
            <a:r>
              <a:rPr sz="4400" dirty="0"/>
              <a:t>store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62329"/>
            <a:ext cx="7551420" cy="4553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When Not to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000" b="1" dirty="0">
                <a:latin typeface="Arial"/>
                <a:cs typeface="Arial"/>
              </a:rPr>
              <a:t>Relationships among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Relationships between different sets of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Some key-value stores provide link-walking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10" dirty="0">
                <a:latin typeface="Arial"/>
                <a:cs typeface="Arial"/>
              </a:rPr>
              <a:t>usual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Multioperation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Transactions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Saving multiple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Failure </a:t>
            </a:r>
            <a:r>
              <a:rPr sz="1800" dirty="0">
                <a:latin typeface="Arial"/>
                <a:cs typeface="Arial"/>
              </a:rPr>
              <a:t>to save </a:t>
            </a:r>
            <a:r>
              <a:rPr sz="1800" spc="-5" dirty="0">
                <a:latin typeface="Arial"/>
                <a:cs typeface="Arial"/>
              </a:rPr>
              <a:t>any one of them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revert or roll back </a:t>
            </a:r>
            <a:r>
              <a:rPr sz="1800" dirty="0">
                <a:latin typeface="Arial"/>
                <a:cs typeface="Arial"/>
              </a:rPr>
              <a:t>the rest </a:t>
            </a:r>
            <a:r>
              <a:rPr sz="1800" spc="-5" dirty="0">
                <a:latin typeface="Arial"/>
                <a:cs typeface="Arial"/>
              </a:rPr>
              <a:t>of the  operations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dirty="0">
                <a:latin typeface="Arial"/>
                <a:cs typeface="Arial"/>
              </a:rPr>
              <a:t>Query by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Search the keys based on something found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Operations by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Operations are limited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one key at 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No way to operate upon multiple keys at the same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85596"/>
            <a:ext cx="3910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Key-value</a:t>
            </a:r>
            <a:r>
              <a:rPr sz="4400" spc="-90" dirty="0"/>
              <a:t> </a:t>
            </a:r>
            <a:r>
              <a:rPr sz="4400" dirty="0"/>
              <a:t>store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62329"/>
            <a:ext cx="7940675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query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99CC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54965" marR="511175" indent="-342900">
              <a:lnSpc>
                <a:spcPct val="8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query using some </a:t>
            </a:r>
            <a:r>
              <a:rPr sz="2400" dirty="0">
                <a:latin typeface="Arial"/>
                <a:cs typeface="Arial"/>
              </a:rPr>
              <a:t>attribute of the </a:t>
            </a:r>
            <a:r>
              <a:rPr sz="2400" spc="-5" dirty="0">
                <a:latin typeface="Arial"/>
                <a:cs typeface="Arial"/>
              </a:rPr>
              <a:t>value column is  (typically) not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We need to read the value to figure out if the attribute meets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conditions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if we do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know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key?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Some systems enable to retrieve the list of all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ts val="2160"/>
              </a:lnSpc>
              <a:spcBef>
                <a:spcPts val="1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Expensive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ts val="2400"/>
              </a:lnSpc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Some support searching inside 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Using, e.g., a kind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full text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SzPct val="68750"/>
              <a:buFont typeface="Wingdings"/>
              <a:buChar char="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The data must be indexed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first</a:t>
            </a:r>
            <a:endParaRPr sz="16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buClr>
                <a:srgbClr val="9999CC"/>
              </a:buClr>
              <a:buSzPct val="68750"/>
              <a:buFont typeface="Wingdings"/>
              <a:buChar char="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Riak search (see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later)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217" y="566369"/>
            <a:ext cx="39103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Key-value</a:t>
            </a:r>
            <a:r>
              <a:rPr sz="4400" spc="-85" dirty="0"/>
              <a:t> </a:t>
            </a:r>
            <a:r>
              <a:rPr sz="4400" dirty="0"/>
              <a:t>store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547217" y="1243329"/>
            <a:ext cx="7555230" cy="456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Query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the key?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Generated by some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Provided by 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e.g., userID,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e-mail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3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Derived from time-stamps (or other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data)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ts val="2590"/>
              </a:lnSpc>
              <a:spcBef>
                <a:spcPts val="61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Typical candidates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storage: session data (with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session </a:t>
            </a:r>
            <a:r>
              <a:rPr sz="2400" dirty="0">
                <a:latin typeface="Arial"/>
                <a:cs typeface="Arial"/>
              </a:rPr>
              <a:t>ID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key), </a:t>
            </a:r>
            <a:r>
              <a:rPr sz="2400" spc="-5" dirty="0">
                <a:latin typeface="Arial"/>
                <a:cs typeface="Arial"/>
              </a:rPr>
              <a:t>shopping </a:t>
            </a:r>
            <a:r>
              <a:rPr sz="2400" dirty="0">
                <a:latin typeface="Arial"/>
                <a:cs typeface="Arial"/>
              </a:rPr>
              <a:t>cart </a:t>
            </a:r>
            <a:r>
              <a:rPr sz="2400" spc="-5" dirty="0">
                <a:latin typeface="Arial"/>
                <a:cs typeface="Arial"/>
              </a:rPr>
              <a:t>data (user </a:t>
            </a:r>
            <a:r>
              <a:rPr sz="2400" dirty="0">
                <a:latin typeface="Arial"/>
                <a:cs typeface="Arial"/>
              </a:rPr>
              <a:t>ID),  </a:t>
            </a:r>
            <a:r>
              <a:rPr sz="2400" spc="-5" dirty="0">
                <a:latin typeface="Arial"/>
                <a:cs typeface="Arial"/>
              </a:rPr>
              <a:t>user profiles </a:t>
            </a:r>
            <a:r>
              <a:rPr sz="2400" dirty="0">
                <a:latin typeface="Arial"/>
                <a:cs typeface="Arial"/>
              </a:rPr>
              <a:t>(user ID),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Expiration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5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a certain time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interval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Useful for session/shopping cart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1116" y="4427042"/>
            <a:ext cx="1575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RE</a:t>
            </a:r>
            <a:r>
              <a:rPr sz="4000" b="1" spc="-25" dirty="0">
                <a:latin typeface="Arial"/>
                <a:cs typeface="Arial"/>
              </a:rPr>
              <a:t>D</a:t>
            </a:r>
            <a:r>
              <a:rPr sz="4000" b="1" spc="-5" dirty="0">
                <a:latin typeface="Arial"/>
                <a:cs typeface="Arial"/>
              </a:rPr>
              <a:t>IS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6137" y="5319712"/>
            <a:ext cx="18669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2" y="63"/>
            <a:ext cx="9012555" cy="546100"/>
            <a:chOff x="131762" y="63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Key-value</a:t>
            </a:r>
            <a:r>
              <a:rPr spc="-35" dirty="0"/>
              <a:t> </a:t>
            </a:r>
            <a:r>
              <a:rPr dirty="0"/>
              <a:t>store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217" y="1240282"/>
            <a:ext cx="8161655" cy="532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9999CC"/>
                </a:solidFill>
                <a:latin typeface="Arial"/>
                <a:cs typeface="Arial"/>
              </a:rPr>
              <a:t>Redis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Open-source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release: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2009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Development sponsored by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WMware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OS: most POSIX systems </a:t>
            </a:r>
            <a:r>
              <a:rPr sz="2000" spc="-5" dirty="0">
                <a:latin typeface="Arial"/>
                <a:cs typeface="Arial"/>
              </a:rPr>
              <a:t>like Linux, *BSD, </a:t>
            </a:r>
            <a:r>
              <a:rPr sz="2000" dirty="0">
                <a:latin typeface="Arial"/>
                <a:cs typeface="Arial"/>
              </a:rPr>
              <a:t>OS X,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Win32-64 experimental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Language: ANSI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Clients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many </a:t>
            </a:r>
            <a:r>
              <a:rPr sz="1800" spc="-10" dirty="0">
                <a:latin typeface="Arial"/>
                <a:cs typeface="Arial"/>
              </a:rPr>
              <a:t>languages: </a:t>
            </a:r>
            <a:r>
              <a:rPr sz="1800" dirty="0">
                <a:latin typeface="Arial"/>
                <a:cs typeface="Arial"/>
              </a:rPr>
              <a:t>C, </a:t>
            </a:r>
            <a:r>
              <a:rPr sz="1800" spc="-5" dirty="0">
                <a:latin typeface="Arial"/>
                <a:cs typeface="Arial"/>
              </a:rPr>
              <a:t>PHP, Java, </a:t>
            </a:r>
            <a:r>
              <a:rPr sz="1800" spc="-10" dirty="0">
                <a:latin typeface="Arial"/>
                <a:cs typeface="Arial"/>
              </a:rPr>
              <a:t>Ruby, </a:t>
            </a:r>
            <a:r>
              <a:rPr sz="1800" spc="-5" dirty="0">
                <a:latin typeface="Arial"/>
                <a:cs typeface="Arial"/>
              </a:rPr>
              <a:t>Perl,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354965" marR="1168400" indent="-342900">
              <a:lnSpc>
                <a:spcPct val="800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99CC"/>
                </a:solidFill>
                <a:latin typeface="Arial"/>
                <a:cs typeface="Arial"/>
              </a:rPr>
              <a:t>Not standard key-value features </a:t>
            </a:r>
            <a:r>
              <a:rPr sz="2000" dirty="0">
                <a:latin typeface="Arial"/>
                <a:cs typeface="Arial"/>
              </a:rPr>
              <a:t>(rather a kind of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  database):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Keys </a:t>
            </a:r>
            <a:r>
              <a:rPr sz="1800" spc="-5" dirty="0">
                <a:latin typeface="Arial"/>
                <a:cs typeface="Arial"/>
              </a:rPr>
              <a:t>are binary </a:t>
            </a:r>
            <a:r>
              <a:rPr sz="1800" dirty="0">
                <a:latin typeface="Arial"/>
                <a:cs typeface="Arial"/>
              </a:rPr>
              <a:t>safe = </a:t>
            </a:r>
            <a:r>
              <a:rPr sz="1800" spc="-5" dirty="0">
                <a:latin typeface="Arial"/>
                <a:cs typeface="Arial"/>
              </a:rPr>
              <a:t>any binary sequence can be a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stored value can be any object </a:t>
            </a:r>
            <a:r>
              <a:rPr sz="1800" dirty="0">
                <a:latin typeface="Symbol"/>
                <a:cs typeface="Symbol"/>
              </a:rPr>
              <a:t>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“data structure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server”</a:t>
            </a:r>
            <a:endParaRPr sz="1800">
              <a:latin typeface="Arial"/>
              <a:cs typeface="Arial"/>
            </a:endParaRPr>
          </a:p>
          <a:p>
            <a:pPr marL="1211580" lvl="2" indent="-285115">
              <a:lnSpc>
                <a:spcPts val="1914"/>
              </a:lnSpc>
              <a:spcBef>
                <a:spcPts val="10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211580" algn="l"/>
                <a:tab pos="1212215" algn="l"/>
              </a:tabLst>
            </a:pPr>
            <a:r>
              <a:rPr sz="1600" spc="-5" dirty="0">
                <a:latin typeface="Arial"/>
                <a:cs typeface="Arial"/>
              </a:rPr>
              <a:t>strings, hashes, </a:t>
            </a:r>
            <a:r>
              <a:rPr sz="1600" dirty="0">
                <a:latin typeface="Arial"/>
                <a:cs typeface="Arial"/>
              </a:rPr>
              <a:t>lists, sets </a:t>
            </a:r>
            <a:r>
              <a:rPr sz="1600" spc="-5" dirty="0">
                <a:latin typeface="Arial"/>
                <a:cs typeface="Arial"/>
              </a:rPr>
              <a:t>and sorted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sets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ts val="2155"/>
              </a:lnSpc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do range, diff, </a:t>
            </a:r>
            <a:r>
              <a:rPr sz="1800" spc="-10" dirty="0">
                <a:latin typeface="Arial"/>
                <a:cs typeface="Arial"/>
              </a:rPr>
              <a:t>union, </a:t>
            </a:r>
            <a:r>
              <a:rPr sz="1800" spc="-5" dirty="0">
                <a:latin typeface="Arial"/>
                <a:cs typeface="Arial"/>
              </a:rPr>
              <a:t>intersection, </a:t>
            </a:r>
            <a:r>
              <a:rPr sz="1800" dirty="0">
                <a:latin typeface="Arial"/>
                <a:cs typeface="Arial"/>
              </a:rPr>
              <a:t>…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Atomic operations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lr>
                <a:srgbClr val="00007C"/>
              </a:buClr>
              <a:buSzPct val="65625"/>
              <a:buFont typeface="Wingdings"/>
              <a:buChar char=""/>
              <a:tabLst>
                <a:tab pos="1155065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Not usual, not required for key-value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stores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20"/>
              </a:spcBef>
            </a:pPr>
            <a:r>
              <a:rPr sz="1800" b="1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http:</a:t>
            </a:r>
            <a:r>
              <a:rPr sz="1800" b="1" u="heavy" spc="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/</a:t>
            </a:r>
            <a:r>
              <a:rPr sz="1800" b="1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/r</a:t>
            </a:r>
            <a:r>
              <a:rPr sz="1800" b="1" u="heavy" spc="-1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e</a:t>
            </a:r>
            <a:r>
              <a:rPr sz="1800" b="1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d</a:t>
            </a:r>
            <a:r>
              <a:rPr sz="1800" b="1" u="heavy" spc="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i</a:t>
            </a:r>
            <a:r>
              <a:rPr sz="1800" b="1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s.i</a:t>
            </a:r>
            <a:r>
              <a:rPr sz="1800" b="1" u="heavy" spc="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o</a:t>
            </a:r>
            <a:r>
              <a:rPr sz="1800" b="1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"/>
                <a:cs typeface="Arial"/>
                <a:hlinkClick r:id="rId4"/>
              </a:rPr>
              <a:t>/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3075" y="639826"/>
            <a:ext cx="1866900" cy="600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1592</Words>
  <Application>Microsoft Office PowerPoint</Application>
  <PresentationFormat>On-screen Show (4:3)</PresentationFormat>
  <Paragraphs>265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Carlito</vt:lpstr>
      <vt:lpstr>Courier New</vt:lpstr>
      <vt:lpstr>Symbol</vt:lpstr>
      <vt:lpstr>Times New Roman</vt:lpstr>
      <vt:lpstr>Wingdings</vt:lpstr>
      <vt:lpstr>Office Theme</vt:lpstr>
      <vt:lpstr>    Key-Value Databases </vt:lpstr>
      <vt:lpstr>Key-value store</vt:lpstr>
      <vt:lpstr>Key-value store Representatives</vt:lpstr>
      <vt:lpstr>Key-value store</vt:lpstr>
      <vt:lpstr>Key-value store</vt:lpstr>
      <vt:lpstr>Key-value store</vt:lpstr>
      <vt:lpstr>Key-value store</vt:lpstr>
      <vt:lpstr>REDIS</vt:lpstr>
      <vt:lpstr>Key-value store</vt:lpstr>
      <vt:lpstr>Key-value store</vt:lpstr>
      <vt:lpstr>Redis Cache-like Behaviour Example</vt:lpstr>
      <vt:lpstr>Redis Data Types</vt:lpstr>
      <vt:lpstr>Redis Data Types Strings – Example</vt:lpstr>
      <vt:lpstr>Redis Data Types</vt:lpstr>
      <vt:lpstr>Redis Data Types</vt:lpstr>
      <vt:lpstr>Redis Data Types List – Example</vt:lpstr>
      <vt:lpstr>Redis Data Types</vt:lpstr>
      <vt:lpstr>Redis Data Types Set – Example</vt:lpstr>
      <vt:lpstr>Redis Data Types</vt:lpstr>
      <vt:lpstr>Redis Data Types Sorted Set – Example</vt:lpstr>
      <vt:lpstr>Redis Data Types</vt:lpstr>
      <vt:lpstr>Redis Data Types Hash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Irena</dc:creator>
  <cp:lastModifiedBy>Iliyan Mihailov</cp:lastModifiedBy>
  <cp:revision>1</cp:revision>
  <dcterms:created xsi:type="dcterms:W3CDTF">2020-04-12T13:01:35Z</dcterms:created>
  <dcterms:modified xsi:type="dcterms:W3CDTF">2020-04-12T13:06:37Z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2020-04-12T00:00:00Z</vt:filetime>
  </property>
</Properties>
</file>