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3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7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9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9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5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2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6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9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2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5F15-FD4B-4FFD-B946-EAA1AFA881B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3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74828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Spisak aktivnosti po ulogama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680065" y="939338"/>
            <a:ext cx="1537855" cy="615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20886" y="1062243"/>
            <a:ext cx="83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Prijava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55072" y="2014451"/>
            <a:ext cx="1537855" cy="615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20291" y="2014451"/>
            <a:ext cx="1537855" cy="615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60472" y="2014451"/>
            <a:ext cx="1537855" cy="615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81999" y="2014450"/>
            <a:ext cx="2286001" cy="12084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1998" y="5622174"/>
            <a:ext cx="1537855" cy="615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6999" y="2168133"/>
            <a:ext cx="1493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dirty="0" smtClean="0"/>
              <a:t>Uređivanje usluga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956393" y="2168133"/>
            <a:ext cx="16656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300" dirty="0" smtClean="0"/>
              <a:t>Uređivanje pacijenata</a:t>
            </a:r>
            <a:endParaRPr lang="en-US" sz="1300" dirty="0"/>
          </a:p>
        </p:txBody>
      </p:sp>
      <p:sp>
        <p:nvSpPr>
          <p:cNvPr id="14" name="TextBox 13"/>
          <p:cNvSpPr txBox="1"/>
          <p:nvPr/>
        </p:nvSpPr>
        <p:spPr>
          <a:xfrm>
            <a:off x="5972693" y="2075799"/>
            <a:ext cx="13134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300" dirty="0" smtClean="0"/>
              <a:t>Pregled kartona pacijenta</a:t>
            </a:r>
            <a:endParaRPr lang="en-US" sz="1300" dirty="0"/>
          </a:p>
        </p:txBody>
      </p:sp>
      <p:sp>
        <p:nvSpPr>
          <p:cNvPr id="15" name="TextBox 14"/>
          <p:cNvSpPr txBox="1"/>
          <p:nvPr/>
        </p:nvSpPr>
        <p:spPr>
          <a:xfrm>
            <a:off x="8526459" y="5745079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Registracija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79470" y="2006246"/>
            <a:ext cx="14910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300" dirty="0" smtClean="0"/>
              <a:t>Dodavanje nove intervencije </a:t>
            </a:r>
            <a:r>
              <a:rPr lang="sr-Latn-RS" sz="1000" dirty="0" smtClean="0"/>
              <a:t>(unošenje spiska pruženih usluga pacijentu i izdavanje računa za pružene usluge)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469138" y="2859033"/>
            <a:ext cx="1864052" cy="3894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Dodavanje usluge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9138" y="3379749"/>
            <a:ext cx="1801860" cy="3894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Izmena usluge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9138" y="3900465"/>
            <a:ext cx="1801860" cy="3894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Brisanje usluge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9138" y="4421181"/>
            <a:ext cx="1801860" cy="3894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Pregled usluga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56393" y="2859032"/>
            <a:ext cx="1801860" cy="3894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500" dirty="0" smtClean="0">
                <a:solidFill>
                  <a:schemeClr val="tx1"/>
                </a:solidFill>
              </a:rPr>
              <a:t>Dodavanje pacijenta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56393" y="3379748"/>
            <a:ext cx="1801860" cy="3894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Izmena pacijenta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56393" y="3903109"/>
            <a:ext cx="1801860" cy="3894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Odjava pacijenta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56393" y="4419063"/>
            <a:ext cx="1801860" cy="3894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700" dirty="0" smtClean="0">
                <a:solidFill>
                  <a:schemeClr val="tx1"/>
                </a:solidFill>
              </a:rPr>
              <a:t>Pregled pacijenata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628465" y="3510998"/>
            <a:ext cx="1801860" cy="12975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 smtClean="0">
                <a:solidFill>
                  <a:schemeClr val="tx1"/>
                </a:solidFill>
              </a:rPr>
              <a:t>Čuvanje podataka u obliku </a:t>
            </a:r>
            <a:r>
              <a:rPr lang="sr-Latn-RS" sz="1400" dirty="0">
                <a:solidFill>
                  <a:schemeClr val="tx1"/>
                </a:solidFill>
              </a:rPr>
              <a:t>spiska intervencija koji se nalazi u kartonu </a:t>
            </a:r>
            <a:r>
              <a:rPr lang="sr-Latn-RS" sz="1400" dirty="0" smtClean="0">
                <a:solidFill>
                  <a:schemeClr val="tx1"/>
                </a:solidFill>
              </a:rPr>
              <a:t>pacijenta na osnovu izdatog računa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Elbow Connector 26"/>
          <p:cNvCxnSpPr>
            <a:stCxn id="7" idx="2"/>
            <a:endCxn id="20" idx="1"/>
          </p:cNvCxnSpPr>
          <p:nvPr/>
        </p:nvCxnSpPr>
        <p:spPr>
          <a:xfrm rot="10800000" flipV="1">
            <a:off x="469138" y="2322021"/>
            <a:ext cx="285934" cy="2293893"/>
          </a:xfrm>
          <a:prstGeom prst="bentConnector3">
            <a:avLst>
              <a:gd name="adj1" fmla="val 2095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52400" y="4068322"/>
            <a:ext cx="316738" cy="1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1"/>
          </p:cNvCxnSpPr>
          <p:nvPr/>
        </p:nvCxnSpPr>
        <p:spPr>
          <a:xfrm>
            <a:off x="143933" y="3556070"/>
            <a:ext cx="325205" cy="1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7" idx="1"/>
          </p:cNvCxnSpPr>
          <p:nvPr/>
        </p:nvCxnSpPr>
        <p:spPr>
          <a:xfrm>
            <a:off x="152400" y="3045303"/>
            <a:ext cx="316738" cy="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3" idx="1"/>
            <a:endCxn id="24" idx="1"/>
          </p:cNvCxnSpPr>
          <p:nvPr/>
        </p:nvCxnSpPr>
        <p:spPr>
          <a:xfrm rot="10800000" flipV="1">
            <a:off x="2956393" y="2314327"/>
            <a:ext cx="12700" cy="2299470"/>
          </a:xfrm>
          <a:prstGeom prst="bentConnector3">
            <a:avLst>
              <a:gd name="adj1" fmla="val 3266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1" idx="1"/>
          </p:cNvCxnSpPr>
          <p:nvPr/>
        </p:nvCxnSpPr>
        <p:spPr>
          <a:xfrm flipV="1">
            <a:off x="2556933" y="3053766"/>
            <a:ext cx="39946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2" idx="1"/>
          </p:cNvCxnSpPr>
          <p:nvPr/>
        </p:nvCxnSpPr>
        <p:spPr>
          <a:xfrm flipV="1">
            <a:off x="2548467" y="3574482"/>
            <a:ext cx="407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3" idx="1"/>
          </p:cNvCxnSpPr>
          <p:nvPr/>
        </p:nvCxnSpPr>
        <p:spPr>
          <a:xfrm>
            <a:off x="2556933" y="4086735"/>
            <a:ext cx="399460" cy="1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4"/>
            <a:endCxn id="25" idx="0"/>
          </p:cNvCxnSpPr>
          <p:nvPr/>
        </p:nvCxnSpPr>
        <p:spPr>
          <a:xfrm>
            <a:off x="9525000" y="3222911"/>
            <a:ext cx="4395" cy="28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2"/>
            <a:endCxn id="7" idx="0"/>
          </p:cNvCxnSpPr>
          <p:nvPr/>
        </p:nvCxnSpPr>
        <p:spPr>
          <a:xfrm flipH="1">
            <a:off x="1524000" y="1246909"/>
            <a:ext cx="3156065" cy="76754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" idx="3"/>
            <a:endCxn id="8" idx="0"/>
          </p:cNvCxnSpPr>
          <p:nvPr/>
        </p:nvCxnSpPr>
        <p:spPr>
          <a:xfrm flipH="1">
            <a:off x="3789219" y="1464395"/>
            <a:ext cx="1116060" cy="5500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" idx="5"/>
            <a:endCxn id="9" idx="0"/>
          </p:cNvCxnSpPr>
          <p:nvPr/>
        </p:nvCxnSpPr>
        <p:spPr>
          <a:xfrm>
            <a:off x="5992706" y="1464395"/>
            <a:ext cx="636694" cy="5500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6"/>
            <a:endCxn id="10" idx="0"/>
          </p:cNvCxnSpPr>
          <p:nvPr/>
        </p:nvCxnSpPr>
        <p:spPr>
          <a:xfrm>
            <a:off x="6217920" y="1246909"/>
            <a:ext cx="3307080" cy="76754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554133" y="4944533"/>
            <a:ext cx="306339" cy="287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9" idx="4"/>
          </p:cNvCxnSpPr>
          <p:nvPr/>
        </p:nvCxnSpPr>
        <p:spPr>
          <a:xfrm flipH="1">
            <a:off x="5706533" y="5232400"/>
            <a:ext cx="770" cy="3897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545666" y="5613707"/>
            <a:ext cx="160867" cy="2282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706533" y="5613707"/>
            <a:ext cx="153939" cy="2282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503334" y="5393267"/>
            <a:ext cx="42702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" idx="4"/>
          </p:cNvCxnSpPr>
          <p:nvPr/>
        </p:nvCxnSpPr>
        <p:spPr>
          <a:xfrm flipH="1" flipV="1">
            <a:off x="5448993" y="1554480"/>
            <a:ext cx="189807" cy="32540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11" idx="2"/>
          </p:cNvCxnSpPr>
          <p:nvPr/>
        </p:nvCxnSpPr>
        <p:spPr>
          <a:xfrm>
            <a:off x="5992706" y="5537851"/>
            <a:ext cx="2389292" cy="39189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98308" y="6008562"/>
            <a:ext cx="2437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dirty="0" smtClean="0"/>
              <a:t>Administrator = Korisnik</a:t>
            </a:r>
          </a:p>
          <a:p>
            <a:pPr algn="ctr"/>
            <a:r>
              <a:rPr lang="sr-Latn-RS" dirty="0" smtClean="0"/>
              <a:t>(ZUBAR)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1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ULOGE: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Korisnik = Administrator (zubar)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 smtClean="0"/>
              <a:t>Registracija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 smtClean="0"/>
              <a:t>Prijava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 smtClean="0"/>
              <a:t>Uređivanje usluga - (dodavanje,izmena,brisanje,pregled)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 smtClean="0"/>
              <a:t>Uređivanje pacijenata -(dodavanje,izmena,brisanje,pregled)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 smtClean="0"/>
              <a:t>Pregled kartona pacijenta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 smtClean="0"/>
              <a:t>Dodavanje nove intervencije (unošenje spiska pruženih usluga pacijentu) – (čuvanje podataka u obliku izdatog računa koji se nalazi u kartonu pacijenta)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456293"/>
            <a:ext cx="1055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</a:rPr>
              <a:t>U našem konkretnom slučaju ulogu administratora i korisnika ima jedna osoba (zubar) . On sve kontroliše i radi.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5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629"/>
            <a:ext cx="10515600" cy="518593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Entiteti i atributi: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6054" y="781397"/>
            <a:ext cx="90467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/>
              <a:t>k</a:t>
            </a:r>
            <a:r>
              <a:rPr lang="sr-Latn-RS" dirty="0" smtClean="0"/>
              <a:t>orisnik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6054" y="1263904"/>
            <a:ext cx="175426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prijava_korisnika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054" y="1746411"/>
            <a:ext cx="78630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usluga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054" y="2228918"/>
            <a:ext cx="93435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pacijent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054" y="2711425"/>
            <a:ext cx="51854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zub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6054" y="3193932"/>
            <a:ext cx="71211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račun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6054" y="3676439"/>
            <a:ext cx="168353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intervencija_log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6054" y="4158946"/>
            <a:ext cx="7940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karton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3"/>
          </p:cNvCxnSpPr>
          <p:nvPr/>
        </p:nvCxnSpPr>
        <p:spPr>
          <a:xfrm flipV="1">
            <a:off x="1280725" y="872836"/>
            <a:ext cx="9201624" cy="9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917084" y="149629"/>
            <a:ext cx="8464" cy="953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17084" y="400612"/>
            <a:ext cx="56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87556" y="205666"/>
            <a:ext cx="158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korisničko_ime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482349" y="438787"/>
            <a:ext cx="139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lozinka_hash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130317" y="1371600"/>
            <a:ext cx="8069399" cy="7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199716" y="1582867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ogged_at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199716" y="1870917"/>
            <a:ext cx="212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status</a:t>
            </a:r>
            <a:r>
              <a:rPr lang="sr-Latn-RS" sz="1200" dirty="0" smtClean="0"/>
              <a:t>(uspešno,neuspešno)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0199716" y="2158966"/>
            <a:ext cx="158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korisničko_ime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199716" y="2473191"/>
            <a:ext cx="139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sr-Latn-RS" dirty="0" smtClean="0"/>
              <a:t>ozinka</a:t>
            </a:r>
            <a:r>
              <a:rPr lang="en-US" dirty="0" smtClean="0"/>
              <a:t>_hash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5" idx="1"/>
          </p:cNvCxnSpPr>
          <p:nvPr/>
        </p:nvCxnSpPr>
        <p:spPr>
          <a:xfrm>
            <a:off x="9917084" y="2055583"/>
            <a:ext cx="282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917084" y="2351920"/>
            <a:ext cx="282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925548" y="2648248"/>
            <a:ext cx="282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917084" y="1387091"/>
            <a:ext cx="0" cy="1270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39" idx="1"/>
          </p:cNvCxnSpPr>
          <p:nvPr/>
        </p:nvCxnSpPr>
        <p:spPr>
          <a:xfrm>
            <a:off x="1162360" y="1931077"/>
            <a:ext cx="8972338" cy="1304053"/>
          </a:xfrm>
          <a:prstGeom prst="bentConnector3">
            <a:avLst>
              <a:gd name="adj1" fmla="val 944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134698" y="305046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naziv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134698" y="328558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opis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050719" y="3532971"/>
            <a:ext cx="22524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700" dirty="0"/>
              <a:t>k</a:t>
            </a:r>
            <a:r>
              <a:rPr lang="sr-Latn-RS" sz="1700" dirty="0" smtClean="0"/>
              <a:t>ataloški_broj</a:t>
            </a:r>
            <a:r>
              <a:rPr lang="sr-Latn-RS" sz="1600" dirty="0" smtClean="0"/>
              <a:t> </a:t>
            </a:r>
            <a:r>
              <a:rPr lang="sr-Latn-RS" sz="1100" dirty="0" smtClean="0"/>
              <a:t>(šifra_usluge)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4698" y="3828182"/>
            <a:ext cx="196701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700" dirty="0"/>
              <a:t>k</a:t>
            </a:r>
            <a:r>
              <a:rPr lang="sr-Latn-RS" sz="1700" dirty="0" smtClean="0"/>
              <a:t>ategorija_usluge</a:t>
            </a:r>
            <a:r>
              <a:rPr lang="sr-Latn-RS" dirty="0" smtClean="0"/>
              <a:t> </a:t>
            </a:r>
            <a:r>
              <a:rPr lang="sr-Latn-RS" sz="1400" dirty="0" smtClean="0"/>
              <a:t>(preventivna,redovna,</a:t>
            </a:r>
          </a:p>
          <a:p>
            <a:r>
              <a:rPr lang="sr-Latn-RS" sz="1400" dirty="0" smtClean="0"/>
              <a:t>hirurška intervencija)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4377" y="450529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cena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134377" y="4766793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popust</a:t>
            </a:r>
            <a:r>
              <a:rPr lang="sr-Latn-RS" dirty="0" smtClean="0"/>
              <a:t>_paket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34377" y="4997732"/>
            <a:ext cx="189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popust</a:t>
            </a:r>
            <a:r>
              <a:rPr lang="sr-Latn-RS" dirty="0" smtClean="0"/>
              <a:t>_penzioner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134377" y="5259235"/>
            <a:ext cx="137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popust</a:t>
            </a:r>
            <a:r>
              <a:rPr lang="sr-Latn-RS" dirty="0" smtClean="0"/>
              <a:t>_dete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40" idx="1"/>
          </p:cNvCxnSpPr>
          <p:nvPr/>
        </p:nvCxnSpPr>
        <p:spPr>
          <a:xfrm>
            <a:off x="9925548" y="3470255"/>
            <a:ext cx="2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925548" y="3715791"/>
            <a:ext cx="2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925548" y="4029054"/>
            <a:ext cx="2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942481" y="4698082"/>
            <a:ext cx="2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950947" y="4952077"/>
            <a:ext cx="2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9950944" y="5189149"/>
            <a:ext cx="2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950949" y="5434683"/>
            <a:ext cx="2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9908408" y="3033750"/>
            <a:ext cx="42536" cy="268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" idx="3"/>
          </p:cNvCxnSpPr>
          <p:nvPr/>
        </p:nvCxnSpPr>
        <p:spPr>
          <a:xfrm>
            <a:off x="1310412" y="2413584"/>
            <a:ext cx="7181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492067" y="242693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ime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475439" y="2617612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prezime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492063" y="28699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jmbg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492063" y="3512566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status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487322" y="3686949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s</a:t>
            </a:r>
            <a:r>
              <a:rPr lang="sr-Latn-RS" dirty="0" smtClean="0"/>
              <a:t>enioritet </a:t>
            </a:r>
          </a:p>
          <a:p>
            <a:r>
              <a:rPr lang="sr-Latn-RS" sz="1000" dirty="0" smtClean="0"/>
              <a:t>(</a:t>
            </a:r>
            <a:r>
              <a:rPr lang="en-US" sz="1000" dirty="0" err="1"/>
              <a:t>dete,penzioner,ostali</a:t>
            </a:r>
            <a:r>
              <a:rPr lang="sr-Latn-RS" sz="1000" dirty="0"/>
              <a:t>)</a:t>
            </a:r>
            <a:endParaRPr lang="en-US" sz="10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170181" y="2819376"/>
            <a:ext cx="330198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8170180" y="3074438"/>
            <a:ext cx="330198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8170333" y="3702026"/>
            <a:ext cx="330198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8170333" y="2413585"/>
            <a:ext cx="2276" cy="2029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8" idx="3"/>
          </p:cNvCxnSpPr>
          <p:nvPr/>
        </p:nvCxnSpPr>
        <p:spPr>
          <a:xfrm>
            <a:off x="894594" y="2896091"/>
            <a:ext cx="5732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602552" y="3001159"/>
            <a:ext cx="55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broj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618408" y="3323258"/>
            <a:ext cx="166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vilica</a:t>
            </a:r>
            <a:r>
              <a:rPr lang="sr-Latn-RS" sz="1300" dirty="0" smtClean="0"/>
              <a:t>(gornja,donja)</a:t>
            </a:r>
            <a:endParaRPr lang="en-US" sz="1300" dirty="0"/>
          </a:p>
        </p:txBody>
      </p:sp>
      <p:sp>
        <p:nvSpPr>
          <p:cNvPr id="77" name="TextBox 76"/>
          <p:cNvSpPr txBox="1"/>
          <p:nvPr/>
        </p:nvSpPr>
        <p:spPr>
          <a:xfrm>
            <a:off x="6625671" y="4239067"/>
            <a:ext cx="114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š</a:t>
            </a:r>
            <a:r>
              <a:rPr lang="sr-Latn-RS" dirty="0" smtClean="0"/>
              <a:t>ifra_zuba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318913" y="3208665"/>
            <a:ext cx="31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319218" y="3496687"/>
            <a:ext cx="31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6313679" y="2896092"/>
            <a:ext cx="5385" cy="1538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9" idx="3"/>
            <a:endCxn id="88" idx="1"/>
          </p:cNvCxnSpPr>
          <p:nvPr/>
        </p:nvCxnSpPr>
        <p:spPr>
          <a:xfrm>
            <a:off x="1088172" y="3378598"/>
            <a:ext cx="6932185" cy="1276356"/>
          </a:xfrm>
          <a:prstGeom prst="bentConnector3">
            <a:avLst>
              <a:gd name="adj1" fmla="val 724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020357" y="4470288"/>
            <a:ext cx="100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r</a:t>
            </a:r>
            <a:r>
              <a:rPr lang="sr-Latn-RS" dirty="0" smtClean="0">
                <a:solidFill>
                  <a:srgbClr val="FF0000"/>
                </a:solidFill>
              </a:rPr>
              <a:t>acun_id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020359" y="4788125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reated_at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020357" y="5111184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00B050"/>
                </a:solidFill>
              </a:rPr>
              <a:t>p</a:t>
            </a:r>
            <a:r>
              <a:rPr lang="sr-Latn-RS" dirty="0" smtClean="0">
                <a:solidFill>
                  <a:srgbClr val="00B050"/>
                </a:solidFill>
              </a:rPr>
              <a:t>acijent_id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025750" y="5386806"/>
            <a:ext cx="1708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t</a:t>
            </a:r>
            <a:r>
              <a:rPr lang="sr-Latn-RS" dirty="0" smtClean="0"/>
              <a:t>ip_usluge </a:t>
            </a:r>
            <a:r>
              <a:rPr lang="sr-Latn-RS" sz="1400" dirty="0" smtClean="0"/>
              <a:t>(pojedinacna,paket)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8020357" y="589605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cena</a:t>
            </a:r>
            <a:endParaRPr lang="en-US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714212" y="4972791"/>
            <a:ext cx="339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716983" y="5291445"/>
            <a:ext cx="339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713433" y="5599017"/>
            <a:ext cx="339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712219" y="6070466"/>
            <a:ext cx="339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7710270" y="4665017"/>
            <a:ext cx="6713" cy="191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" idx="3"/>
          </p:cNvCxnSpPr>
          <p:nvPr/>
        </p:nvCxnSpPr>
        <p:spPr>
          <a:xfrm flipV="1">
            <a:off x="2059592" y="3856780"/>
            <a:ext cx="2553972" cy="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613564" y="4073333"/>
            <a:ext cx="8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00B050"/>
                </a:solidFill>
              </a:rPr>
              <a:t>z</a:t>
            </a:r>
            <a:r>
              <a:rPr lang="sr-Latn-RS" dirty="0" smtClean="0">
                <a:solidFill>
                  <a:srgbClr val="00B050"/>
                </a:solidFill>
              </a:rPr>
              <a:t>ub_id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613564" y="4401882"/>
            <a:ext cx="107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00B050"/>
                </a:solidFill>
              </a:rPr>
              <a:t>u</a:t>
            </a:r>
            <a:r>
              <a:rPr lang="sr-Latn-RS" dirty="0" smtClean="0">
                <a:solidFill>
                  <a:srgbClr val="00B050"/>
                </a:solidFill>
              </a:rPr>
              <a:t>sluga_id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613564" y="4718916"/>
            <a:ext cx="114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š</a:t>
            </a:r>
            <a:r>
              <a:rPr lang="sr-Latn-RS" dirty="0" smtClean="0"/>
              <a:t>ifra_zuba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613564" y="5082642"/>
            <a:ext cx="130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š</a:t>
            </a:r>
            <a:r>
              <a:rPr lang="sr-Latn-RS" dirty="0" smtClean="0"/>
              <a:t>ifra_usluge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610028" y="539967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00B050"/>
                </a:solidFill>
              </a:rPr>
              <a:t>p</a:t>
            </a:r>
            <a:r>
              <a:rPr lang="sr-Latn-RS" dirty="0" smtClean="0">
                <a:solidFill>
                  <a:srgbClr val="00B050"/>
                </a:solidFill>
              </a:rPr>
              <a:t>acijent_id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4264430" y="4585193"/>
            <a:ext cx="374073" cy="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267202" y="4920474"/>
            <a:ext cx="374073" cy="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4267200" y="5277920"/>
            <a:ext cx="374073" cy="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267199" y="5602115"/>
            <a:ext cx="374073" cy="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267199" y="5926314"/>
            <a:ext cx="374073" cy="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4267202" y="3869073"/>
            <a:ext cx="322" cy="2065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" idx="3"/>
          </p:cNvCxnSpPr>
          <p:nvPr/>
        </p:nvCxnSpPr>
        <p:spPr>
          <a:xfrm flipV="1">
            <a:off x="1170054" y="4343611"/>
            <a:ext cx="11804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327880" y="453757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00B050"/>
                </a:solidFill>
              </a:rPr>
              <a:t>p</a:t>
            </a:r>
            <a:r>
              <a:rPr lang="sr-Latn-RS" dirty="0" smtClean="0">
                <a:solidFill>
                  <a:srgbClr val="00B050"/>
                </a:solidFill>
              </a:rPr>
              <a:t>acijent_id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328943" y="4858436"/>
            <a:ext cx="197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00B050"/>
                </a:solidFill>
              </a:rPr>
              <a:t>i</a:t>
            </a:r>
            <a:r>
              <a:rPr lang="sr-Latn-RS" dirty="0" smtClean="0">
                <a:solidFill>
                  <a:srgbClr val="00B050"/>
                </a:solidFill>
              </a:rPr>
              <a:t>ntervencija_log_id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29" name="Straight Arrow Connector 128"/>
          <p:cNvCxnSpPr>
            <a:endCxn id="124" idx="1"/>
          </p:cNvCxnSpPr>
          <p:nvPr/>
        </p:nvCxnSpPr>
        <p:spPr>
          <a:xfrm>
            <a:off x="1953491" y="5043102"/>
            <a:ext cx="375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53491" y="4344497"/>
            <a:ext cx="0" cy="698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657675" y="584357"/>
            <a:ext cx="87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atributi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657675" y="1102950"/>
            <a:ext cx="87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atributi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57675" y="1592757"/>
            <a:ext cx="87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atributi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657675" y="2066348"/>
            <a:ext cx="87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atributi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660324" y="2564467"/>
            <a:ext cx="87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atributi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957278" y="3014167"/>
            <a:ext cx="87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atributi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957359" y="3528758"/>
            <a:ext cx="87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atributi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196690" y="4038173"/>
            <a:ext cx="87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atributi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030877" y="6129076"/>
            <a:ext cx="119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00B050"/>
                </a:solidFill>
              </a:rPr>
              <a:t>k</a:t>
            </a:r>
            <a:r>
              <a:rPr lang="sr-Latn-RS" dirty="0" smtClean="0">
                <a:solidFill>
                  <a:srgbClr val="00B050"/>
                </a:solidFill>
              </a:rPr>
              <a:t>orisnik_id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7710272" y="6339247"/>
            <a:ext cx="339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8499597" y="4245613"/>
            <a:ext cx="119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00B050"/>
                </a:solidFill>
              </a:rPr>
              <a:t>k</a:t>
            </a:r>
            <a:r>
              <a:rPr lang="sr-Latn-RS" dirty="0" smtClean="0">
                <a:solidFill>
                  <a:srgbClr val="00B050"/>
                </a:solidFill>
              </a:rPr>
              <a:t>orisnik_id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8173103" y="3870125"/>
            <a:ext cx="330198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610026" y="5731413"/>
            <a:ext cx="100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00B050"/>
                </a:solidFill>
              </a:rPr>
              <a:t>r</a:t>
            </a:r>
            <a:r>
              <a:rPr lang="sr-Latn-RS" dirty="0" smtClean="0">
                <a:solidFill>
                  <a:srgbClr val="00B050"/>
                </a:solidFill>
              </a:rPr>
              <a:t>ačun_id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6313679" y="3790404"/>
            <a:ext cx="31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2552" y="2708135"/>
            <a:ext cx="8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</a:rPr>
              <a:t>zub_id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8169838" y="4205009"/>
            <a:ext cx="330198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8177438" y="2627125"/>
            <a:ext cx="330198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21203" y="2197080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</a:rPr>
              <a:t>pacijent_id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1956260" y="4746615"/>
            <a:ext cx="375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27880" y="4152639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</a:rPr>
              <a:t>karton_id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9911692" y="3032454"/>
            <a:ext cx="2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133367" y="2834905"/>
            <a:ext cx="107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u</a:t>
            </a:r>
            <a:r>
              <a:rPr lang="sr-Latn-RS" dirty="0" smtClean="0">
                <a:solidFill>
                  <a:srgbClr val="FF0000"/>
                </a:solidFill>
              </a:rPr>
              <a:t>sluga_id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9919856" y="1767406"/>
            <a:ext cx="282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191403" y="1228875"/>
            <a:ext cx="204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</a:rPr>
              <a:t>prijava_korisnika_id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9919856" y="137375"/>
            <a:ext cx="56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482349" y="-52110"/>
            <a:ext cx="119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k</a:t>
            </a:r>
            <a:r>
              <a:rPr lang="sr-Latn-RS" dirty="0" smtClean="0">
                <a:solidFill>
                  <a:srgbClr val="FF0000"/>
                </a:solidFill>
              </a:rPr>
              <a:t>orisnik_id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4267202" y="4272081"/>
            <a:ext cx="374073" cy="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547058" y="3713168"/>
            <a:ext cx="1580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dirty="0">
                <a:solidFill>
                  <a:srgbClr val="FF0000"/>
                </a:solidFill>
              </a:rPr>
              <a:t>i</a:t>
            </a:r>
            <a:r>
              <a:rPr lang="sr-Latn-RS" sz="1400" dirty="0" smtClean="0">
                <a:solidFill>
                  <a:srgbClr val="FF0000"/>
                </a:solidFill>
              </a:rPr>
              <a:t>ntervencija_log_id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28701" y="5624758"/>
            <a:ext cx="423514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PK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428699" y="6123523"/>
            <a:ext cx="410690" cy="369332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FK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845921" y="5633418"/>
            <a:ext cx="278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Primarni ključ (Primary Key)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848694" y="6118325"/>
            <a:ext cx="256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Spoljni ključ (Foreign Key)</a:t>
            </a:r>
            <a:endParaRPr lang="en-US" dirty="0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9950945" y="5718051"/>
            <a:ext cx="2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0134371" y="5492596"/>
            <a:ext cx="209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tatus </a:t>
            </a:r>
            <a:r>
              <a:rPr lang="en-US" sz="1300" dirty="0" smtClean="0"/>
              <a:t>(</a:t>
            </a:r>
            <a:r>
              <a:rPr lang="en-US" sz="1300" dirty="0" err="1" smtClean="0"/>
              <a:t>aktivna,neaktivna</a:t>
            </a:r>
            <a:r>
              <a:rPr lang="en-US" sz="1300" dirty="0" smtClean="0"/>
              <a:t>)</a:t>
            </a:r>
            <a:endParaRPr lang="en-US" sz="1300" dirty="0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7710270" y="6577369"/>
            <a:ext cx="339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016222" y="6336142"/>
            <a:ext cx="170802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senioritet</a:t>
            </a:r>
            <a:r>
              <a:rPr lang="sr-Latn-RS" dirty="0" smtClean="0"/>
              <a:t> </a:t>
            </a:r>
            <a:r>
              <a:rPr lang="sr-Latn-RS" sz="1300" dirty="0" smtClean="0"/>
              <a:t>(</a:t>
            </a:r>
            <a:r>
              <a:rPr lang="en-US" sz="1300" dirty="0" err="1" smtClean="0"/>
              <a:t>dete,penzioner,ostali</a:t>
            </a:r>
            <a:r>
              <a:rPr lang="sr-Latn-RS" sz="1300" dirty="0" smtClean="0"/>
              <a:t>)</a:t>
            </a:r>
            <a:endParaRPr lang="en-US" sz="1300" dirty="0"/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6313679" y="4212679"/>
            <a:ext cx="31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6313679" y="4434929"/>
            <a:ext cx="31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6618254" y="3557896"/>
            <a:ext cx="153943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t</a:t>
            </a:r>
            <a:r>
              <a:rPr lang="sr-Latn-RS" dirty="0" smtClean="0"/>
              <a:t>ip </a:t>
            </a:r>
            <a:r>
              <a:rPr lang="sr-Latn-RS" sz="1100" dirty="0" smtClean="0"/>
              <a:t>(kutnjak,očnjak,sekutić)</a:t>
            </a:r>
            <a:endParaRPr 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602552" y="4002375"/>
            <a:ext cx="153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</a:t>
            </a:r>
            <a:r>
              <a:rPr lang="sr-Latn-RS" dirty="0" smtClean="0"/>
              <a:t>trana </a:t>
            </a:r>
            <a:r>
              <a:rPr lang="sr-Latn-RS" sz="1100" dirty="0" smtClean="0"/>
              <a:t>(leva,desna)</a:t>
            </a:r>
            <a:endParaRPr lang="en-US" sz="1100" dirty="0"/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8170333" y="3489301"/>
            <a:ext cx="330198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8170333" y="3308326"/>
            <a:ext cx="330198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495238" y="3309366"/>
            <a:ext cx="85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telefon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8482538" y="3109341"/>
            <a:ext cx="81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adresa</a:t>
            </a:r>
            <a:endParaRPr lang="en-US" dirty="0"/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9919855" y="636141"/>
            <a:ext cx="56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9914313" y="1104425"/>
            <a:ext cx="56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10485120" y="666004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created_at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10487891" y="901528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is_active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8969098" y="-6588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ime</a:t>
            </a:r>
            <a:endParaRPr lang="en-US" dirty="0"/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8393086" y="140146"/>
            <a:ext cx="56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8390315" y="144088"/>
            <a:ext cx="8464" cy="953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8398627" y="395071"/>
            <a:ext cx="56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8393079" y="638912"/>
            <a:ext cx="56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8971870" y="202895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prezime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8966327" y="43010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email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8969098" y="87345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j</a:t>
            </a:r>
            <a:r>
              <a:rPr lang="sr-Latn-RS" dirty="0" smtClean="0"/>
              <a:t>mbg</a:t>
            </a: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387544" y="1098882"/>
            <a:ext cx="56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8172609" y="4440537"/>
            <a:ext cx="330198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8490094" y="404717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1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317"/>
            <a:ext cx="10515600" cy="56847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>
                <a:solidFill>
                  <a:srgbClr val="FF0000"/>
                </a:solidFill>
              </a:rPr>
              <a:t>ER dijagram (baze podataka)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0032" y="1312644"/>
            <a:ext cx="90467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/>
              <a:t>k</a:t>
            </a:r>
            <a:r>
              <a:rPr lang="sr-Latn-RS" dirty="0" smtClean="0"/>
              <a:t>orisnik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51113" y="1215335"/>
            <a:ext cx="175426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/>
              <a:t>p</a:t>
            </a:r>
            <a:r>
              <a:rPr lang="sr-Latn-RS" dirty="0" smtClean="0"/>
              <a:t>rijava_korisnika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2179" y="4437025"/>
            <a:ext cx="7863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/>
              <a:t>u</a:t>
            </a:r>
            <a:r>
              <a:rPr lang="sr-Latn-RS" dirty="0" smtClean="0"/>
              <a:t>sluga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2179" y="5684735"/>
            <a:ext cx="51854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zub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04908" y="2078548"/>
            <a:ext cx="93435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/>
              <a:t>p</a:t>
            </a:r>
            <a:r>
              <a:rPr lang="sr-Latn-RS" dirty="0" smtClean="0"/>
              <a:t>acijent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1920" y="2809701"/>
            <a:ext cx="71211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račun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49783" y="4417630"/>
            <a:ext cx="168834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/>
              <a:t>i</a:t>
            </a:r>
            <a:r>
              <a:rPr lang="sr-Latn-RS" dirty="0" smtClean="0"/>
              <a:t>ntervencija_log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79723" y="3507974"/>
            <a:ext cx="794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/>
              <a:t>k</a:t>
            </a:r>
            <a:r>
              <a:rPr lang="sr-Latn-RS" dirty="0" smtClean="0"/>
              <a:t>arton</a:t>
            </a:r>
          </a:p>
        </p:txBody>
      </p:sp>
      <p:sp>
        <p:nvSpPr>
          <p:cNvPr id="12" name="Flowchart: Decision 11"/>
          <p:cNvSpPr/>
          <p:nvPr/>
        </p:nvSpPr>
        <p:spPr>
          <a:xfrm>
            <a:off x="5453149" y="2061921"/>
            <a:ext cx="994304" cy="3859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1:1</a:t>
            </a:r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4599708" y="1299553"/>
            <a:ext cx="1007989" cy="3859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1:1</a:t>
            </a:r>
            <a:endParaRPr lang="en-US" dirty="0"/>
          </a:p>
        </p:txBody>
      </p:sp>
      <p:sp>
        <p:nvSpPr>
          <p:cNvPr id="14" name="Flowchart: Decision 13"/>
          <p:cNvSpPr/>
          <p:nvPr/>
        </p:nvSpPr>
        <p:spPr>
          <a:xfrm>
            <a:off x="8056770" y="2803357"/>
            <a:ext cx="1028500" cy="3859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1:1</a:t>
            </a:r>
            <a:endParaRPr lang="en-US" dirty="0"/>
          </a:p>
        </p:txBody>
      </p:sp>
      <p:sp>
        <p:nvSpPr>
          <p:cNvPr id="15" name="Flowchart: Decision 14"/>
          <p:cNvSpPr/>
          <p:nvPr/>
        </p:nvSpPr>
        <p:spPr>
          <a:xfrm>
            <a:off x="6674034" y="4401003"/>
            <a:ext cx="973675" cy="3859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1:1</a:t>
            </a:r>
            <a:endParaRPr lang="en-US" dirty="0"/>
          </a:p>
        </p:txBody>
      </p:sp>
      <p:sp>
        <p:nvSpPr>
          <p:cNvPr id="16" name="Flowchart: Decision 15"/>
          <p:cNvSpPr/>
          <p:nvPr/>
        </p:nvSpPr>
        <p:spPr>
          <a:xfrm>
            <a:off x="8826759" y="5872357"/>
            <a:ext cx="986549" cy="3859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1:1</a:t>
            </a:r>
            <a:endParaRPr lang="en-US" dirty="0"/>
          </a:p>
        </p:txBody>
      </p:sp>
      <p:sp>
        <p:nvSpPr>
          <p:cNvPr id="17" name="Flowchart: Decision 16"/>
          <p:cNvSpPr/>
          <p:nvPr/>
        </p:nvSpPr>
        <p:spPr>
          <a:xfrm>
            <a:off x="3728142" y="3651076"/>
            <a:ext cx="1133107" cy="3859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1:m</a:t>
            </a:r>
            <a:endParaRPr lang="en-US" dirty="0"/>
          </a:p>
        </p:txBody>
      </p:sp>
      <p:sp>
        <p:nvSpPr>
          <p:cNvPr id="18" name="Flowchart: Decision 17"/>
          <p:cNvSpPr/>
          <p:nvPr/>
        </p:nvSpPr>
        <p:spPr>
          <a:xfrm>
            <a:off x="897174" y="2803356"/>
            <a:ext cx="982083" cy="3859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1:1</a:t>
            </a:r>
            <a:endParaRPr lang="en-US" dirty="0"/>
          </a:p>
        </p:txBody>
      </p:sp>
      <p:sp>
        <p:nvSpPr>
          <p:cNvPr id="19" name="Flowchart: Decision 18"/>
          <p:cNvSpPr/>
          <p:nvPr/>
        </p:nvSpPr>
        <p:spPr>
          <a:xfrm>
            <a:off x="1907250" y="4420398"/>
            <a:ext cx="1119967" cy="3859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1:m</a:t>
            </a:r>
            <a:endParaRPr lang="en-US" dirty="0"/>
          </a:p>
        </p:txBody>
      </p:sp>
      <p:sp>
        <p:nvSpPr>
          <p:cNvPr id="20" name="Flowchart: Decision 19"/>
          <p:cNvSpPr/>
          <p:nvPr/>
        </p:nvSpPr>
        <p:spPr>
          <a:xfrm>
            <a:off x="1907250" y="5676421"/>
            <a:ext cx="1119967" cy="3859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1:m</a:t>
            </a:r>
            <a:endParaRPr lang="en-US" dirty="0"/>
          </a:p>
        </p:txBody>
      </p:sp>
      <p:cxnSp>
        <p:nvCxnSpPr>
          <p:cNvPr id="22" name="Straight Connector 21"/>
          <p:cNvCxnSpPr>
            <a:stCxn id="4" idx="3"/>
            <a:endCxn id="13" idx="1"/>
          </p:cNvCxnSpPr>
          <p:nvPr/>
        </p:nvCxnSpPr>
        <p:spPr>
          <a:xfrm flipV="1">
            <a:off x="1834703" y="1492533"/>
            <a:ext cx="2765005" cy="4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3"/>
          </p:cNvCxnSpPr>
          <p:nvPr/>
        </p:nvCxnSpPr>
        <p:spPr>
          <a:xfrm>
            <a:off x="5607697" y="1492533"/>
            <a:ext cx="2964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0"/>
          </p:cNvCxnSpPr>
          <p:nvPr/>
        </p:nvCxnSpPr>
        <p:spPr>
          <a:xfrm flipV="1">
            <a:off x="8572087" y="1492532"/>
            <a:ext cx="0" cy="58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2"/>
            <a:endCxn id="18" idx="0"/>
          </p:cNvCxnSpPr>
          <p:nvPr/>
        </p:nvCxnSpPr>
        <p:spPr>
          <a:xfrm>
            <a:off x="1382368" y="1681976"/>
            <a:ext cx="5848" cy="1121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3"/>
            <a:endCxn id="9" idx="1"/>
          </p:cNvCxnSpPr>
          <p:nvPr/>
        </p:nvCxnSpPr>
        <p:spPr>
          <a:xfrm flipV="1">
            <a:off x="1879257" y="2994367"/>
            <a:ext cx="2052663" cy="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3"/>
            <a:endCxn id="8" idx="1"/>
          </p:cNvCxnSpPr>
          <p:nvPr/>
        </p:nvCxnSpPr>
        <p:spPr>
          <a:xfrm>
            <a:off x="6447453" y="2254901"/>
            <a:ext cx="1657455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1"/>
          </p:cNvCxnSpPr>
          <p:nvPr/>
        </p:nvCxnSpPr>
        <p:spPr>
          <a:xfrm flipH="1">
            <a:off x="4287979" y="2254901"/>
            <a:ext cx="1165170" cy="1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0"/>
          </p:cNvCxnSpPr>
          <p:nvPr/>
        </p:nvCxnSpPr>
        <p:spPr>
          <a:xfrm flipV="1">
            <a:off x="4287979" y="2274829"/>
            <a:ext cx="0" cy="53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2"/>
            <a:endCxn id="17" idx="0"/>
          </p:cNvCxnSpPr>
          <p:nvPr/>
        </p:nvCxnSpPr>
        <p:spPr>
          <a:xfrm>
            <a:off x="4287979" y="3179033"/>
            <a:ext cx="6717" cy="472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7" idx="2"/>
            <a:endCxn id="10" idx="0"/>
          </p:cNvCxnSpPr>
          <p:nvPr/>
        </p:nvCxnSpPr>
        <p:spPr>
          <a:xfrm flipH="1">
            <a:off x="4293957" y="4037035"/>
            <a:ext cx="739" cy="380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3"/>
            <a:endCxn id="19" idx="1"/>
          </p:cNvCxnSpPr>
          <p:nvPr/>
        </p:nvCxnSpPr>
        <p:spPr>
          <a:xfrm flipV="1">
            <a:off x="1248485" y="4613378"/>
            <a:ext cx="658765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3"/>
            <a:endCxn id="10" idx="1"/>
          </p:cNvCxnSpPr>
          <p:nvPr/>
        </p:nvCxnSpPr>
        <p:spPr>
          <a:xfrm flipV="1">
            <a:off x="3027217" y="4602296"/>
            <a:ext cx="422566" cy="11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0" idx="3"/>
            <a:endCxn id="15" idx="1"/>
          </p:cNvCxnSpPr>
          <p:nvPr/>
        </p:nvCxnSpPr>
        <p:spPr>
          <a:xfrm flipV="1">
            <a:off x="5138130" y="4593983"/>
            <a:ext cx="153590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5" idx="3"/>
          </p:cNvCxnSpPr>
          <p:nvPr/>
        </p:nvCxnSpPr>
        <p:spPr>
          <a:xfrm>
            <a:off x="7647709" y="4593983"/>
            <a:ext cx="9243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11" idx="2"/>
          </p:cNvCxnSpPr>
          <p:nvPr/>
        </p:nvCxnSpPr>
        <p:spPr>
          <a:xfrm flipV="1">
            <a:off x="8572674" y="3877306"/>
            <a:ext cx="4049" cy="72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8" idx="2"/>
            <a:endCxn id="14" idx="0"/>
          </p:cNvCxnSpPr>
          <p:nvPr/>
        </p:nvCxnSpPr>
        <p:spPr>
          <a:xfrm flipH="1">
            <a:off x="8571020" y="2447880"/>
            <a:ext cx="1067" cy="355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4" idx="2"/>
            <a:endCxn id="11" idx="0"/>
          </p:cNvCxnSpPr>
          <p:nvPr/>
        </p:nvCxnSpPr>
        <p:spPr>
          <a:xfrm>
            <a:off x="8571020" y="3189316"/>
            <a:ext cx="5703" cy="318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3"/>
            <a:endCxn id="20" idx="1"/>
          </p:cNvCxnSpPr>
          <p:nvPr/>
        </p:nvCxnSpPr>
        <p:spPr>
          <a:xfrm>
            <a:off x="980719" y="5869401"/>
            <a:ext cx="926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0" idx="3"/>
          </p:cNvCxnSpPr>
          <p:nvPr/>
        </p:nvCxnSpPr>
        <p:spPr>
          <a:xfrm>
            <a:off x="3027217" y="5869401"/>
            <a:ext cx="803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830779" y="4786962"/>
            <a:ext cx="0" cy="1082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 flipH="1">
            <a:off x="4293956" y="4786962"/>
            <a:ext cx="1" cy="1275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6" idx="1"/>
          </p:cNvCxnSpPr>
          <p:nvPr/>
        </p:nvCxnSpPr>
        <p:spPr>
          <a:xfrm flipH="1" flipV="1">
            <a:off x="4287981" y="6062381"/>
            <a:ext cx="4538778" cy="2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8" idx="3"/>
          </p:cNvCxnSpPr>
          <p:nvPr/>
        </p:nvCxnSpPr>
        <p:spPr>
          <a:xfrm flipV="1">
            <a:off x="9039266" y="2242666"/>
            <a:ext cx="2324513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3"/>
          </p:cNvCxnSpPr>
          <p:nvPr/>
        </p:nvCxnSpPr>
        <p:spPr>
          <a:xfrm flipV="1">
            <a:off x="9813308" y="6062381"/>
            <a:ext cx="1540492" cy="2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1353800" y="2242666"/>
            <a:ext cx="0" cy="381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95943" y="141317"/>
            <a:ext cx="642257" cy="2842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95942" y="584863"/>
            <a:ext cx="642257" cy="284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928541" y="102451"/>
            <a:ext cx="113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j</a:t>
            </a:r>
            <a:r>
              <a:rPr lang="sr-Latn-RS" dirty="0" smtClean="0"/>
              <a:t>ak entitet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925168" y="533078"/>
            <a:ext cx="124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s</a:t>
            </a:r>
            <a:r>
              <a:rPr lang="sr-Latn-RS" dirty="0" smtClean="0"/>
              <a:t>lab entitet</a:t>
            </a:r>
            <a:endParaRPr lang="en-US" dirty="0"/>
          </a:p>
        </p:txBody>
      </p:sp>
      <p:sp>
        <p:nvSpPr>
          <p:cNvPr id="84" name="Flowchart: Decision 83"/>
          <p:cNvSpPr/>
          <p:nvPr/>
        </p:nvSpPr>
        <p:spPr>
          <a:xfrm>
            <a:off x="9551113" y="133447"/>
            <a:ext cx="914400" cy="3859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0465513" y="141114"/>
            <a:ext cx="146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r</a:t>
            </a:r>
            <a:r>
              <a:rPr lang="sr-Latn-RS" dirty="0" smtClean="0"/>
              <a:t>elacija (veza)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4170784" y="4243655"/>
            <a:ext cx="123912" cy="15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293956" y="4243654"/>
            <a:ext cx="128754" cy="173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3830779" y="4806357"/>
            <a:ext cx="101141" cy="157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 flipV="1">
            <a:off x="3728142" y="4786962"/>
            <a:ext cx="102637" cy="176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3284376" y="4437025"/>
            <a:ext cx="165407" cy="16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3294976" y="4602296"/>
            <a:ext cx="154807" cy="111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73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11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Dijagram aktivnosti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5900" y="800100"/>
            <a:ext cx="9321800" cy="594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P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485900" y="1193800"/>
            <a:ext cx="9321800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19500" y="800100"/>
            <a:ext cx="25400" cy="594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44700" y="838200"/>
            <a:ext cx="10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 smtClean="0"/>
              <a:t>Posetilac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83400" y="8255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 smtClean="0"/>
              <a:t>Zubar</a:t>
            </a:r>
            <a:endParaRPr lang="en-US" b="1" dirty="0"/>
          </a:p>
        </p:txBody>
      </p:sp>
      <p:sp>
        <p:nvSpPr>
          <p:cNvPr id="11" name="Flowchart: Connector 10"/>
          <p:cNvSpPr/>
          <p:nvPr/>
        </p:nvSpPr>
        <p:spPr>
          <a:xfrm>
            <a:off x="2260600" y="1308100"/>
            <a:ext cx="330200" cy="330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25700" y="1651000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670050" y="2019300"/>
            <a:ext cx="151159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Prijava na sistem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045450" y="2019300"/>
            <a:ext cx="151159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Odabir opcije„Nova intervencija“</a:t>
            </a: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181648" y="2286000"/>
            <a:ext cx="48638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532202" y="2832100"/>
            <a:ext cx="2589698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Odabir opcija „Tip usluge“ i „Pacijenta nad kojim se radi“ i „izbor željenog zuba za rad“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sr-Latn-RS" sz="1200" dirty="0" smtClean="0"/>
              <a:t>„Senioritet“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839200" y="2527300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514850" y="4292600"/>
            <a:ext cx="1511598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Izbor usluge nad odabranim zubom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8096249" y="5511799"/>
            <a:ext cx="2086841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Zaključivanje intervencija i snimanje računa za urađene intervencije</a:t>
            </a:r>
            <a:endParaRPr lang="en-US" sz="1200" dirty="0"/>
          </a:p>
        </p:txBody>
      </p:sp>
      <p:sp>
        <p:nvSpPr>
          <p:cNvPr id="24" name="Flowchart: Connector 23"/>
          <p:cNvSpPr/>
          <p:nvPr/>
        </p:nvSpPr>
        <p:spPr>
          <a:xfrm>
            <a:off x="8974569" y="6350000"/>
            <a:ext cx="330200" cy="330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3" idx="2"/>
            <a:endCxn id="24" idx="0"/>
          </p:cNvCxnSpPr>
          <p:nvPr/>
        </p:nvCxnSpPr>
        <p:spPr>
          <a:xfrm flipH="1">
            <a:off x="9139669" y="6130924"/>
            <a:ext cx="1" cy="219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8496300" y="3822700"/>
            <a:ext cx="635000" cy="48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ecision 26"/>
          <p:cNvSpPr/>
          <p:nvPr/>
        </p:nvSpPr>
        <p:spPr>
          <a:xfrm>
            <a:off x="8496300" y="4699000"/>
            <a:ext cx="635000" cy="48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813800" y="5181600"/>
            <a:ext cx="0" cy="330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0"/>
            <a:endCxn id="26" idx="2"/>
          </p:cNvCxnSpPr>
          <p:nvPr/>
        </p:nvCxnSpPr>
        <p:spPr>
          <a:xfrm flipV="1">
            <a:off x="8813800" y="4305300"/>
            <a:ext cx="0" cy="393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6" idx="0"/>
          </p:cNvCxnSpPr>
          <p:nvPr/>
        </p:nvCxnSpPr>
        <p:spPr>
          <a:xfrm>
            <a:off x="8813800" y="3556000"/>
            <a:ext cx="0" cy="266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6" idx="1"/>
            <a:endCxn id="22" idx="0"/>
          </p:cNvCxnSpPr>
          <p:nvPr/>
        </p:nvCxnSpPr>
        <p:spPr>
          <a:xfrm rot="10800000" flipV="1">
            <a:off x="5270650" y="4064000"/>
            <a:ext cx="3225651" cy="2286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2" idx="2"/>
            <a:endCxn id="27" idx="1"/>
          </p:cNvCxnSpPr>
          <p:nvPr/>
        </p:nvCxnSpPr>
        <p:spPr>
          <a:xfrm rot="5400000" flipH="1" flipV="1">
            <a:off x="6839024" y="3371924"/>
            <a:ext cx="88900" cy="3225651"/>
          </a:xfrm>
          <a:prstGeom prst="bentConnector4">
            <a:avLst>
              <a:gd name="adj1" fmla="val -257143"/>
              <a:gd name="adj2" fmla="val 617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356424" y="3657600"/>
            <a:ext cx="92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(usluga)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7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11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Dijagram aktivnosti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5900" y="800100"/>
            <a:ext cx="9321800" cy="594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485900" y="1193800"/>
            <a:ext cx="9321800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19500" y="800100"/>
            <a:ext cx="25400" cy="594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44700" y="838200"/>
            <a:ext cx="10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Posetilac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83400" y="8255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Zubar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2260600" y="1283161"/>
            <a:ext cx="330200" cy="330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25700" y="1609435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670050" y="1927858"/>
            <a:ext cx="151159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Prijava na sistem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24715" y="1495596"/>
            <a:ext cx="151159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Odabir opcije „Usluge“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>
          <a:xfrm flipV="1">
            <a:off x="3181648" y="1762296"/>
            <a:ext cx="3143067" cy="4073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849106" y="2324907"/>
            <a:ext cx="2589698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Pregled svih dostupnih usluga i dostupnost opcija za „Dodavanje“, „Izmenu“</a:t>
            </a:r>
            <a:r>
              <a:rPr kumimoji="0" lang="sr-Latn-RS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 „Promena statusa“ usluge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63888" y="2028996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803202" y="3687272"/>
            <a:ext cx="1830090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Odabir opcije „Dodavanja“ nove usluge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6108313" y="6386598"/>
            <a:ext cx="330200" cy="330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6268291" y="6262718"/>
            <a:ext cx="5122" cy="123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5950791" y="3286818"/>
            <a:ext cx="635000" cy="48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lowchart: Decision 26"/>
          <p:cNvSpPr/>
          <p:nvPr/>
        </p:nvSpPr>
        <p:spPr>
          <a:xfrm>
            <a:off x="5950791" y="5079308"/>
            <a:ext cx="635000" cy="48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268291" y="5561906"/>
            <a:ext cx="0" cy="182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0"/>
          </p:cNvCxnSpPr>
          <p:nvPr/>
        </p:nvCxnSpPr>
        <p:spPr>
          <a:xfrm flipV="1">
            <a:off x="6268291" y="3769418"/>
            <a:ext cx="0" cy="1309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2"/>
            <a:endCxn id="26" idx="0"/>
          </p:cNvCxnSpPr>
          <p:nvPr/>
        </p:nvCxnSpPr>
        <p:spPr>
          <a:xfrm flipH="1">
            <a:off x="6268291" y="3061507"/>
            <a:ext cx="875664" cy="225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6" idx="1"/>
            <a:endCxn id="22" idx="0"/>
          </p:cNvCxnSpPr>
          <p:nvPr/>
        </p:nvCxnSpPr>
        <p:spPr>
          <a:xfrm rot="10800000" flipV="1">
            <a:off x="4718247" y="3528118"/>
            <a:ext cx="1232544" cy="15915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18247" y="4154922"/>
            <a:ext cx="0" cy="182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3803201" y="4334973"/>
            <a:ext cx="2147589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Unos podataka u pojedinačna</a:t>
            </a:r>
            <a:r>
              <a:rPr kumimoji="0" lang="sr-Latn-RS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polja za novu uslugu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Elbow Connector 58"/>
          <p:cNvCxnSpPr>
            <a:endCxn id="27" idx="1"/>
          </p:cNvCxnSpPr>
          <p:nvPr/>
        </p:nvCxnSpPr>
        <p:spPr>
          <a:xfrm>
            <a:off x="4718247" y="4802623"/>
            <a:ext cx="1232544" cy="517985"/>
          </a:xfrm>
          <a:prstGeom prst="bentConnector3">
            <a:avLst>
              <a:gd name="adj1" fmla="val -5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707117" y="3690043"/>
            <a:ext cx="1830090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Odabir opcije „Izmene“ postojeće usluge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793609" y="3690043"/>
            <a:ext cx="1830090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Odabir opcije „Promene</a:t>
            </a:r>
            <a:r>
              <a:rPr kumimoji="0" lang="sr-Latn-RS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statusa</a:t>
            </a: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 postojeće usluge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457729" y="4329432"/>
            <a:ext cx="2147589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Unos podataka u pojedinačna</a:t>
            </a:r>
            <a:r>
              <a:rPr kumimoji="0" lang="sr-Latn-RS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polja za izmenu usluge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796376" y="4332201"/>
            <a:ext cx="1918729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Promena statusa</a:t>
            </a:r>
            <a:r>
              <a:rPr kumimoji="0" lang="sr-Latn-RS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usluge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6" name="Elbow Connector 65"/>
          <p:cNvCxnSpPr>
            <a:stCxn id="26" idx="3"/>
            <a:endCxn id="62" idx="0"/>
          </p:cNvCxnSpPr>
          <p:nvPr/>
        </p:nvCxnSpPr>
        <p:spPr>
          <a:xfrm>
            <a:off x="6585791" y="3528118"/>
            <a:ext cx="1036371" cy="1619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2" idx="2"/>
          </p:cNvCxnSpPr>
          <p:nvPr/>
        </p:nvCxnSpPr>
        <p:spPr>
          <a:xfrm flipH="1">
            <a:off x="7621102" y="4157693"/>
            <a:ext cx="1060" cy="190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rot="10800000" flipV="1">
            <a:off x="6585790" y="4797082"/>
            <a:ext cx="1003089" cy="523527"/>
          </a:xfrm>
          <a:prstGeom prst="bentConnector3">
            <a:avLst>
              <a:gd name="adj1" fmla="val -13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26" idx="3"/>
            <a:endCxn id="63" idx="0"/>
          </p:cNvCxnSpPr>
          <p:nvPr/>
        </p:nvCxnSpPr>
        <p:spPr>
          <a:xfrm>
            <a:off x="6585791" y="3528118"/>
            <a:ext cx="3122863" cy="1619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</p:cNvCxnSpPr>
          <p:nvPr/>
        </p:nvCxnSpPr>
        <p:spPr>
          <a:xfrm>
            <a:off x="9708654" y="4157693"/>
            <a:ext cx="0" cy="161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5" idx="2"/>
            <a:endCxn id="27" idx="3"/>
          </p:cNvCxnSpPr>
          <p:nvPr/>
        </p:nvCxnSpPr>
        <p:spPr>
          <a:xfrm rot="5400000">
            <a:off x="7910388" y="3475254"/>
            <a:ext cx="520757" cy="316995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5512492" y="5754718"/>
            <a:ext cx="1944024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Povratak na početnu</a:t>
            </a:r>
            <a:r>
              <a:rPr kumimoji="0" lang="sr-Latn-RS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stranu odabirom opcije „Početna“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28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11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Dijagram aktivnosti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5900" y="800100"/>
            <a:ext cx="9321800" cy="594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485900" y="1193800"/>
            <a:ext cx="9321800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19500" y="800100"/>
            <a:ext cx="25400" cy="594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44700" y="838200"/>
            <a:ext cx="10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Posetilac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83400" y="8255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Zubar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2260600" y="1283161"/>
            <a:ext cx="330200" cy="330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25700" y="1609435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670050" y="1927858"/>
            <a:ext cx="151159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Prijava na sistem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24715" y="1495596"/>
            <a:ext cx="151159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Odabir opcije „Pacijenti“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>
          <a:xfrm flipV="1">
            <a:off x="3181648" y="1762296"/>
            <a:ext cx="3143067" cy="4073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849106" y="2324907"/>
            <a:ext cx="2589698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Pregled svih dostupnih pacijenata i dostupnost opcija za „Dodavanje“, „Izmenu“ i „Odjavu“ pacijenta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63888" y="2028996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803201" y="3687272"/>
            <a:ext cx="1920759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Odabir opcije „Dodavanja“ novog</a:t>
            </a:r>
            <a:r>
              <a:rPr kumimoji="0" lang="sr-Latn-RS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pacijenta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12492" y="5754718"/>
            <a:ext cx="1944024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Povratak na početnu</a:t>
            </a:r>
            <a:r>
              <a:rPr kumimoji="0" lang="sr-Latn-RS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stranu odabirom opcije „Početna“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6108313" y="6386598"/>
            <a:ext cx="330200" cy="330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>
            <a:stCxn id="23" idx="2"/>
            <a:endCxn id="24" idx="0"/>
          </p:cNvCxnSpPr>
          <p:nvPr/>
        </p:nvCxnSpPr>
        <p:spPr>
          <a:xfrm>
            <a:off x="6268291" y="6262718"/>
            <a:ext cx="5122" cy="123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5950791" y="3286818"/>
            <a:ext cx="635000" cy="48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lowchart: Decision 26"/>
          <p:cNvSpPr/>
          <p:nvPr/>
        </p:nvSpPr>
        <p:spPr>
          <a:xfrm>
            <a:off x="5950791" y="5079308"/>
            <a:ext cx="635000" cy="48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268291" y="5561906"/>
            <a:ext cx="0" cy="182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0"/>
          </p:cNvCxnSpPr>
          <p:nvPr/>
        </p:nvCxnSpPr>
        <p:spPr>
          <a:xfrm flipV="1">
            <a:off x="6268291" y="3769418"/>
            <a:ext cx="0" cy="1309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2"/>
            <a:endCxn id="26" idx="0"/>
          </p:cNvCxnSpPr>
          <p:nvPr/>
        </p:nvCxnSpPr>
        <p:spPr>
          <a:xfrm flipH="1">
            <a:off x="6268291" y="3061507"/>
            <a:ext cx="875664" cy="225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6" idx="1"/>
            <a:endCxn id="22" idx="0"/>
          </p:cNvCxnSpPr>
          <p:nvPr/>
        </p:nvCxnSpPr>
        <p:spPr>
          <a:xfrm rot="10800000" flipV="1">
            <a:off x="4718247" y="3528118"/>
            <a:ext cx="1232544" cy="15915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18247" y="4154922"/>
            <a:ext cx="0" cy="182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3803201" y="4334973"/>
            <a:ext cx="2147589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Unos podataka u pojedinačna polja za novog pacijenta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Elbow Connector 58"/>
          <p:cNvCxnSpPr>
            <a:endCxn id="27" idx="1"/>
          </p:cNvCxnSpPr>
          <p:nvPr/>
        </p:nvCxnSpPr>
        <p:spPr>
          <a:xfrm>
            <a:off x="4718247" y="4802623"/>
            <a:ext cx="1232544" cy="517985"/>
          </a:xfrm>
          <a:prstGeom prst="bentConnector3">
            <a:avLst>
              <a:gd name="adj1" fmla="val -5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707117" y="3690043"/>
            <a:ext cx="1830090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Odabir opcije „Izmene“ postojećeg pacijenta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793609" y="3690043"/>
            <a:ext cx="1830090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Odabir opcije „Odjave“ postojećeg pacijenta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457729" y="4329432"/>
            <a:ext cx="2147589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Unos podataka u pojedinačna polja za izmenu pacijenta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796376" y="4332201"/>
            <a:ext cx="1918729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Promena statusa pacijenta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6" name="Elbow Connector 65"/>
          <p:cNvCxnSpPr>
            <a:stCxn id="26" idx="3"/>
            <a:endCxn id="62" idx="0"/>
          </p:cNvCxnSpPr>
          <p:nvPr/>
        </p:nvCxnSpPr>
        <p:spPr>
          <a:xfrm>
            <a:off x="6585791" y="3528118"/>
            <a:ext cx="1036371" cy="1619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2" idx="2"/>
          </p:cNvCxnSpPr>
          <p:nvPr/>
        </p:nvCxnSpPr>
        <p:spPr>
          <a:xfrm flipH="1">
            <a:off x="7621102" y="4157693"/>
            <a:ext cx="1060" cy="190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rot="10800000" flipV="1">
            <a:off x="6585790" y="4797082"/>
            <a:ext cx="1003089" cy="523527"/>
          </a:xfrm>
          <a:prstGeom prst="bentConnector3">
            <a:avLst>
              <a:gd name="adj1" fmla="val -13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26" idx="3"/>
            <a:endCxn id="63" idx="0"/>
          </p:cNvCxnSpPr>
          <p:nvPr/>
        </p:nvCxnSpPr>
        <p:spPr>
          <a:xfrm>
            <a:off x="6585791" y="3528118"/>
            <a:ext cx="3122863" cy="1619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</p:cNvCxnSpPr>
          <p:nvPr/>
        </p:nvCxnSpPr>
        <p:spPr>
          <a:xfrm>
            <a:off x="9708654" y="4157693"/>
            <a:ext cx="0" cy="161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5" idx="2"/>
            <a:endCxn id="27" idx="3"/>
          </p:cNvCxnSpPr>
          <p:nvPr/>
        </p:nvCxnSpPr>
        <p:spPr>
          <a:xfrm rot="5400000">
            <a:off x="7910388" y="3475254"/>
            <a:ext cx="520757" cy="316995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1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11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Dijagram aktivnosti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5900" y="800100"/>
            <a:ext cx="9321800" cy="594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485900" y="1193800"/>
            <a:ext cx="9321800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19500" y="800100"/>
            <a:ext cx="25400" cy="594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44700" y="838200"/>
            <a:ext cx="10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Posetilac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83400" y="8255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Zubar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2260600" y="1283161"/>
            <a:ext cx="330200" cy="330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25700" y="1609435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670050" y="1927858"/>
            <a:ext cx="151159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Prijava na sistem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24715" y="1495596"/>
            <a:ext cx="151159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Odabir opcije „Karton pacijenta “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>
          <a:xfrm flipV="1">
            <a:off x="3181648" y="1762296"/>
            <a:ext cx="3143067" cy="4073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849105" y="2324907"/>
            <a:ext cx="3170203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Unos</a:t>
            </a:r>
            <a:r>
              <a:rPr kumimoji="0" lang="sr-Latn-RS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JMBG željenog pacijenta čiji karton želimo da pregledamo i opcija „Potvrdi“ kada unesemo JMBG,kao i opcija „Počena“ ukoliko želimo da se vratimo na početnu stranu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63888" y="2028996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291963" y="3584919"/>
            <a:ext cx="2208688" cy="5733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Odabir opcije „Potvrdi“ za uneti JMBG kako bi se otvorio karton pacijenta sa tim JMBG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460144" y="5754718"/>
            <a:ext cx="1944024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Povratak na početnu stranu odabirom opcije „Početna“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7263781" y="6386598"/>
            <a:ext cx="330200" cy="330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>
            <a:stCxn id="23" idx="2"/>
            <a:endCxn id="24" idx="0"/>
          </p:cNvCxnSpPr>
          <p:nvPr/>
        </p:nvCxnSpPr>
        <p:spPr>
          <a:xfrm flipH="1">
            <a:off x="7428881" y="6262718"/>
            <a:ext cx="3275" cy="123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7116706" y="3223315"/>
            <a:ext cx="635000" cy="48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lowchart: Decision 26"/>
          <p:cNvSpPr/>
          <p:nvPr/>
        </p:nvSpPr>
        <p:spPr>
          <a:xfrm>
            <a:off x="7116706" y="5035267"/>
            <a:ext cx="635000" cy="48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>
            <a:stCxn id="27" idx="2"/>
            <a:endCxn id="23" idx="0"/>
          </p:cNvCxnSpPr>
          <p:nvPr/>
        </p:nvCxnSpPr>
        <p:spPr>
          <a:xfrm flipH="1">
            <a:off x="7432156" y="5517867"/>
            <a:ext cx="2050" cy="236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0"/>
            <a:endCxn id="26" idx="2"/>
          </p:cNvCxnSpPr>
          <p:nvPr/>
        </p:nvCxnSpPr>
        <p:spPr>
          <a:xfrm flipV="1">
            <a:off x="7434206" y="3705915"/>
            <a:ext cx="0" cy="1329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2"/>
            <a:endCxn id="26" idx="0"/>
          </p:cNvCxnSpPr>
          <p:nvPr/>
        </p:nvCxnSpPr>
        <p:spPr>
          <a:xfrm flipH="1">
            <a:off x="7434206" y="3061507"/>
            <a:ext cx="1" cy="161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6" idx="1"/>
            <a:endCxn id="22" idx="0"/>
          </p:cNvCxnSpPr>
          <p:nvPr/>
        </p:nvCxnSpPr>
        <p:spPr>
          <a:xfrm rot="10800000" flipV="1">
            <a:off x="5396308" y="3464615"/>
            <a:ext cx="1720399" cy="12030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51" idx="0"/>
          </p:cNvCxnSpPr>
          <p:nvPr/>
        </p:nvCxnSpPr>
        <p:spPr>
          <a:xfrm>
            <a:off x="5396307" y="4158268"/>
            <a:ext cx="0" cy="128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4291963" y="4287052"/>
            <a:ext cx="2208688" cy="910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Pregled osnovnih</a:t>
            </a:r>
            <a:r>
              <a:rPr kumimoji="0" lang="sr-Latn-RS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podataka pacijenta (Ime ,Prezime,..) kao i spisak svih izvršenih intervencija na </a:t>
            </a:r>
            <a:r>
              <a:rPr kumimoji="0" lang="sr-Latn-RS" sz="1200" b="0" i="0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njegovim zubima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Elbow Connector 58"/>
          <p:cNvCxnSpPr>
            <a:stCxn id="51" idx="2"/>
            <a:endCxn id="27" idx="1"/>
          </p:cNvCxnSpPr>
          <p:nvPr/>
        </p:nvCxnSpPr>
        <p:spPr>
          <a:xfrm rot="16200000" flipH="1">
            <a:off x="6216928" y="4376789"/>
            <a:ext cx="79156" cy="172039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82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599</Words>
  <Application>Microsoft Office PowerPoint</Application>
  <PresentationFormat>Widescreen</PresentationFormat>
  <Paragraphs>176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Spisak aktivnosti po ulogama</vt:lpstr>
      <vt:lpstr>ULOGE:</vt:lpstr>
      <vt:lpstr>Entiteti i atributi:</vt:lpstr>
      <vt:lpstr>ER dijagram (baze podataka)</vt:lpstr>
      <vt:lpstr>Dijagram aktivnosti</vt:lpstr>
      <vt:lpstr>Dijagram aktivnosti</vt:lpstr>
      <vt:lpstr>Dijagram aktivnosti</vt:lpstr>
      <vt:lpstr>Dijagram aktivnosti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Spisak aktivnosti po ulogama</dc:title>
  <dc:creator>Svetozar Stanković 2018203764</dc:creator>
  <cp:lastModifiedBy>Windows User</cp:lastModifiedBy>
  <cp:revision>45</cp:revision>
  <dcterms:created xsi:type="dcterms:W3CDTF">2021-05-25T20:16:50Z</dcterms:created>
  <dcterms:modified xsi:type="dcterms:W3CDTF">2022-06-06T13:10:30Z</dcterms:modified>
</cp:coreProperties>
</file>