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5F15-FD4B-4FFD-B946-EAA1AFA881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482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Spisak aktivnosti po ulogama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80065" y="939338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0886" y="1062243"/>
            <a:ext cx="83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Prijava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5072" y="2014451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20291" y="2014451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0472" y="2014451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1999" y="2014450"/>
            <a:ext cx="2286001" cy="1208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1998" y="5622174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6999" y="2168133"/>
            <a:ext cx="149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/>
              <a:t>Uređivanje usluga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6393" y="2168133"/>
            <a:ext cx="16656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00" dirty="0" smtClean="0"/>
              <a:t>Uređivanje pacijenata</a:t>
            </a:r>
            <a:endParaRPr 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5972693" y="2075799"/>
            <a:ext cx="1313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300" dirty="0" smtClean="0"/>
              <a:t>Pregled kartona pacijenta</a:t>
            </a:r>
            <a:endParaRPr 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8526459" y="5745079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Registracija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9470" y="2006246"/>
            <a:ext cx="1491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300" dirty="0" smtClean="0"/>
              <a:t>Dodavanje nove intervencije </a:t>
            </a:r>
            <a:r>
              <a:rPr lang="sr-Latn-RS" sz="1000" dirty="0" smtClean="0"/>
              <a:t>(unošenje spiska pruženih usluga pacijentu i izdavanje računa za pružene usluge)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469138" y="2859033"/>
            <a:ext cx="1864052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Dodavanje usluge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9138" y="3379749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Izmena usluge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9138" y="3900465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Brisanje usluge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9138" y="4421181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Pregled usluga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56393" y="2859032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500" dirty="0" smtClean="0">
                <a:solidFill>
                  <a:schemeClr val="tx1"/>
                </a:solidFill>
              </a:rPr>
              <a:t>Dodavanje pacijenta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393" y="3379748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Izmena pacijenta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56393" y="3903109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Odjava pacijenta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56393" y="4419063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700" dirty="0" smtClean="0">
                <a:solidFill>
                  <a:schemeClr val="tx1"/>
                </a:solidFill>
              </a:rPr>
              <a:t>Pregled pacijenata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28465" y="3510998"/>
            <a:ext cx="1801860" cy="1297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Čuvanje podataka u obliku </a:t>
            </a:r>
            <a:r>
              <a:rPr lang="sr-Latn-RS" sz="1400" dirty="0">
                <a:solidFill>
                  <a:schemeClr val="tx1"/>
                </a:solidFill>
              </a:rPr>
              <a:t>spiska intervencija koji se nalazi u kartonu </a:t>
            </a:r>
            <a:r>
              <a:rPr lang="sr-Latn-RS" sz="1400" dirty="0" smtClean="0">
                <a:solidFill>
                  <a:schemeClr val="tx1"/>
                </a:solidFill>
              </a:rPr>
              <a:t>pacijenta na osnovu izdatog računa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20" idx="1"/>
          </p:cNvCxnSpPr>
          <p:nvPr/>
        </p:nvCxnSpPr>
        <p:spPr>
          <a:xfrm rot="10800000" flipV="1">
            <a:off x="469138" y="2322021"/>
            <a:ext cx="285934" cy="2293893"/>
          </a:xfrm>
          <a:prstGeom prst="bentConnector3">
            <a:avLst>
              <a:gd name="adj1" fmla="val 209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2400" y="4068322"/>
            <a:ext cx="316738" cy="1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>
            <a:off x="143933" y="3556070"/>
            <a:ext cx="325205" cy="1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1"/>
          </p:cNvCxnSpPr>
          <p:nvPr/>
        </p:nvCxnSpPr>
        <p:spPr>
          <a:xfrm>
            <a:off x="152400" y="3045303"/>
            <a:ext cx="316738" cy="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1"/>
            <a:endCxn id="24" idx="1"/>
          </p:cNvCxnSpPr>
          <p:nvPr/>
        </p:nvCxnSpPr>
        <p:spPr>
          <a:xfrm rot="10800000" flipV="1">
            <a:off x="2956393" y="2314327"/>
            <a:ext cx="12700" cy="2299470"/>
          </a:xfrm>
          <a:prstGeom prst="bentConnector3">
            <a:avLst>
              <a:gd name="adj1" fmla="val 3266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1" idx="1"/>
          </p:cNvCxnSpPr>
          <p:nvPr/>
        </p:nvCxnSpPr>
        <p:spPr>
          <a:xfrm flipV="1">
            <a:off x="2556933" y="3053766"/>
            <a:ext cx="3994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2" idx="1"/>
          </p:cNvCxnSpPr>
          <p:nvPr/>
        </p:nvCxnSpPr>
        <p:spPr>
          <a:xfrm flipV="1">
            <a:off x="2548467" y="3574482"/>
            <a:ext cx="407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3" idx="1"/>
          </p:cNvCxnSpPr>
          <p:nvPr/>
        </p:nvCxnSpPr>
        <p:spPr>
          <a:xfrm>
            <a:off x="2556933" y="4086735"/>
            <a:ext cx="399460" cy="1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4"/>
            <a:endCxn id="25" idx="0"/>
          </p:cNvCxnSpPr>
          <p:nvPr/>
        </p:nvCxnSpPr>
        <p:spPr>
          <a:xfrm>
            <a:off x="9525000" y="3222911"/>
            <a:ext cx="4395" cy="2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2"/>
            <a:endCxn id="7" idx="0"/>
          </p:cNvCxnSpPr>
          <p:nvPr/>
        </p:nvCxnSpPr>
        <p:spPr>
          <a:xfrm flipH="1">
            <a:off x="1524000" y="1246909"/>
            <a:ext cx="3156065" cy="76754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3"/>
            <a:endCxn id="8" idx="0"/>
          </p:cNvCxnSpPr>
          <p:nvPr/>
        </p:nvCxnSpPr>
        <p:spPr>
          <a:xfrm flipH="1">
            <a:off x="3789219" y="1464395"/>
            <a:ext cx="1116060" cy="5500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5"/>
            <a:endCxn id="9" idx="0"/>
          </p:cNvCxnSpPr>
          <p:nvPr/>
        </p:nvCxnSpPr>
        <p:spPr>
          <a:xfrm>
            <a:off x="5992706" y="1464395"/>
            <a:ext cx="636694" cy="5500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6"/>
            <a:endCxn id="10" idx="0"/>
          </p:cNvCxnSpPr>
          <p:nvPr/>
        </p:nvCxnSpPr>
        <p:spPr>
          <a:xfrm>
            <a:off x="6217920" y="1246909"/>
            <a:ext cx="3307080" cy="76754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554133" y="4944533"/>
            <a:ext cx="306339" cy="28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4"/>
          </p:cNvCxnSpPr>
          <p:nvPr/>
        </p:nvCxnSpPr>
        <p:spPr>
          <a:xfrm flipH="1">
            <a:off x="5706533" y="5232400"/>
            <a:ext cx="770" cy="3897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545666" y="5613707"/>
            <a:ext cx="160867" cy="2282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06533" y="5613707"/>
            <a:ext cx="153939" cy="2282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503334" y="5393267"/>
            <a:ext cx="4270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" idx="4"/>
          </p:cNvCxnSpPr>
          <p:nvPr/>
        </p:nvCxnSpPr>
        <p:spPr>
          <a:xfrm flipH="1" flipV="1">
            <a:off x="5448993" y="1554480"/>
            <a:ext cx="189807" cy="32540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1" idx="2"/>
          </p:cNvCxnSpPr>
          <p:nvPr/>
        </p:nvCxnSpPr>
        <p:spPr>
          <a:xfrm>
            <a:off x="5992706" y="5537851"/>
            <a:ext cx="2389292" cy="3918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98308" y="6008562"/>
            <a:ext cx="243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 smtClean="0"/>
              <a:t>Administrator = Korisnik</a:t>
            </a:r>
          </a:p>
          <a:p>
            <a:pPr algn="ctr"/>
            <a:r>
              <a:rPr lang="sr-Latn-RS" dirty="0" smtClean="0"/>
              <a:t>(ZUBAR)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1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ULOGE: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Korisnik = Administrator (zubar)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Registracija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Prijava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Uređivanje usluga - (dodavanje,izmena,brisanje,pregled)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Uređivanje pacijenata -(dodavanje,izmena,brisanje,pregled)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Pregled kartona pacijenta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Dodavanje nove intervencije (unošenje spiska pruženih usluga pacijentu) – (čuvanje podataka u obliku izdatog računa koji se nalazi u kartonu pacijenta)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56293"/>
            <a:ext cx="105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U našem konkretnom slučaju ulogu administratora i korisnika ima jedna osoba (zubar) . On sve kontroliše i radi.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5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29"/>
            <a:ext cx="10515600" cy="518593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Entiteti i atributi: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054" y="781397"/>
            <a:ext cx="90467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k</a:t>
            </a:r>
            <a:r>
              <a:rPr lang="sr-Latn-RS" dirty="0" smtClean="0"/>
              <a:t>orisnik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054" y="1263904"/>
            <a:ext cx="17542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prijava_korisnika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054" y="1746411"/>
            <a:ext cx="7863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usluga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054" y="2228918"/>
            <a:ext cx="93435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pacijent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054" y="2711425"/>
            <a:ext cx="51854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zub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054" y="3193932"/>
            <a:ext cx="71211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ra</a:t>
            </a:r>
            <a:r>
              <a:rPr lang="en-US" dirty="0" smtClean="0"/>
              <a:t>c</a:t>
            </a:r>
            <a:r>
              <a:rPr lang="sr-Latn-RS" dirty="0" smtClean="0"/>
              <a:t>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6054" y="3676439"/>
            <a:ext cx="14291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racun</a:t>
            </a:r>
            <a:r>
              <a:rPr lang="sr-Latn-RS" dirty="0" smtClean="0"/>
              <a:t>_</a:t>
            </a:r>
            <a:r>
              <a:rPr lang="en-US" dirty="0" err="1" smtClean="0"/>
              <a:t>usluga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 flipV="1">
            <a:off x="1280725" y="872836"/>
            <a:ext cx="9201624" cy="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917084" y="149629"/>
            <a:ext cx="8464" cy="95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17084" y="400612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87556" y="205666"/>
            <a:ext cx="15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korisničko_ime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82349" y="438787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lozinka_hash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30317" y="1371600"/>
            <a:ext cx="8069399" cy="7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99716" y="1582867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ogged_at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99716" y="1870917"/>
            <a:ext cx="212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status</a:t>
            </a:r>
            <a:r>
              <a:rPr lang="sr-Latn-RS" sz="1200" dirty="0" smtClean="0"/>
              <a:t>(uspešno,neuspešno)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99716" y="2158966"/>
            <a:ext cx="15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korisničko_ime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99716" y="2473191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sr-Latn-RS" dirty="0" smtClean="0"/>
              <a:t>ozinka</a:t>
            </a:r>
            <a:r>
              <a:rPr lang="en-US" dirty="0" smtClean="0"/>
              <a:t>_hash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9917084" y="2055583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917084" y="2351920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25548" y="2648248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917084" y="1387091"/>
            <a:ext cx="0" cy="127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9" idx="1"/>
          </p:cNvCxnSpPr>
          <p:nvPr/>
        </p:nvCxnSpPr>
        <p:spPr>
          <a:xfrm>
            <a:off x="1162360" y="1931077"/>
            <a:ext cx="8972338" cy="1304053"/>
          </a:xfrm>
          <a:prstGeom prst="bentConnector3">
            <a:avLst>
              <a:gd name="adj1" fmla="val 94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134698" y="30504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naziv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34698" y="32855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opis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050719" y="3532971"/>
            <a:ext cx="22524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  </a:t>
            </a:r>
            <a:r>
              <a:rPr lang="en-US" sz="1700" dirty="0" err="1" smtClean="0"/>
              <a:t>s</a:t>
            </a:r>
            <a:r>
              <a:rPr lang="en-US" sz="1700" dirty="0" err="1" smtClean="0"/>
              <a:t>ifra_usluge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4698" y="3828182"/>
            <a:ext cx="19670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700" dirty="0"/>
              <a:t>k</a:t>
            </a:r>
            <a:r>
              <a:rPr lang="sr-Latn-RS" sz="1700" dirty="0" smtClean="0"/>
              <a:t>ategorija_usluge</a:t>
            </a:r>
            <a:r>
              <a:rPr lang="sr-Latn-RS" dirty="0" smtClean="0"/>
              <a:t> </a:t>
            </a:r>
            <a:r>
              <a:rPr lang="sr-Latn-RS" sz="1400" dirty="0" smtClean="0"/>
              <a:t>(preventivna,redovna,</a:t>
            </a:r>
          </a:p>
          <a:p>
            <a:r>
              <a:rPr lang="sr-Latn-RS" sz="1400" dirty="0" smtClean="0"/>
              <a:t>hirurška intervencija)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17106" y="4557956"/>
            <a:ext cx="18154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</a:t>
            </a:r>
            <a:r>
              <a:rPr lang="sr-Latn-RS" sz="1300" dirty="0" smtClean="0"/>
              <a:t>ena</a:t>
            </a:r>
            <a:r>
              <a:rPr lang="en-US" sz="1300" dirty="0" smtClean="0"/>
              <a:t>_</a:t>
            </a:r>
            <a:r>
              <a:rPr lang="en-US" sz="1300" dirty="0" err="1" smtClean="0"/>
              <a:t>pojedinacna_dete</a:t>
            </a:r>
            <a:endParaRPr 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10082743" y="4809138"/>
            <a:ext cx="2188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</a:t>
            </a:r>
            <a:r>
              <a:rPr lang="sr-Latn-RS" sz="1300" dirty="0"/>
              <a:t>ena</a:t>
            </a:r>
            <a:r>
              <a:rPr lang="en-US" sz="1300" dirty="0" smtClean="0"/>
              <a:t>_</a:t>
            </a:r>
            <a:r>
              <a:rPr lang="en-US" sz="1300" dirty="0" err="1" smtClean="0"/>
              <a:t>pojedinacna_penzioner</a:t>
            </a:r>
            <a:endParaRPr 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10120718" y="5048060"/>
            <a:ext cx="18703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</a:t>
            </a:r>
            <a:r>
              <a:rPr lang="sr-Latn-RS" sz="1300" dirty="0"/>
              <a:t>ena</a:t>
            </a:r>
            <a:r>
              <a:rPr lang="en-US" sz="1300" dirty="0" smtClean="0"/>
              <a:t>_</a:t>
            </a:r>
            <a:r>
              <a:rPr lang="en-US" sz="1300" dirty="0" err="1" smtClean="0"/>
              <a:t>pojedinacna_ostali</a:t>
            </a:r>
            <a:endParaRPr lang="en-US" sz="13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27518" y="5281787"/>
            <a:ext cx="135870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</a:t>
            </a:r>
            <a:r>
              <a:rPr lang="sr-Latn-RS" sz="1300" dirty="0" smtClean="0"/>
              <a:t>ena</a:t>
            </a:r>
            <a:r>
              <a:rPr lang="en-US" sz="1300" dirty="0" smtClean="0"/>
              <a:t>_</a:t>
            </a:r>
            <a:r>
              <a:rPr lang="en-US" sz="1300" dirty="0" err="1" smtClean="0"/>
              <a:t>paket_dete</a:t>
            </a:r>
            <a:endParaRPr lang="en-US" sz="1300" dirty="0"/>
          </a:p>
        </p:txBody>
      </p:sp>
      <p:cxnSp>
        <p:nvCxnSpPr>
          <p:cNvPr id="48" name="Straight Arrow Connector 47"/>
          <p:cNvCxnSpPr>
            <a:endCxn id="40" idx="1"/>
          </p:cNvCxnSpPr>
          <p:nvPr/>
        </p:nvCxnSpPr>
        <p:spPr>
          <a:xfrm>
            <a:off x="9925548" y="3470255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925548" y="3715791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25548" y="4029054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942481" y="4698082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950947" y="4952077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950944" y="5189149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950949" y="5434683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9914313" y="3022844"/>
            <a:ext cx="43992" cy="312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3"/>
          </p:cNvCxnSpPr>
          <p:nvPr/>
        </p:nvCxnSpPr>
        <p:spPr>
          <a:xfrm>
            <a:off x="1310412" y="2413584"/>
            <a:ext cx="718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492067" y="24269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ime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75439" y="261761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prezime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492063" y="28699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jmbg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492063" y="3512566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status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87322" y="3686949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enioritet </a:t>
            </a:r>
          </a:p>
          <a:p>
            <a:r>
              <a:rPr lang="sr-Latn-RS" sz="1000" dirty="0" smtClean="0"/>
              <a:t>(</a:t>
            </a:r>
            <a:r>
              <a:rPr lang="en-US" sz="1000" dirty="0" err="1"/>
              <a:t>dete,penzioner,ostali</a:t>
            </a:r>
            <a:r>
              <a:rPr lang="sr-Latn-RS" sz="1000" dirty="0"/>
              <a:t>)</a:t>
            </a:r>
            <a:endParaRPr lang="en-US" sz="10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70181" y="2819376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170180" y="3074438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170333" y="3702026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8170333" y="2413585"/>
            <a:ext cx="2276" cy="202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3"/>
          </p:cNvCxnSpPr>
          <p:nvPr/>
        </p:nvCxnSpPr>
        <p:spPr>
          <a:xfrm>
            <a:off x="894594" y="2896091"/>
            <a:ext cx="573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02552" y="3001159"/>
            <a:ext cx="5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broj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618408" y="3323258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vilica</a:t>
            </a:r>
            <a:r>
              <a:rPr lang="sr-Latn-RS" sz="1300" dirty="0" smtClean="0"/>
              <a:t>(gornja,donja)</a:t>
            </a:r>
            <a:endParaRPr 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6625671" y="4239067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sr-Latn-RS" dirty="0" smtClean="0"/>
              <a:t>ifra_zuba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318913" y="3208665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19218" y="3496687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313679" y="2896092"/>
            <a:ext cx="5385" cy="153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9" idx="3"/>
            <a:endCxn id="88" idx="1"/>
          </p:cNvCxnSpPr>
          <p:nvPr/>
        </p:nvCxnSpPr>
        <p:spPr>
          <a:xfrm>
            <a:off x="1088172" y="3378598"/>
            <a:ext cx="6932185" cy="1276356"/>
          </a:xfrm>
          <a:prstGeom prst="bentConnector3">
            <a:avLst>
              <a:gd name="adj1" fmla="val 71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020357" y="4470288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r</a:t>
            </a:r>
            <a:r>
              <a:rPr lang="sr-Latn-RS" dirty="0" smtClean="0">
                <a:solidFill>
                  <a:srgbClr val="FF0000"/>
                </a:solidFill>
              </a:rPr>
              <a:t>acun_id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20359" y="4788125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reated_at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32140" y="5954405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p</a:t>
            </a:r>
            <a:r>
              <a:rPr lang="sr-Latn-RS" dirty="0" smtClean="0">
                <a:solidFill>
                  <a:srgbClr val="00B050"/>
                </a:solidFill>
              </a:rPr>
              <a:t>acijent_id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27628" y="5039983"/>
            <a:ext cx="170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</a:t>
            </a:r>
            <a:r>
              <a:rPr lang="sr-Latn-RS" dirty="0" smtClean="0"/>
              <a:t>ip_usluge </a:t>
            </a:r>
            <a:r>
              <a:rPr lang="sr-Latn-RS" sz="1400" dirty="0" smtClean="0"/>
              <a:t>(pojedinacna,paket)</a:t>
            </a:r>
            <a:endParaRPr lang="en-US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714212" y="4972791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16983" y="5291445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13433" y="5717553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12219" y="6155132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7716983" y="4665017"/>
            <a:ext cx="5437" cy="176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" idx="3"/>
          </p:cNvCxnSpPr>
          <p:nvPr/>
        </p:nvCxnSpPr>
        <p:spPr>
          <a:xfrm flipV="1">
            <a:off x="1805228" y="3856781"/>
            <a:ext cx="2808336" cy="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13564" y="4073333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z</a:t>
            </a:r>
            <a:r>
              <a:rPr lang="sr-Latn-RS" dirty="0" smtClean="0">
                <a:solidFill>
                  <a:srgbClr val="00B050"/>
                </a:solidFill>
              </a:rPr>
              <a:t>ub_id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13564" y="4401882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u</a:t>
            </a:r>
            <a:r>
              <a:rPr lang="sr-Latn-RS" dirty="0" smtClean="0">
                <a:solidFill>
                  <a:srgbClr val="00B050"/>
                </a:solidFill>
              </a:rPr>
              <a:t>sluga_id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10028" y="4696940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p</a:t>
            </a:r>
            <a:r>
              <a:rPr lang="sr-Latn-RS" dirty="0" smtClean="0">
                <a:solidFill>
                  <a:srgbClr val="00B050"/>
                </a:solidFill>
              </a:rPr>
              <a:t>acijent_id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4264430" y="4585193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267202" y="4920474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275667" y="5277920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4267525" y="3869074"/>
            <a:ext cx="9053" cy="140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57675" y="58435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57675" y="1102950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7675" y="159275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657675" y="2066348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60324" y="256446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957278" y="301416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957359" y="3528758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27628" y="6247715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k</a:t>
            </a:r>
            <a:r>
              <a:rPr lang="sr-Latn-RS" dirty="0" smtClean="0">
                <a:solidFill>
                  <a:srgbClr val="00B050"/>
                </a:solidFill>
              </a:rPr>
              <a:t>orisnik_id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7710272" y="6432381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499597" y="4245613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k</a:t>
            </a:r>
            <a:r>
              <a:rPr lang="sr-Latn-RS" dirty="0" smtClean="0">
                <a:solidFill>
                  <a:srgbClr val="00B050"/>
                </a:solidFill>
              </a:rPr>
              <a:t>orisnik_id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8173103" y="3870125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610026" y="5071013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00B050"/>
                </a:solidFill>
              </a:rPr>
              <a:t>ra</a:t>
            </a:r>
            <a:r>
              <a:rPr lang="en-US" dirty="0" smtClean="0">
                <a:solidFill>
                  <a:srgbClr val="00B050"/>
                </a:solidFill>
              </a:rPr>
              <a:t>c</a:t>
            </a:r>
            <a:r>
              <a:rPr lang="sr-Latn-RS" dirty="0" smtClean="0">
                <a:solidFill>
                  <a:srgbClr val="00B050"/>
                </a:solidFill>
              </a:rPr>
              <a:t>un_id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313679" y="3790404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2552" y="2708135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zub_id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8169838" y="4205009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177438" y="2627125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21203" y="2197080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pacijent_id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9911692" y="3023987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133367" y="283490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u</a:t>
            </a:r>
            <a:r>
              <a:rPr lang="sr-Latn-RS" dirty="0" smtClean="0">
                <a:solidFill>
                  <a:srgbClr val="FF0000"/>
                </a:solidFill>
              </a:rPr>
              <a:t>sluga_id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9919856" y="1767406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191403" y="1228875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prijava_korisnika_id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9919856" y="137375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82349" y="-52110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k</a:t>
            </a:r>
            <a:r>
              <a:rPr lang="sr-Latn-RS" dirty="0" smtClean="0">
                <a:solidFill>
                  <a:srgbClr val="FF0000"/>
                </a:solidFill>
              </a:rPr>
              <a:t>orisnik_id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267202" y="4272081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30124" y="368776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racun</a:t>
            </a:r>
            <a:r>
              <a:rPr lang="sr-Latn-RS" sz="1600" dirty="0" smtClean="0">
                <a:solidFill>
                  <a:srgbClr val="FF0000"/>
                </a:solidFill>
              </a:rPr>
              <a:t>_</a:t>
            </a:r>
            <a:r>
              <a:rPr lang="en-US" sz="1600" dirty="0" err="1" smtClean="0">
                <a:solidFill>
                  <a:srgbClr val="FF0000"/>
                </a:solidFill>
              </a:rPr>
              <a:t>usluga</a:t>
            </a:r>
            <a:r>
              <a:rPr lang="sr-Latn-RS" sz="1600" dirty="0" smtClean="0">
                <a:solidFill>
                  <a:srgbClr val="FF0000"/>
                </a:solidFill>
              </a:rPr>
              <a:t>_id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8701" y="5624758"/>
            <a:ext cx="423514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PK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28699" y="6123523"/>
            <a:ext cx="410690" cy="36933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FK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45921" y="5633418"/>
            <a:ext cx="278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Primarni ključ (Primary Key)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848694" y="6118325"/>
            <a:ext cx="256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Spoljni ključ (Foreign Key)</a:t>
            </a:r>
            <a:endParaRPr lang="en-US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9950945" y="5718051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134371" y="5966730"/>
            <a:ext cx="209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tatus </a:t>
            </a:r>
            <a:r>
              <a:rPr lang="en-US" sz="1300" dirty="0" smtClean="0"/>
              <a:t>(</a:t>
            </a:r>
            <a:r>
              <a:rPr lang="en-US" sz="1300" dirty="0" err="1" smtClean="0"/>
              <a:t>aktivna,neaktivna</a:t>
            </a:r>
            <a:r>
              <a:rPr lang="en-US" sz="1300" dirty="0" smtClean="0"/>
              <a:t>)</a:t>
            </a:r>
            <a:endParaRPr lang="en-US" sz="13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023171" y="5495599"/>
            <a:ext cx="170802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senioritet</a:t>
            </a:r>
            <a:r>
              <a:rPr lang="sr-Latn-RS" dirty="0" smtClean="0"/>
              <a:t> </a:t>
            </a:r>
            <a:r>
              <a:rPr lang="sr-Latn-RS" sz="1300" dirty="0" smtClean="0"/>
              <a:t>(</a:t>
            </a:r>
            <a:r>
              <a:rPr lang="en-US" sz="1300" dirty="0" err="1" smtClean="0"/>
              <a:t>dete,penzioner,ostali</a:t>
            </a:r>
            <a:r>
              <a:rPr lang="sr-Latn-RS" sz="1300" dirty="0" smtClean="0"/>
              <a:t>)</a:t>
            </a:r>
            <a:endParaRPr lang="en-US" sz="1300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6313679" y="4212679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313679" y="4434929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618254" y="3557896"/>
            <a:ext cx="1539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</a:t>
            </a:r>
            <a:r>
              <a:rPr lang="sr-Latn-RS" dirty="0" smtClean="0"/>
              <a:t>ip </a:t>
            </a:r>
            <a:r>
              <a:rPr lang="sr-Latn-RS" sz="1100" dirty="0" smtClean="0"/>
              <a:t>(kutnjak,očnjak,sekutić)</a:t>
            </a:r>
            <a:endParaRPr 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602552" y="4002375"/>
            <a:ext cx="153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trana </a:t>
            </a:r>
            <a:r>
              <a:rPr lang="sr-Latn-RS" sz="1100" dirty="0" smtClean="0"/>
              <a:t>(leva,desna)</a:t>
            </a:r>
            <a:endParaRPr lang="en-US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8170333" y="3489301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8170333" y="3308326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495238" y="3309366"/>
            <a:ext cx="85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telefon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482538" y="310934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adresa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9919855" y="636141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9914313" y="1104425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0485120" y="666004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created_at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0487891" y="901528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is_active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8969098" y="-658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ime</a:t>
            </a:r>
            <a:endParaRPr lang="en-US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8393086" y="140146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8390315" y="144088"/>
            <a:ext cx="8464" cy="95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8398627" y="395071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8393079" y="638912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971870" y="202895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prezime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8966327" y="43010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email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969098" y="87345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j</a:t>
            </a:r>
            <a:r>
              <a:rPr lang="sr-Latn-RS" dirty="0" smtClean="0"/>
              <a:t>mbg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387544" y="1098882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172609" y="4440537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8490094" y="404717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email</a:t>
            </a:r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9950947" y="5938184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9959414" y="6149851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0127516" y="5544254"/>
            <a:ext cx="17316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</a:t>
            </a:r>
            <a:r>
              <a:rPr lang="sr-Latn-RS" sz="1300" dirty="0" smtClean="0"/>
              <a:t>ena</a:t>
            </a:r>
            <a:r>
              <a:rPr lang="en-US" sz="1300" dirty="0" smtClean="0"/>
              <a:t>_</a:t>
            </a:r>
            <a:r>
              <a:rPr lang="en-US" sz="1300" dirty="0" err="1" smtClean="0"/>
              <a:t>paket_penzioner</a:t>
            </a:r>
            <a:endParaRPr lang="en-US" sz="13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0136961" y="5770507"/>
            <a:ext cx="14135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</a:t>
            </a:r>
            <a:r>
              <a:rPr lang="sr-Latn-RS" sz="1300" dirty="0" smtClean="0"/>
              <a:t>ena</a:t>
            </a:r>
            <a:r>
              <a:rPr lang="en-US" sz="1300" dirty="0" smtClean="0"/>
              <a:t>_</a:t>
            </a:r>
            <a:r>
              <a:rPr lang="en-US" sz="1300" dirty="0" err="1" smtClean="0"/>
              <a:t>paket_ostali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265221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56847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ER dijagram (baze podataka)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0032" y="1312644"/>
            <a:ext cx="904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k</a:t>
            </a:r>
            <a:r>
              <a:rPr lang="sr-Latn-RS" dirty="0" smtClean="0"/>
              <a:t>orisnik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51113" y="1215335"/>
            <a:ext cx="17542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rijava_korisnika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179" y="4437025"/>
            <a:ext cx="7863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u</a:t>
            </a:r>
            <a:r>
              <a:rPr lang="sr-Latn-RS" dirty="0" smtClean="0"/>
              <a:t>sluga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179" y="5684735"/>
            <a:ext cx="51854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zub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04908" y="2078548"/>
            <a:ext cx="93435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acijent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1920" y="2809701"/>
            <a:ext cx="7121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ra</a:t>
            </a:r>
            <a:r>
              <a:rPr lang="en-US" dirty="0" smtClean="0"/>
              <a:t>c</a:t>
            </a:r>
            <a:r>
              <a:rPr lang="sr-Latn-RS" dirty="0" smtClean="0"/>
              <a:t>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5253" y="4417630"/>
            <a:ext cx="142917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racun</a:t>
            </a:r>
            <a:r>
              <a:rPr lang="sr-Latn-RS" dirty="0" smtClean="0"/>
              <a:t>_</a:t>
            </a:r>
            <a:r>
              <a:rPr lang="en-US" dirty="0" err="1" smtClean="0"/>
              <a:t>usluga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5323195" y="2061921"/>
            <a:ext cx="1124258" cy="4063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sr-Latn-RS" dirty="0" smtClean="0"/>
              <a:t>:1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512734" y="1299553"/>
            <a:ext cx="1094964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6" name="Flowchart: Decision 15"/>
          <p:cNvSpPr/>
          <p:nvPr/>
        </p:nvSpPr>
        <p:spPr>
          <a:xfrm>
            <a:off x="8700842" y="5872357"/>
            <a:ext cx="1112467" cy="4437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sr-Latn-RS" dirty="0" smtClean="0"/>
              <a:t>:1</a:t>
            </a:r>
            <a:endParaRPr lang="en-US" dirty="0"/>
          </a:p>
        </p:txBody>
      </p:sp>
      <p:sp>
        <p:nvSpPr>
          <p:cNvPr id="17" name="Flowchart: Decision 16"/>
          <p:cNvSpPr/>
          <p:nvPr/>
        </p:nvSpPr>
        <p:spPr>
          <a:xfrm>
            <a:off x="3728142" y="3651076"/>
            <a:ext cx="1133107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1:m</a:t>
            </a:r>
            <a:endParaRPr lang="en-US" dirty="0"/>
          </a:p>
        </p:txBody>
      </p:sp>
      <p:sp>
        <p:nvSpPr>
          <p:cNvPr id="18" name="Flowchart: Decision 17"/>
          <p:cNvSpPr/>
          <p:nvPr/>
        </p:nvSpPr>
        <p:spPr>
          <a:xfrm>
            <a:off x="778931" y="2803356"/>
            <a:ext cx="1181250" cy="4234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1907250" y="4420398"/>
            <a:ext cx="1119967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1:m</a:t>
            </a:r>
            <a:endParaRPr lang="en-US" dirty="0"/>
          </a:p>
        </p:txBody>
      </p:sp>
      <p:sp>
        <p:nvSpPr>
          <p:cNvPr id="20" name="Flowchart: Decision 19"/>
          <p:cNvSpPr/>
          <p:nvPr/>
        </p:nvSpPr>
        <p:spPr>
          <a:xfrm>
            <a:off x="1907250" y="5676421"/>
            <a:ext cx="1119967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1:m</a:t>
            </a:r>
            <a:endParaRPr lang="en-US" dirty="0"/>
          </a:p>
        </p:txBody>
      </p:sp>
      <p:cxnSp>
        <p:nvCxnSpPr>
          <p:cNvPr id="22" name="Straight Connector 21"/>
          <p:cNvCxnSpPr>
            <a:stCxn id="4" idx="3"/>
            <a:endCxn id="13" idx="1"/>
          </p:cNvCxnSpPr>
          <p:nvPr/>
        </p:nvCxnSpPr>
        <p:spPr>
          <a:xfrm flipV="1">
            <a:off x="1834703" y="1492533"/>
            <a:ext cx="2678031" cy="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</p:cNvCxnSpPr>
          <p:nvPr/>
        </p:nvCxnSpPr>
        <p:spPr>
          <a:xfrm>
            <a:off x="5607698" y="1492533"/>
            <a:ext cx="2964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</p:cNvCxnSpPr>
          <p:nvPr/>
        </p:nvCxnSpPr>
        <p:spPr>
          <a:xfrm flipV="1">
            <a:off x="8572087" y="1492532"/>
            <a:ext cx="0" cy="58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18" idx="0"/>
          </p:cNvCxnSpPr>
          <p:nvPr/>
        </p:nvCxnSpPr>
        <p:spPr>
          <a:xfrm flipH="1">
            <a:off x="1369556" y="1681976"/>
            <a:ext cx="12812" cy="112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3"/>
            <a:endCxn id="9" idx="1"/>
          </p:cNvCxnSpPr>
          <p:nvPr/>
        </p:nvCxnSpPr>
        <p:spPr>
          <a:xfrm flipV="1">
            <a:off x="1960181" y="2994367"/>
            <a:ext cx="1971739" cy="2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8" idx="1"/>
          </p:cNvCxnSpPr>
          <p:nvPr/>
        </p:nvCxnSpPr>
        <p:spPr>
          <a:xfrm flipV="1">
            <a:off x="6447453" y="2263214"/>
            <a:ext cx="1657455" cy="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1"/>
          </p:cNvCxnSpPr>
          <p:nvPr/>
        </p:nvCxnSpPr>
        <p:spPr>
          <a:xfrm flipH="1">
            <a:off x="4287979" y="2265090"/>
            <a:ext cx="1035216" cy="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0"/>
          </p:cNvCxnSpPr>
          <p:nvPr/>
        </p:nvCxnSpPr>
        <p:spPr>
          <a:xfrm flipV="1">
            <a:off x="4287979" y="2274829"/>
            <a:ext cx="0" cy="53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2"/>
            <a:endCxn id="17" idx="0"/>
          </p:cNvCxnSpPr>
          <p:nvPr/>
        </p:nvCxnSpPr>
        <p:spPr>
          <a:xfrm>
            <a:off x="4287979" y="3179033"/>
            <a:ext cx="6717" cy="47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2"/>
            <a:endCxn id="10" idx="0"/>
          </p:cNvCxnSpPr>
          <p:nvPr/>
        </p:nvCxnSpPr>
        <p:spPr>
          <a:xfrm>
            <a:off x="4294696" y="4037035"/>
            <a:ext cx="5144" cy="38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3"/>
            <a:endCxn id="19" idx="1"/>
          </p:cNvCxnSpPr>
          <p:nvPr/>
        </p:nvCxnSpPr>
        <p:spPr>
          <a:xfrm flipV="1">
            <a:off x="1248485" y="4613378"/>
            <a:ext cx="658765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3"/>
            <a:endCxn id="10" idx="1"/>
          </p:cNvCxnSpPr>
          <p:nvPr/>
        </p:nvCxnSpPr>
        <p:spPr>
          <a:xfrm flipV="1">
            <a:off x="3027217" y="4602296"/>
            <a:ext cx="558036" cy="1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3"/>
            <a:endCxn id="20" idx="1"/>
          </p:cNvCxnSpPr>
          <p:nvPr/>
        </p:nvCxnSpPr>
        <p:spPr>
          <a:xfrm>
            <a:off x="980719" y="5869401"/>
            <a:ext cx="926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3"/>
          </p:cNvCxnSpPr>
          <p:nvPr/>
        </p:nvCxnSpPr>
        <p:spPr>
          <a:xfrm>
            <a:off x="3027217" y="5869401"/>
            <a:ext cx="803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830779" y="4786962"/>
            <a:ext cx="0" cy="108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285489" y="4786962"/>
            <a:ext cx="1" cy="127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1"/>
          </p:cNvCxnSpPr>
          <p:nvPr/>
        </p:nvCxnSpPr>
        <p:spPr>
          <a:xfrm flipH="1" flipV="1">
            <a:off x="4287982" y="6062381"/>
            <a:ext cx="4412860" cy="3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8" idx="3"/>
          </p:cNvCxnSpPr>
          <p:nvPr/>
        </p:nvCxnSpPr>
        <p:spPr>
          <a:xfrm flipV="1">
            <a:off x="9039266" y="2242666"/>
            <a:ext cx="2324513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3"/>
          </p:cNvCxnSpPr>
          <p:nvPr/>
        </p:nvCxnSpPr>
        <p:spPr>
          <a:xfrm>
            <a:off x="9813309" y="6094245"/>
            <a:ext cx="1550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1353800" y="2242667"/>
            <a:ext cx="9979" cy="385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95943" y="141317"/>
            <a:ext cx="642257" cy="284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95942" y="584863"/>
            <a:ext cx="642257" cy="284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928541" y="102451"/>
            <a:ext cx="113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j</a:t>
            </a:r>
            <a:r>
              <a:rPr lang="sr-Latn-RS" dirty="0" smtClean="0"/>
              <a:t>ak entitet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25168" y="533078"/>
            <a:ext cx="12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lab entitet</a:t>
            </a:r>
            <a:endParaRPr lang="en-US" dirty="0"/>
          </a:p>
        </p:txBody>
      </p:sp>
      <p:sp>
        <p:nvSpPr>
          <p:cNvPr id="84" name="Flowchart: Decision 83"/>
          <p:cNvSpPr/>
          <p:nvPr/>
        </p:nvSpPr>
        <p:spPr>
          <a:xfrm>
            <a:off x="9551113" y="133447"/>
            <a:ext cx="914400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465513" y="141114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</a:t>
            </a:r>
            <a:r>
              <a:rPr lang="sr-Latn-RS" dirty="0" smtClean="0"/>
              <a:t>elacija (veza)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4170784" y="4243655"/>
            <a:ext cx="123912" cy="1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93956" y="4243654"/>
            <a:ext cx="128754" cy="173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3830779" y="4806357"/>
            <a:ext cx="101141" cy="15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3728142" y="4786962"/>
            <a:ext cx="102637" cy="17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3428310" y="4437025"/>
            <a:ext cx="165407" cy="16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438911" y="4610763"/>
            <a:ext cx="154807" cy="1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572088" y="1898127"/>
            <a:ext cx="128754" cy="173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448176" y="1897822"/>
            <a:ext cx="123912" cy="1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766980" y="2836822"/>
            <a:ext cx="165407" cy="16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786043" y="2993628"/>
            <a:ext cx="154807" cy="1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162315" y="2643454"/>
            <a:ext cx="123912" cy="1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77022" y="2643454"/>
            <a:ext cx="128754" cy="173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4185343" y="4786960"/>
            <a:ext cx="102637" cy="17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287979" y="4789422"/>
            <a:ext cx="101141" cy="15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3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/>
              <a:t>Posetilac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/>
              <a:t>Zubar</a:t>
            </a:r>
            <a:endParaRPr lang="en-US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2260600" y="1308100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510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2019300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Prijava na sistem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045450" y="2019300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Odabir opcije„Nova intervencija“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81648" y="2286000"/>
            <a:ext cx="48638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532202" y="2832100"/>
            <a:ext cx="25896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Odabir opcija „Tip usluge“ i „Pacijenta nad kojim se radi“ i „izbor željenog zuba za rad“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sr-Latn-RS" sz="1200" dirty="0" smtClean="0"/>
              <a:t>„Senioritet“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839200" y="25273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514850" y="4292600"/>
            <a:ext cx="15115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Izbor usluge nad odabranim zubom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8096249" y="5511799"/>
            <a:ext cx="2086841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Zaključivanje intervencija i snimanje računa za urađene intervencije</a:t>
            </a:r>
            <a:endParaRPr lang="en-US" sz="12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8974569" y="6350000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9139669" y="6130924"/>
            <a:ext cx="1" cy="219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8496300" y="3822700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cision 26"/>
          <p:cNvSpPr/>
          <p:nvPr/>
        </p:nvSpPr>
        <p:spPr>
          <a:xfrm>
            <a:off x="8496300" y="4699000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813800" y="5181600"/>
            <a:ext cx="0" cy="33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8813800" y="4305300"/>
            <a:ext cx="0" cy="39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6" idx="0"/>
          </p:cNvCxnSpPr>
          <p:nvPr/>
        </p:nvCxnSpPr>
        <p:spPr>
          <a:xfrm>
            <a:off x="8813800" y="3556000"/>
            <a:ext cx="0" cy="26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5270650" y="4064000"/>
            <a:ext cx="3225651" cy="2286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2"/>
            <a:endCxn id="27" idx="1"/>
          </p:cNvCxnSpPr>
          <p:nvPr/>
        </p:nvCxnSpPr>
        <p:spPr>
          <a:xfrm rot="5400000" flipH="1" flipV="1">
            <a:off x="6839024" y="3371924"/>
            <a:ext cx="88900" cy="3225651"/>
          </a:xfrm>
          <a:prstGeom prst="bentConnector4">
            <a:avLst>
              <a:gd name="adj1" fmla="val -257143"/>
              <a:gd name="adj2" fmla="val 61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56424" y="3657600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(usluga)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7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Posetilac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Zubar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260600" y="1283161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09435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1927858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Prijava na sistem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4715" y="1495596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„Usluge“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3181648" y="1762296"/>
            <a:ext cx="3143067" cy="40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49106" y="2324907"/>
            <a:ext cx="25896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Pregled svih dostupnih usluga i dostupnost opcija za „Dodavanje“, „Izmenu“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„Promena statusa“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63888" y="2028996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803202" y="3687272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„Dodavanja“ nove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08313" y="6386598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6268291" y="6262718"/>
            <a:ext cx="5122" cy="123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5950791" y="328681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5950791" y="507930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268291" y="5561906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6268291" y="3769418"/>
            <a:ext cx="0" cy="1309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6" idx="0"/>
          </p:cNvCxnSpPr>
          <p:nvPr/>
        </p:nvCxnSpPr>
        <p:spPr>
          <a:xfrm flipH="1">
            <a:off x="6268291" y="3061507"/>
            <a:ext cx="875664" cy="225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4718247" y="3528118"/>
            <a:ext cx="1232544" cy="1591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18247" y="4154922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803201" y="4334973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polja za novu uslugu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/>
          <p:cNvCxnSpPr>
            <a:endCxn id="27" idx="1"/>
          </p:cNvCxnSpPr>
          <p:nvPr/>
        </p:nvCxnSpPr>
        <p:spPr>
          <a:xfrm>
            <a:off x="4718247" y="4802623"/>
            <a:ext cx="1232544" cy="517985"/>
          </a:xfrm>
          <a:prstGeom prst="bentConnector3">
            <a:avLst>
              <a:gd name="adj1" fmla="val -5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707117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„Izmene“ postojeće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793609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„Promene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statusa</a:t>
            </a: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postojeće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457729" y="4329432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polja za izmenu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96376" y="4332201"/>
            <a:ext cx="191872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Promena statusa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Elbow Connector 65"/>
          <p:cNvCxnSpPr>
            <a:stCxn id="26" idx="3"/>
            <a:endCxn id="62" idx="0"/>
          </p:cNvCxnSpPr>
          <p:nvPr/>
        </p:nvCxnSpPr>
        <p:spPr>
          <a:xfrm>
            <a:off x="6585791" y="3528118"/>
            <a:ext cx="1036371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2"/>
          </p:cNvCxnSpPr>
          <p:nvPr/>
        </p:nvCxnSpPr>
        <p:spPr>
          <a:xfrm flipH="1">
            <a:off x="7621102" y="4157693"/>
            <a:ext cx="1060" cy="190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0800000" flipV="1">
            <a:off x="6585790" y="4797082"/>
            <a:ext cx="1003089" cy="523527"/>
          </a:xfrm>
          <a:prstGeom prst="bentConnector3">
            <a:avLst>
              <a:gd name="adj1" fmla="val -1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6" idx="3"/>
            <a:endCxn id="63" idx="0"/>
          </p:cNvCxnSpPr>
          <p:nvPr/>
        </p:nvCxnSpPr>
        <p:spPr>
          <a:xfrm>
            <a:off x="6585791" y="3528118"/>
            <a:ext cx="3122863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</p:cNvCxnSpPr>
          <p:nvPr/>
        </p:nvCxnSpPr>
        <p:spPr>
          <a:xfrm>
            <a:off x="9708654" y="4157693"/>
            <a:ext cx="0" cy="161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5" idx="2"/>
            <a:endCxn id="27" idx="3"/>
          </p:cNvCxnSpPr>
          <p:nvPr/>
        </p:nvCxnSpPr>
        <p:spPr>
          <a:xfrm rot="5400000">
            <a:off x="7910388" y="3475254"/>
            <a:ext cx="520757" cy="31699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5512492" y="5754718"/>
            <a:ext cx="194402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Povratak na početnu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stranu odabirom opcije „Početna“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8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Posetilac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Zubar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260600" y="1283161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09435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1927858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Prijava na sistem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4715" y="1495596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„Pacijenti“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3181648" y="1762296"/>
            <a:ext cx="3143067" cy="40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49106" y="2324907"/>
            <a:ext cx="25896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Pregled svih dostupnih pacijenata i dostupnost opcija za „Dodavanje“, „Izmenu“ i „Odjavu“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63888" y="2028996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803201" y="3687272"/>
            <a:ext cx="192075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„Dodavanja“ novog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12492" y="5754718"/>
            <a:ext cx="194402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Povratak na početnu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stranu odabirom opcije „Početna“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08313" y="6386598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>
            <a:off x="6268291" y="6262718"/>
            <a:ext cx="5122" cy="123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5950791" y="328681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5950791" y="507930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268291" y="5561906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6268291" y="3769418"/>
            <a:ext cx="0" cy="1309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6" idx="0"/>
          </p:cNvCxnSpPr>
          <p:nvPr/>
        </p:nvCxnSpPr>
        <p:spPr>
          <a:xfrm flipH="1">
            <a:off x="6268291" y="3061507"/>
            <a:ext cx="875664" cy="225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4718247" y="3528118"/>
            <a:ext cx="1232544" cy="1591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18247" y="4154922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803201" y="4334973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 polja za novog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/>
          <p:cNvCxnSpPr>
            <a:endCxn id="27" idx="1"/>
          </p:cNvCxnSpPr>
          <p:nvPr/>
        </p:nvCxnSpPr>
        <p:spPr>
          <a:xfrm>
            <a:off x="4718247" y="4802623"/>
            <a:ext cx="1232544" cy="517985"/>
          </a:xfrm>
          <a:prstGeom prst="bentConnector3">
            <a:avLst>
              <a:gd name="adj1" fmla="val -5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707117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„Izmene“ postojećeg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793609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„Odjave“ postojećeg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457729" y="4329432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 polja za izmenu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96376" y="4332201"/>
            <a:ext cx="191872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Promena statusa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Elbow Connector 65"/>
          <p:cNvCxnSpPr>
            <a:stCxn id="26" idx="3"/>
            <a:endCxn id="62" idx="0"/>
          </p:cNvCxnSpPr>
          <p:nvPr/>
        </p:nvCxnSpPr>
        <p:spPr>
          <a:xfrm>
            <a:off x="6585791" y="3528118"/>
            <a:ext cx="1036371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2"/>
          </p:cNvCxnSpPr>
          <p:nvPr/>
        </p:nvCxnSpPr>
        <p:spPr>
          <a:xfrm flipH="1">
            <a:off x="7621102" y="4157693"/>
            <a:ext cx="1060" cy="190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0800000" flipV="1">
            <a:off x="6585790" y="4797082"/>
            <a:ext cx="1003089" cy="523527"/>
          </a:xfrm>
          <a:prstGeom prst="bentConnector3">
            <a:avLst>
              <a:gd name="adj1" fmla="val -1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6" idx="3"/>
            <a:endCxn id="63" idx="0"/>
          </p:cNvCxnSpPr>
          <p:nvPr/>
        </p:nvCxnSpPr>
        <p:spPr>
          <a:xfrm>
            <a:off x="6585791" y="3528118"/>
            <a:ext cx="3122863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</p:cNvCxnSpPr>
          <p:nvPr/>
        </p:nvCxnSpPr>
        <p:spPr>
          <a:xfrm>
            <a:off x="9708654" y="4157693"/>
            <a:ext cx="0" cy="161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5" idx="2"/>
            <a:endCxn id="27" idx="3"/>
          </p:cNvCxnSpPr>
          <p:nvPr/>
        </p:nvCxnSpPr>
        <p:spPr>
          <a:xfrm rot="5400000">
            <a:off x="7910388" y="3475254"/>
            <a:ext cx="520757" cy="31699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Posetilac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Zubar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260600" y="1283161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09435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1927858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Prijava na sistem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4715" y="1495596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„Karton pacijenta 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3181648" y="1762296"/>
            <a:ext cx="3143067" cy="40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49105" y="2324907"/>
            <a:ext cx="3170203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JMBG željenog pacijenta čiji karton želimo da pregledamo i opcija „Potvrdi“ kada unesemo JMBG,kao i opcija „Počena“ ukoliko želimo da se vratimo na početnu stranu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63888" y="2028996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291963" y="3584919"/>
            <a:ext cx="2208688" cy="573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„Potvrdi“ za uneti JMBG kako bi se otvorio karton pacijenta sa tim JMBG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60144" y="5754718"/>
            <a:ext cx="194402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Povratak na početnu stranu odabirom opcije „Početna“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7263781" y="6386598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7428881" y="6262718"/>
            <a:ext cx="3275" cy="123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116706" y="3223315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7116706" y="5035267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>
            <a:stCxn id="27" idx="2"/>
            <a:endCxn id="23" idx="0"/>
          </p:cNvCxnSpPr>
          <p:nvPr/>
        </p:nvCxnSpPr>
        <p:spPr>
          <a:xfrm flipH="1">
            <a:off x="7432156" y="5517867"/>
            <a:ext cx="2050" cy="236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7434206" y="3705915"/>
            <a:ext cx="0" cy="1329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6" idx="0"/>
          </p:cNvCxnSpPr>
          <p:nvPr/>
        </p:nvCxnSpPr>
        <p:spPr>
          <a:xfrm flipH="1">
            <a:off x="7434206" y="3061507"/>
            <a:ext cx="1" cy="161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5396308" y="3464615"/>
            <a:ext cx="1720399" cy="1203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51" idx="0"/>
          </p:cNvCxnSpPr>
          <p:nvPr/>
        </p:nvCxnSpPr>
        <p:spPr>
          <a:xfrm>
            <a:off x="5396307" y="4158268"/>
            <a:ext cx="0" cy="128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291963" y="4287052"/>
            <a:ext cx="2208688" cy="91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Pregled osnovnih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podataka pacijenta (Ime ,Prezime,..) kao i spisak svih izvršenih intervencija na </a:t>
            </a:r>
            <a:r>
              <a:rPr kumimoji="0" lang="sr-Latn-RS" sz="12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njegovim zubima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/>
          <p:cNvCxnSpPr>
            <a:stCxn id="51" idx="2"/>
            <a:endCxn id="27" idx="1"/>
          </p:cNvCxnSpPr>
          <p:nvPr/>
        </p:nvCxnSpPr>
        <p:spPr>
          <a:xfrm rot="16200000" flipH="1">
            <a:off x="6216928" y="4376789"/>
            <a:ext cx="79156" cy="17203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2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615</Words>
  <Application>Microsoft Office PowerPoint</Application>
  <PresentationFormat>Widescreen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Spisak aktivnosti po ulogama</vt:lpstr>
      <vt:lpstr>ULOGE:</vt:lpstr>
      <vt:lpstr>Entiteti i atributi:</vt:lpstr>
      <vt:lpstr>ER dijagram (baze podataka)</vt:lpstr>
      <vt:lpstr>Dijagram aktivnosti</vt:lpstr>
      <vt:lpstr>Dijagram aktivnosti</vt:lpstr>
      <vt:lpstr>Dijagram aktivnosti</vt:lpstr>
      <vt:lpstr>Dijagram aktivnosti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Spisak aktivnosti po ulogama</dc:title>
  <dc:creator>Svetozar Stanković 2018203764</dc:creator>
  <cp:lastModifiedBy>Windows User</cp:lastModifiedBy>
  <cp:revision>48</cp:revision>
  <dcterms:created xsi:type="dcterms:W3CDTF">2021-05-25T20:16:50Z</dcterms:created>
  <dcterms:modified xsi:type="dcterms:W3CDTF">2022-06-10T13:26:20Z</dcterms:modified>
</cp:coreProperties>
</file>