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58" r:id="rId5"/>
    <p:sldId id="260" r:id="rId6"/>
    <p:sldId id="267" r:id="rId7"/>
    <p:sldId id="266" r:id="rId8"/>
    <p:sldId id="261" r:id="rId9"/>
    <p:sldId id="263" r:id="rId10"/>
    <p:sldId id="264" r:id="rId11"/>
    <p:sldId id="26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54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7/1/2020</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3075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7/1/2020</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28324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6374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7/1/2020</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9001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7/1/2020</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87116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7/1/2020</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83743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7/1/2020</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2203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7/1/2020</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5648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6316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7/1/2020</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35702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7/1/2020</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138999752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jm.org/doi/pdf/10.1056/NEJMoa2020283" TargetMode="External"/><Relationship Id="rId7" Type="http://schemas.openxmlformats.org/officeDocument/2006/relationships/hyperlink" Target="https://www.the-scientist.com/news-opinion/why-some-covid-19-cases-are-worse-than-others-67160" TargetMode="External"/><Relationship Id="rId2" Type="http://schemas.openxmlformats.org/officeDocument/2006/relationships/hyperlink" Target="https://www.dailylobo.com/article/2020/04/coronavirus-in-new-mexico-by-the-numbers" TargetMode="External"/><Relationship Id="rId1" Type="http://schemas.openxmlformats.org/officeDocument/2006/relationships/slideLayout" Target="../slideLayouts/slideLayout2.xml"/><Relationship Id="rId6" Type="http://schemas.openxmlformats.org/officeDocument/2006/relationships/hyperlink" Target="https://www.the-scientist.com/news-opinion/dna-could-hold-clues-to-varying-severity-of-covid-19-67435" TargetMode="External"/><Relationship Id="rId5" Type="http://schemas.openxmlformats.org/officeDocument/2006/relationships/hyperlink" Target="https://cv.nmhealth.org/" TargetMode="External"/><Relationship Id="rId4" Type="http://schemas.openxmlformats.org/officeDocument/2006/relationships/hyperlink" Target="https://isogg.org/wiki/Single-nucleotide_polymorphism#:~:text=A%20single%2Dnucleotide%20polymorphism%20(SNP,paired%20chromosomes%20in%20an%20individu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sogg.org/wiki/Alle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food&#10;&#10;Description automatically generated">
            <a:extLst>
              <a:ext uri="{FF2B5EF4-FFF2-40B4-BE49-F238E27FC236}">
                <a16:creationId xmlns:a16="http://schemas.microsoft.com/office/drawing/2014/main" id="{AE05BEFC-96B0-46D4-8E04-9EC17A25DB33}"/>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6143C1-AE8E-4766-9DA1-BCB231558168}"/>
              </a:ext>
            </a:extLst>
          </p:cNvPr>
          <p:cNvSpPr>
            <a:spLocks noGrp="1"/>
          </p:cNvSpPr>
          <p:nvPr>
            <p:ph type="ctrTitle"/>
          </p:nvPr>
        </p:nvSpPr>
        <p:spPr>
          <a:xfrm>
            <a:off x="7848600" y="1122363"/>
            <a:ext cx="4023360" cy="3204134"/>
          </a:xfrm>
        </p:spPr>
        <p:txBody>
          <a:bodyPr anchor="b">
            <a:normAutofit/>
          </a:bodyPr>
          <a:lstStyle/>
          <a:p>
            <a:r>
              <a:rPr lang="en-US" sz="4800" dirty="0"/>
              <a:t>A Review in the Disease Behavior of Covid-19</a:t>
            </a:r>
          </a:p>
        </p:txBody>
      </p:sp>
      <p:sp>
        <p:nvSpPr>
          <p:cNvPr id="3" name="Subtitle 2">
            <a:extLst>
              <a:ext uri="{FF2B5EF4-FFF2-40B4-BE49-F238E27FC236}">
                <a16:creationId xmlns:a16="http://schemas.microsoft.com/office/drawing/2014/main" id="{8CDD3096-9774-4C38-8522-AA13BFA485FB}"/>
              </a:ext>
            </a:extLst>
          </p:cNvPr>
          <p:cNvSpPr>
            <a:spLocks noGrp="1"/>
          </p:cNvSpPr>
          <p:nvPr>
            <p:ph type="subTitle" idx="1"/>
          </p:nvPr>
        </p:nvSpPr>
        <p:spPr>
          <a:xfrm>
            <a:off x="7848600" y="4872922"/>
            <a:ext cx="4023360" cy="1208141"/>
          </a:xfrm>
        </p:spPr>
        <p:txBody>
          <a:bodyPr>
            <a:normAutofit/>
          </a:bodyPr>
          <a:lstStyle/>
          <a:p>
            <a:r>
              <a:rPr lang="en-US" sz="2000" dirty="0"/>
              <a:t>Christopher Torres</a:t>
            </a:r>
          </a:p>
          <a:p>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58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09DDB18-8FFC-4E15-81AF-E18BE4CB9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292" y="609039"/>
            <a:ext cx="10969415" cy="6080520"/>
          </a:xfrm>
        </p:spPr>
      </p:pic>
    </p:spTree>
    <p:extLst>
      <p:ext uri="{BB962C8B-B14F-4D97-AF65-F5344CB8AC3E}">
        <p14:creationId xmlns:p14="http://schemas.microsoft.com/office/powerpoint/2010/main" val="27612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8C69D5C0-4CB3-4250-8807-34B031E8F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095" y="144379"/>
            <a:ext cx="11197389" cy="6526241"/>
          </a:xfrm>
        </p:spPr>
      </p:pic>
    </p:spTree>
    <p:extLst>
      <p:ext uri="{BB962C8B-B14F-4D97-AF65-F5344CB8AC3E}">
        <p14:creationId xmlns:p14="http://schemas.microsoft.com/office/powerpoint/2010/main" val="356003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CD9C-FA31-421F-A17D-93E914F1CED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1DA38B5-667F-471B-A9C3-932504C8D090}"/>
              </a:ext>
            </a:extLst>
          </p:cNvPr>
          <p:cNvSpPr>
            <a:spLocks noGrp="1"/>
          </p:cNvSpPr>
          <p:nvPr>
            <p:ph idx="1"/>
          </p:nvPr>
        </p:nvSpPr>
        <p:spPr/>
        <p:txBody>
          <a:bodyPr>
            <a:noAutofit/>
          </a:bodyPr>
          <a:lstStyle/>
          <a:p>
            <a:r>
              <a:rPr lang="en-US" sz="1800" dirty="0">
                <a:hlinkClick r:id="rId2"/>
              </a:rPr>
              <a:t>https://www.dailylobo.com/article/2020/04/coronavirus-in-new-mexico-by-the-numbers</a:t>
            </a:r>
            <a:endParaRPr lang="en-US" sz="1800" dirty="0"/>
          </a:p>
          <a:p>
            <a:r>
              <a:rPr lang="en-US" sz="1800" dirty="0">
                <a:hlinkClick r:id="rId3"/>
              </a:rPr>
              <a:t>https://www.nejm.org/doi/pdf/10.1056/NEJMoa2020283</a:t>
            </a:r>
            <a:endParaRPr lang="en-US" sz="1800" dirty="0"/>
          </a:p>
          <a:p>
            <a:r>
              <a:rPr lang="en-US" sz="1800" dirty="0">
                <a:hlinkClick r:id="rId4"/>
              </a:rPr>
              <a:t>https://isogg.org/wiki/Single-nucleotide_polymorphism#:~:text=A%20single%2Dnucleotide%20polymorphism%20(SNP,paired%20chromosomes%20in%20an%20individual.</a:t>
            </a:r>
            <a:endParaRPr lang="en-US" sz="1800" dirty="0"/>
          </a:p>
          <a:p>
            <a:r>
              <a:rPr lang="en-US" sz="1800" dirty="0">
                <a:hlinkClick r:id="rId5"/>
              </a:rPr>
              <a:t>https://cv.nmhealth.org/</a:t>
            </a:r>
            <a:endParaRPr lang="en-US" sz="1800" dirty="0"/>
          </a:p>
          <a:p>
            <a:r>
              <a:rPr lang="en-US" sz="1800" dirty="0">
                <a:hlinkClick r:id="rId6"/>
              </a:rPr>
              <a:t>https://www.the-scientist.com/news-opinion/dna-could-hold-clues-to-varying-severity-of-covid-19-67435</a:t>
            </a:r>
            <a:endParaRPr lang="en-US" sz="1800" dirty="0"/>
          </a:p>
          <a:p>
            <a:r>
              <a:rPr lang="en-US" sz="1800" dirty="0">
                <a:hlinkClick r:id="rId7"/>
              </a:rPr>
              <a:t>https://www.the-scientist.com/news-opinion</a:t>
            </a:r>
            <a:r>
              <a:rPr lang="en-US" sz="1800">
                <a:hlinkClick r:id="rId7"/>
              </a:rPr>
              <a:t>/why-some-covid-19-cases-are-worse-than-others-67160</a:t>
            </a:r>
            <a:endParaRPr lang="en-US" sz="1800" dirty="0"/>
          </a:p>
        </p:txBody>
      </p:sp>
    </p:spTree>
    <p:extLst>
      <p:ext uri="{BB962C8B-B14F-4D97-AF65-F5344CB8AC3E}">
        <p14:creationId xmlns:p14="http://schemas.microsoft.com/office/powerpoint/2010/main" val="146469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4DED5-8AC8-4C9A-A170-FEDB87E57C39}"/>
              </a:ext>
            </a:extLst>
          </p:cNvPr>
          <p:cNvSpPr>
            <a:spLocks noGrp="1"/>
          </p:cNvSpPr>
          <p:nvPr>
            <p:ph idx="1"/>
          </p:nvPr>
        </p:nvSpPr>
        <p:spPr/>
        <p:txBody>
          <a:bodyPr>
            <a:normAutofit fontScale="92500" lnSpcReduction="10000"/>
          </a:bodyPr>
          <a:lstStyle/>
          <a:p>
            <a:r>
              <a:rPr lang="en-US" sz="2400" dirty="0"/>
              <a:t>Considerable variation in disease behavior world-wide</a:t>
            </a:r>
          </a:p>
          <a:p>
            <a:r>
              <a:rPr lang="en-US" sz="2400" dirty="0"/>
              <a:t>Goal – identification of potential genetic factors for developing the disease</a:t>
            </a:r>
          </a:p>
          <a:p>
            <a:r>
              <a:rPr lang="en-US" sz="2400" dirty="0"/>
              <a:t>Study on 1980 patients among Italy and Spain in 7 hospitals</a:t>
            </a:r>
          </a:p>
          <a:p>
            <a:r>
              <a:rPr lang="en-US" sz="2400" dirty="0"/>
              <a:t>After quality control and the excluding outliers,</a:t>
            </a:r>
            <a:br>
              <a:rPr lang="en-US" sz="2400" dirty="0"/>
            </a:br>
            <a:r>
              <a:rPr lang="en-US" sz="2400" dirty="0"/>
              <a:t>835 patients and 1255 control participants from Italy,</a:t>
            </a:r>
            <a:br>
              <a:rPr lang="en-US" sz="2400" dirty="0"/>
            </a:br>
            <a:r>
              <a:rPr lang="en-US" sz="2400" dirty="0"/>
              <a:t>775 patients and 950 control participants from Spain used in the final analysis. </a:t>
            </a:r>
          </a:p>
          <a:p>
            <a:r>
              <a:rPr lang="en-US" sz="2400" dirty="0"/>
              <a:t>Analyzed 8,582,968 single-nucleotide polymorphisms and conducted a meta-analysis of the two case–control panels.  </a:t>
            </a:r>
          </a:p>
        </p:txBody>
      </p:sp>
      <p:sp>
        <p:nvSpPr>
          <p:cNvPr id="4" name="Rectangle 1">
            <a:extLst>
              <a:ext uri="{FF2B5EF4-FFF2-40B4-BE49-F238E27FC236}">
                <a16:creationId xmlns:a16="http://schemas.microsoft.com/office/drawing/2014/main" id="{ED08C303-4EC1-491F-8987-8F55C19133BE}"/>
              </a:ext>
            </a:extLst>
          </p:cNvPr>
          <p:cNvSpPr>
            <a:spLocks noGrp="1" noChangeArrowheads="1"/>
          </p:cNvSpPr>
          <p:nvPr>
            <p:ph type="title"/>
          </p:nvPr>
        </p:nvSpPr>
        <p:spPr bwMode="auto">
          <a:xfrm>
            <a:off x="1115567" y="427998"/>
            <a:ext cx="10639747" cy="14208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0" numCol="2"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1A1A1A"/>
                </a:solidFill>
                <a:effectLst/>
                <a:latin typeface="inherit"/>
              </a:rPr>
              <a:t>Genomewide Association Study of Severe Covid-19 with Respiratory Failure</a:t>
            </a:r>
            <a:br>
              <a:rPr kumimoji="0" lang="en-US" altLang="en-US" sz="2100" b="0" i="0" u="none" strike="noStrike" cap="none" normalizeH="0" baseline="0" dirty="0">
                <a:ln>
                  <a:noFill/>
                </a:ln>
                <a:solidFill>
                  <a:srgbClr val="1A1A1A"/>
                </a:solidFill>
                <a:effectLst/>
                <a:latin typeface="inherit"/>
              </a:rPr>
            </a:br>
            <a:br>
              <a:rPr kumimoji="0" lang="en-US" altLang="en-US" sz="2100" b="0" i="0" u="none" strike="noStrike" cap="none" normalizeH="0" baseline="0" dirty="0">
                <a:ln>
                  <a:noFill/>
                </a:ln>
                <a:solidFill>
                  <a:srgbClr val="1A1A1A"/>
                </a:solidFill>
                <a:effectLst/>
                <a:latin typeface="inherit"/>
              </a:rPr>
            </a:br>
            <a:endParaRPr kumimoji="0" lang="en-US" altLang="en-US" sz="2100" b="0" i="0" u="none" strike="noStrike" cap="none" normalizeH="0" baseline="0" dirty="0">
              <a:ln>
                <a:noFill/>
              </a:ln>
              <a:solidFill>
                <a:srgbClr val="1A1A1A"/>
              </a:solidFill>
              <a:effectLst/>
              <a:latin typeface="ff-quadraat-web-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6666"/>
                </a:solidFill>
                <a:effectLst/>
                <a:latin typeface="inherit"/>
              </a:rPr>
              <a:t>David Ellinghaus, Ph.D.,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666666"/>
                </a:solidFill>
                <a:effectLst/>
                <a:latin typeface="inherit"/>
              </a:rPr>
              <a:t>Frauke Degenhardt, M.Sc.,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666666"/>
                </a:solidFill>
                <a:effectLst/>
                <a:latin typeface="inherit"/>
              </a:rPr>
              <a:t>Luis Bujanda, M.D., Ph.D.,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666666"/>
                </a:solidFill>
                <a:effectLst/>
                <a:latin typeface="inherit"/>
              </a:rPr>
              <a:t>Maria Buti, M.D., Ph.D.,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666666"/>
                </a:solidFill>
                <a:effectLst/>
                <a:latin typeface="inherit"/>
              </a:rPr>
              <a:t> for The Severe Covid-19 GWAS Group</a:t>
            </a:r>
            <a:endParaRPr kumimoji="0" lang="en-US" altLang="en-US" sz="1200" b="0" i="0" u="none" strike="noStrike" cap="none" normalizeH="0" baseline="0" dirty="0">
              <a:ln>
                <a:noFill/>
              </a:ln>
              <a:solidFill>
                <a:srgbClr val="666666"/>
              </a:solidFill>
              <a:effectLst/>
              <a:latin typeface="ff-scala-sans-pro"/>
            </a:endParaRPr>
          </a:p>
        </p:txBody>
      </p:sp>
    </p:spTree>
    <p:extLst>
      <p:ext uri="{BB962C8B-B14F-4D97-AF65-F5344CB8AC3E}">
        <p14:creationId xmlns:p14="http://schemas.microsoft.com/office/powerpoint/2010/main" val="358305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BF76-717A-4533-B19A-558634AF0C86}"/>
              </a:ext>
            </a:extLst>
          </p:cNvPr>
          <p:cNvSpPr>
            <a:spLocks noGrp="1"/>
          </p:cNvSpPr>
          <p:nvPr>
            <p:ph type="title"/>
          </p:nvPr>
        </p:nvSpPr>
        <p:spPr/>
        <p:txBody>
          <a:bodyPr/>
          <a:lstStyle/>
          <a:p>
            <a:r>
              <a:rPr lang="en-US" dirty="0"/>
              <a:t>Single-nucleotide Polymorphisms</a:t>
            </a:r>
          </a:p>
        </p:txBody>
      </p:sp>
      <p:sp>
        <p:nvSpPr>
          <p:cNvPr id="3" name="Content Placeholder 2">
            <a:extLst>
              <a:ext uri="{FF2B5EF4-FFF2-40B4-BE49-F238E27FC236}">
                <a16:creationId xmlns:a16="http://schemas.microsoft.com/office/drawing/2014/main" id="{844A6C4F-5258-4E8F-8AE2-D9756B59D7A8}"/>
              </a:ext>
            </a:extLst>
          </p:cNvPr>
          <p:cNvSpPr>
            <a:spLocks noGrp="1"/>
          </p:cNvSpPr>
          <p:nvPr>
            <p:ph idx="1"/>
          </p:nvPr>
        </p:nvSpPr>
        <p:spPr/>
        <p:txBody>
          <a:bodyPr>
            <a:normAutofit/>
          </a:bodyPr>
          <a:lstStyle/>
          <a:p>
            <a:r>
              <a:rPr lang="en-US" sz="2200" dirty="0"/>
              <a:t>A DNA sequence variation occurring when a single nucleotide adenine, thymine, cytosine, or guanine, in the genome differs between members of a species or paired chromosomes of an individual. </a:t>
            </a:r>
          </a:p>
          <a:p>
            <a:r>
              <a:rPr lang="en-US" sz="2200" b="0" i="0" dirty="0">
                <a:solidFill>
                  <a:srgbClr val="222222"/>
                </a:solidFill>
                <a:effectLst/>
              </a:rPr>
              <a:t>For example, two sequenced DNA fragments from different individuals, AAGC</a:t>
            </a:r>
            <a:r>
              <a:rPr lang="en-US" sz="2200" b="1" i="0" dirty="0">
                <a:solidFill>
                  <a:srgbClr val="222222"/>
                </a:solidFill>
                <a:effectLst/>
              </a:rPr>
              <a:t>C</a:t>
            </a:r>
            <a:r>
              <a:rPr lang="en-US" sz="2200" b="0" i="0" dirty="0">
                <a:solidFill>
                  <a:srgbClr val="222222"/>
                </a:solidFill>
                <a:effectLst/>
              </a:rPr>
              <a:t>TA to AAGC</a:t>
            </a:r>
            <a:r>
              <a:rPr lang="en-US" sz="2200" b="1" i="0" dirty="0">
                <a:solidFill>
                  <a:srgbClr val="222222"/>
                </a:solidFill>
                <a:effectLst/>
              </a:rPr>
              <a:t>T</a:t>
            </a:r>
            <a:r>
              <a:rPr lang="en-US" sz="2200" b="0" i="0" dirty="0">
                <a:solidFill>
                  <a:srgbClr val="222222"/>
                </a:solidFill>
                <a:effectLst/>
              </a:rPr>
              <a:t>TA, contain a difference in a single nucleotide. In this case we say that there are two </a:t>
            </a:r>
            <a:r>
              <a:rPr lang="en-US" sz="2200" b="0" i="1" u="none" strike="noStrike" dirty="0">
                <a:solidFill>
                  <a:srgbClr val="0645AD"/>
                </a:solidFill>
                <a:effectLst/>
                <a:hlinkClick r:id="rId2" tooltip="Allele"/>
              </a:rPr>
              <a:t>alleles</a:t>
            </a:r>
            <a:r>
              <a:rPr lang="en-US" sz="2200" b="0" i="0" dirty="0">
                <a:solidFill>
                  <a:srgbClr val="222222"/>
                </a:solidFill>
                <a:effectLst/>
              </a:rPr>
              <a:t>: C and T. Almost all common SNPs have only two alleles.</a:t>
            </a:r>
          </a:p>
          <a:p>
            <a:r>
              <a:rPr lang="en-US" sz="2200" dirty="0"/>
              <a:t>Allele - </a:t>
            </a:r>
            <a:r>
              <a:rPr lang="en-US" sz="2200" b="0" i="0" dirty="0">
                <a:solidFill>
                  <a:srgbClr val="222222"/>
                </a:solidFill>
                <a:effectLst/>
              </a:rPr>
              <a:t>one of two or more alternative forms of a gene that arise by mutation and are found at the same place on a chromosome.</a:t>
            </a:r>
            <a:endParaRPr lang="en-US" sz="2200" dirty="0"/>
          </a:p>
        </p:txBody>
      </p:sp>
    </p:spTree>
    <p:extLst>
      <p:ext uri="{BB962C8B-B14F-4D97-AF65-F5344CB8AC3E}">
        <p14:creationId xmlns:p14="http://schemas.microsoft.com/office/powerpoint/2010/main" val="219448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AE58-292C-4C8E-A219-5F0B070DCA4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69C9B6B-6937-4734-9DE7-9F1529BD95B5}"/>
              </a:ext>
            </a:extLst>
          </p:cNvPr>
          <p:cNvSpPr>
            <a:spLocks noGrp="1"/>
          </p:cNvSpPr>
          <p:nvPr>
            <p:ph idx="1"/>
          </p:nvPr>
        </p:nvSpPr>
        <p:spPr/>
        <p:txBody>
          <a:bodyPr>
            <a:normAutofit fontScale="92500"/>
          </a:bodyPr>
          <a:lstStyle/>
          <a:p>
            <a:r>
              <a:rPr lang="en-US" dirty="0"/>
              <a:t>ABO blood group</a:t>
            </a:r>
          </a:p>
          <a:p>
            <a:r>
              <a:rPr lang="en-US" dirty="0"/>
              <a:t>A blood-group-specific analysis showed a higher risk in blood group A</a:t>
            </a:r>
          </a:p>
          <a:p>
            <a:r>
              <a:rPr lang="en-US" dirty="0"/>
              <a:t>A protective effect was found in blood group O</a:t>
            </a:r>
          </a:p>
          <a:p>
            <a:r>
              <a:rPr lang="en-US" dirty="0"/>
              <a:t>Identified a gene cluster as a genetic susceptibility locus in patients with Covid-19 with respiratory failure and confirmed a potential involvement  of the ABO blood-group system</a:t>
            </a:r>
          </a:p>
        </p:txBody>
      </p:sp>
    </p:spTree>
    <p:extLst>
      <p:ext uri="{BB962C8B-B14F-4D97-AF65-F5344CB8AC3E}">
        <p14:creationId xmlns:p14="http://schemas.microsoft.com/office/powerpoint/2010/main" val="316443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9529-0A32-4D76-8791-0F7EA018F879}"/>
              </a:ext>
            </a:extLst>
          </p:cNvPr>
          <p:cNvSpPr>
            <a:spLocks noGrp="1"/>
          </p:cNvSpPr>
          <p:nvPr>
            <p:ph type="title"/>
          </p:nvPr>
        </p:nvSpPr>
        <p:spPr/>
        <p:txBody>
          <a:bodyPr>
            <a:normAutofit fontScale="90000"/>
          </a:bodyPr>
          <a:lstStyle/>
          <a:p>
            <a:r>
              <a:rPr lang="en-US" i="0" dirty="0">
                <a:effectLst/>
              </a:rPr>
              <a:t>DNA Could Hold Clues to Varying Severity of COVID-19</a:t>
            </a:r>
            <a:endParaRPr lang="en-US" dirty="0"/>
          </a:p>
        </p:txBody>
      </p:sp>
      <p:sp>
        <p:nvSpPr>
          <p:cNvPr id="3" name="Content Placeholder 2">
            <a:extLst>
              <a:ext uri="{FF2B5EF4-FFF2-40B4-BE49-F238E27FC236}">
                <a16:creationId xmlns:a16="http://schemas.microsoft.com/office/drawing/2014/main" id="{4751B08E-3A2F-4559-8B51-0485D339A5F0}"/>
              </a:ext>
            </a:extLst>
          </p:cNvPr>
          <p:cNvSpPr>
            <a:spLocks noGrp="1"/>
          </p:cNvSpPr>
          <p:nvPr>
            <p:ph idx="1"/>
          </p:nvPr>
        </p:nvSpPr>
        <p:spPr/>
        <p:txBody>
          <a:bodyPr>
            <a:noAutofit/>
          </a:bodyPr>
          <a:lstStyle/>
          <a:p>
            <a:r>
              <a:rPr lang="en-US" sz="1600" dirty="0"/>
              <a:t>According to the article those who do experience symptoms of the Corona virus have experienced symptoms such as loss of smell or taste, pink eye, digestive issues, fever, cough, pneumonia, septic shock, multi-organ failure and difficulty breathing down to the point of respiratory failure. </a:t>
            </a:r>
          </a:p>
          <a:p>
            <a:r>
              <a:rPr lang="en-US" sz="1600" dirty="0"/>
              <a:t>It’s also been noted that men and elderly with pre-existing conditions such as heart disease are also more vulnerable, but that has not stopped hundreds of young healthy individuals from succumbing to the virus as well. </a:t>
            </a:r>
          </a:p>
          <a:p>
            <a:r>
              <a:rPr lang="en-US" sz="1600" dirty="0"/>
              <a:t>14% of confirmed cases have been “severe.”</a:t>
            </a:r>
          </a:p>
          <a:p>
            <a:r>
              <a:rPr lang="en-US" sz="1600" dirty="0"/>
              <a:t>2.3% of confirmed cases have resulted in death</a:t>
            </a:r>
          </a:p>
          <a:p>
            <a:r>
              <a:rPr lang="en-US" sz="1600" dirty="0"/>
              <a:t>10.5% is the fatality rate for people with cardiovascular disease</a:t>
            </a:r>
          </a:p>
          <a:p>
            <a:r>
              <a:rPr lang="en-US" sz="1600" dirty="0"/>
              <a:t>7.3 % for individuals with diabetes</a:t>
            </a:r>
          </a:p>
          <a:p>
            <a:r>
              <a:rPr lang="en-US" sz="1600" dirty="0"/>
              <a:t>6% for those with chronic respiratory disease, hypertension, or cancer</a:t>
            </a:r>
          </a:p>
        </p:txBody>
      </p:sp>
    </p:spTree>
    <p:extLst>
      <p:ext uri="{BB962C8B-B14F-4D97-AF65-F5344CB8AC3E}">
        <p14:creationId xmlns:p14="http://schemas.microsoft.com/office/powerpoint/2010/main" val="194956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216F-F48F-42A2-B987-61F9388BD3E2}"/>
              </a:ext>
            </a:extLst>
          </p:cNvPr>
          <p:cNvSpPr>
            <a:spLocks noGrp="1"/>
          </p:cNvSpPr>
          <p:nvPr>
            <p:ph type="title"/>
          </p:nvPr>
        </p:nvSpPr>
        <p:spPr/>
        <p:txBody>
          <a:bodyPr/>
          <a:lstStyle/>
          <a:p>
            <a:r>
              <a:rPr lang="en-US" dirty="0"/>
              <a:t>Poor Immune Systems</a:t>
            </a:r>
          </a:p>
        </p:txBody>
      </p:sp>
      <p:sp>
        <p:nvSpPr>
          <p:cNvPr id="3" name="Content Placeholder 2">
            <a:extLst>
              <a:ext uri="{FF2B5EF4-FFF2-40B4-BE49-F238E27FC236}">
                <a16:creationId xmlns:a16="http://schemas.microsoft.com/office/drawing/2014/main" id="{57CDAEBC-F014-4AFF-93F5-8E664796F796}"/>
              </a:ext>
            </a:extLst>
          </p:cNvPr>
          <p:cNvSpPr>
            <a:spLocks noGrp="1"/>
          </p:cNvSpPr>
          <p:nvPr>
            <p:ph idx="1"/>
          </p:nvPr>
        </p:nvSpPr>
        <p:spPr/>
        <p:txBody>
          <a:bodyPr>
            <a:normAutofit fontScale="92500" lnSpcReduction="20000"/>
          </a:bodyPr>
          <a:lstStyle/>
          <a:p>
            <a:r>
              <a:rPr lang="en-US" dirty="0"/>
              <a:t>Its been noted that generally when </a:t>
            </a:r>
            <a:r>
              <a:rPr lang="en-US" dirty="0" err="1"/>
              <a:t>Covid</a:t>
            </a:r>
            <a:r>
              <a:rPr lang="en-US" dirty="0"/>
              <a:t> starts causing damage in the airway, the immune systems triggers a wave of local inflammation, recruiting immune cells to eradicate the pathogen. Once there is a positive response the immune response recedes, and the patients recover. </a:t>
            </a:r>
          </a:p>
          <a:p>
            <a:r>
              <a:rPr lang="en-US" dirty="0"/>
              <a:t>For still unknown reasons, an uncontrolled immune response triggers an overproduction of immune cells and their signaling molecules leading to a cytokine storm associated with a flood of immune cells into the lungs, which lead to respiratory failures. </a:t>
            </a:r>
          </a:p>
        </p:txBody>
      </p:sp>
    </p:spTree>
    <p:extLst>
      <p:ext uri="{BB962C8B-B14F-4D97-AF65-F5344CB8AC3E}">
        <p14:creationId xmlns:p14="http://schemas.microsoft.com/office/powerpoint/2010/main" val="164176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6B2-3C3B-461A-B7D2-FE251AE5D1F7}"/>
              </a:ext>
            </a:extLst>
          </p:cNvPr>
          <p:cNvSpPr>
            <a:spLocks noGrp="1"/>
          </p:cNvSpPr>
          <p:nvPr>
            <p:ph type="title"/>
          </p:nvPr>
        </p:nvSpPr>
        <p:spPr/>
        <p:txBody>
          <a:bodyPr/>
          <a:lstStyle/>
          <a:p>
            <a:r>
              <a:rPr lang="en-US" dirty="0"/>
              <a:t>What do we know? “Basically nothing.”</a:t>
            </a:r>
          </a:p>
        </p:txBody>
      </p:sp>
      <p:sp>
        <p:nvSpPr>
          <p:cNvPr id="3" name="Content Placeholder 2">
            <a:extLst>
              <a:ext uri="{FF2B5EF4-FFF2-40B4-BE49-F238E27FC236}">
                <a16:creationId xmlns:a16="http://schemas.microsoft.com/office/drawing/2014/main" id="{99248CB2-88F8-4F4F-8D8A-1883E110AD2B}"/>
              </a:ext>
            </a:extLst>
          </p:cNvPr>
          <p:cNvSpPr>
            <a:spLocks noGrp="1"/>
          </p:cNvSpPr>
          <p:nvPr>
            <p:ph idx="1"/>
          </p:nvPr>
        </p:nvSpPr>
        <p:spPr/>
        <p:txBody>
          <a:bodyPr/>
          <a:lstStyle/>
          <a:p>
            <a:r>
              <a:rPr lang="en-US" i="0" dirty="0">
                <a:solidFill>
                  <a:srgbClr val="222222"/>
                </a:solidFill>
                <a:effectLst/>
              </a:rPr>
              <a:t>“I think we’re so bad at predicting [which genes matter]. We’ve been terrible in the past and I think a lot of it is because we don’t fully understand everything that’s going on in the immune system,” says Dr. Wendy Chung,  a clinical geneticist and physician at Columbia University</a:t>
            </a:r>
          </a:p>
          <a:p>
            <a:r>
              <a:rPr lang="en-US" dirty="0">
                <a:solidFill>
                  <a:srgbClr val="222222"/>
                </a:solidFill>
              </a:rPr>
              <a:t>Still difficult to explain why healthy people, especially young healthy individuals dying from the disease. </a:t>
            </a:r>
            <a:endParaRPr lang="en-US" dirty="0"/>
          </a:p>
        </p:txBody>
      </p:sp>
    </p:spTree>
    <p:extLst>
      <p:ext uri="{BB962C8B-B14F-4D97-AF65-F5344CB8AC3E}">
        <p14:creationId xmlns:p14="http://schemas.microsoft.com/office/powerpoint/2010/main" val="384589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176C-4F49-447F-BEAC-CFB3A8EFCA3E}"/>
              </a:ext>
            </a:extLst>
          </p:cNvPr>
          <p:cNvSpPr>
            <a:spLocks noGrp="1"/>
          </p:cNvSpPr>
          <p:nvPr>
            <p:ph type="title"/>
          </p:nvPr>
        </p:nvSpPr>
        <p:spPr/>
        <p:txBody>
          <a:bodyPr>
            <a:normAutofit fontScale="90000"/>
          </a:bodyPr>
          <a:lstStyle/>
          <a:p>
            <a:r>
              <a:rPr lang="en-US" dirty="0"/>
              <a:t>Where New Mexico Stands Today</a:t>
            </a:r>
            <a:br>
              <a:rPr lang="en-US" dirty="0"/>
            </a:br>
            <a:r>
              <a:rPr lang="en-US" dirty="0"/>
              <a:t>Where The Navajo Nation Stands Today</a:t>
            </a:r>
          </a:p>
        </p:txBody>
      </p:sp>
      <p:sp>
        <p:nvSpPr>
          <p:cNvPr id="3" name="Content Placeholder 2">
            <a:extLst>
              <a:ext uri="{FF2B5EF4-FFF2-40B4-BE49-F238E27FC236}">
                <a16:creationId xmlns:a16="http://schemas.microsoft.com/office/drawing/2014/main" id="{C4987442-59AE-41A0-85CC-3716D9863F43}"/>
              </a:ext>
            </a:extLst>
          </p:cNvPr>
          <p:cNvSpPr>
            <a:spLocks noGrp="1"/>
          </p:cNvSpPr>
          <p:nvPr>
            <p:ph idx="1"/>
          </p:nvPr>
        </p:nvSpPr>
        <p:spPr/>
        <p:txBody>
          <a:bodyPr>
            <a:normAutofit fontScale="92500" lnSpcReduction="10000"/>
          </a:bodyPr>
          <a:lstStyle/>
          <a:p>
            <a:r>
              <a:rPr lang="en-US" dirty="0"/>
              <a:t>12, 147 positive cases</a:t>
            </a:r>
          </a:p>
          <a:p>
            <a:r>
              <a:rPr lang="en-US" dirty="0"/>
              <a:t>Total tests 344,181</a:t>
            </a:r>
          </a:p>
          <a:p>
            <a:r>
              <a:rPr lang="en-US" dirty="0"/>
              <a:t>497 Deaths</a:t>
            </a:r>
          </a:p>
          <a:p>
            <a:endParaRPr lang="en-US" dirty="0"/>
          </a:p>
          <a:p>
            <a:r>
              <a:rPr lang="en-US" dirty="0"/>
              <a:t>7,549 Positive Cases</a:t>
            </a:r>
          </a:p>
          <a:p>
            <a:r>
              <a:rPr lang="en-US" dirty="0"/>
              <a:t>44,582 Negative Tests</a:t>
            </a:r>
          </a:p>
          <a:p>
            <a:r>
              <a:rPr lang="en-US" dirty="0"/>
              <a:t>364 Deaths</a:t>
            </a:r>
          </a:p>
        </p:txBody>
      </p:sp>
    </p:spTree>
    <p:extLst>
      <p:ext uri="{BB962C8B-B14F-4D97-AF65-F5344CB8AC3E}">
        <p14:creationId xmlns:p14="http://schemas.microsoft.com/office/powerpoint/2010/main" val="292522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4E4F-8139-4648-AEBD-00FFCAFE30F9}"/>
              </a:ext>
            </a:extLst>
          </p:cNvPr>
          <p:cNvSpPr>
            <a:spLocks noGrp="1"/>
          </p:cNvSpPr>
          <p:nvPr>
            <p:ph type="title"/>
          </p:nvPr>
        </p:nvSpPr>
        <p:spPr/>
        <p:txBody>
          <a:bodyPr/>
          <a:lstStyle/>
          <a:p>
            <a:r>
              <a:rPr lang="en-US" dirty="0"/>
              <a:t>New Mexico Counties</a:t>
            </a:r>
          </a:p>
        </p:txBody>
      </p:sp>
      <p:sp>
        <p:nvSpPr>
          <p:cNvPr id="3" name="Content Placeholder 2">
            <a:extLst>
              <a:ext uri="{FF2B5EF4-FFF2-40B4-BE49-F238E27FC236}">
                <a16:creationId xmlns:a16="http://schemas.microsoft.com/office/drawing/2014/main" id="{2E460A61-69CB-4E07-AE58-59746A8169C9}"/>
              </a:ext>
            </a:extLst>
          </p:cNvPr>
          <p:cNvSpPr>
            <a:spLocks noGrp="1"/>
          </p:cNvSpPr>
          <p:nvPr>
            <p:ph idx="1"/>
          </p:nvPr>
        </p:nvSpPr>
        <p:spPr/>
        <p:txBody>
          <a:bodyPr numCol="3">
            <a:normAutofit fontScale="55000" lnSpcReduction="20000"/>
          </a:bodyPr>
          <a:lstStyle/>
          <a:p>
            <a:r>
              <a:rPr lang="en-US" b="0" i="0" dirty="0">
                <a:solidFill>
                  <a:srgbClr val="000000"/>
                </a:solidFill>
                <a:effectLst/>
              </a:rPr>
              <a:t>As of June 30, the New Mexico counties with confirmed COVID-19 cases are:</a:t>
            </a:r>
            <a:br>
              <a:rPr lang="en-US" dirty="0"/>
            </a:br>
            <a:r>
              <a:rPr lang="en-US" b="1" i="0" dirty="0">
                <a:solidFill>
                  <a:srgbClr val="000000"/>
                </a:solidFill>
                <a:effectLst/>
              </a:rPr>
              <a:t>Bernalillo County: </a:t>
            </a:r>
            <a:r>
              <a:rPr lang="en-US" b="0" i="0" dirty="0">
                <a:solidFill>
                  <a:srgbClr val="000000"/>
                </a:solidFill>
                <a:effectLst/>
              </a:rPr>
              <a:t>2143 cases (85 deaths)</a:t>
            </a:r>
            <a:br>
              <a:rPr lang="en-US" dirty="0"/>
            </a:br>
            <a:r>
              <a:rPr lang="en-US" b="1" i="0" dirty="0">
                <a:solidFill>
                  <a:srgbClr val="000000"/>
                </a:solidFill>
                <a:effectLst/>
              </a:rPr>
              <a:t>Catron County: </a:t>
            </a:r>
            <a:r>
              <a:rPr lang="en-US" b="0" i="0" dirty="0">
                <a:solidFill>
                  <a:srgbClr val="000000"/>
                </a:solidFill>
                <a:effectLst/>
              </a:rPr>
              <a:t>2 cases (1 death)</a:t>
            </a:r>
            <a:br>
              <a:rPr lang="en-US" dirty="0"/>
            </a:br>
            <a:r>
              <a:rPr lang="en-US" b="1" i="0" dirty="0">
                <a:solidFill>
                  <a:srgbClr val="000000"/>
                </a:solidFill>
                <a:effectLst/>
              </a:rPr>
              <a:t>Chaves County: </a:t>
            </a:r>
            <a:r>
              <a:rPr lang="en-US" b="0" i="0" dirty="0">
                <a:solidFill>
                  <a:srgbClr val="000000"/>
                </a:solidFill>
                <a:effectLst/>
              </a:rPr>
              <a:t>94 cases (2 deaths)</a:t>
            </a:r>
            <a:br>
              <a:rPr lang="en-US" dirty="0"/>
            </a:br>
            <a:r>
              <a:rPr lang="en-US" b="1" i="0" dirty="0">
                <a:solidFill>
                  <a:srgbClr val="000000"/>
                </a:solidFill>
                <a:effectLst/>
              </a:rPr>
              <a:t>Cibola County: </a:t>
            </a:r>
            <a:r>
              <a:rPr lang="en-US" b="0" i="0" dirty="0">
                <a:solidFill>
                  <a:srgbClr val="000000"/>
                </a:solidFill>
                <a:effectLst/>
              </a:rPr>
              <a:t>212 cases (14 deaths)</a:t>
            </a:r>
            <a:br>
              <a:rPr lang="en-US" dirty="0"/>
            </a:br>
            <a:r>
              <a:rPr lang="en-US" b="1" i="0" dirty="0">
                <a:solidFill>
                  <a:srgbClr val="000000"/>
                </a:solidFill>
                <a:effectLst/>
              </a:rPr>
              <a:t>Colfax County: </a:t>
            </a:r>
            <a:r>
              <a:rPr lang="en-US" b="0" i="0" dirty="0">
                <a:solidFill>
                  <a:srgbClr val="000000"/>
                </a:solidFill>
                <a:effectLst/>
              </a:rPr>
              <a:t>9 cases (1 death)</a:t>
            </a:r>
            <a:br>
              <a:rPr lang="en-US" dirty="0"/>
            </a:br>
            <a:r>
              <a:rPr lang="en-US" b="1" i="0" dirty="0">
                <a:solidFill>
                  <a:srgbClr val="000000"/>
                </a:solidFill>
                <a:effectLst/>
              </a:rPr>
              <a:t>Curry County: </a:t>
            </a:r>
            <a:r>
              <a:rPr lang="en-US" b="0" i="0" dirty="0">
                <a:solidFill>
                  <a:srgbClr val="000000"/>
                </a:solidFill>
                <a:effectLst/>
              </a:rPr>
              <a:t>163 cases</a:t>
            </a:r>
            <a:br>
              <a:rPr lang="en-US" dirty="0"/>
            </a:br>
            <a:r>
              <a:rPr lang="en-US" b="1" i="0" dirty="0">
                <a:solidFill>
                  <a:srgbClr val="000000"/>
                </a:solidFill>
                <a:effectLst/>
              </a:rPr>
              <a:t>Doña Ana County: </a:t>
            </a:r>
            <a:r>
              <a:rPr lang="en-US" b="0" i="0" dirty="0">
                <a:solidFill>
                  <a:srgbClr val="000000"/>
                </a:solidFill>
                <a:effectLst/>
              </a:rPr>
              <a:t>949 cases (9 deaths)</a:t>
            </a:r>
            <a:br>
              <a:rPr lang="en-US" dirty="0"/>
            </a:br>
            <a:r>
              <a:rPr lang="en-US" b="1" i="0" dirty="0">
                <a:solidFill>
                  <a:srgbClr val="000000"/>
                </a:solidFill>
                <a:effectLst/>
              </a:rPr>
              <a:t>Eddy County: </a:t>
            </a:r>
            <a:r>
              <a:rPr lang="en-US" b="0" i="0" dirty="0">
                <a:solidFill>
                  <a:srgbClr val="000000"/>
                </a:solidFill>
                <a:effectLst/>
              </a:rPr>
              <a:t>80 cases (1 death)</a:t>
            </a:r>
            <a:br>
              <a:rPr lang="en-US" dirty="0"/>
            </a:br>
            <a:r>
              <a:rPr lang="en-US" b="1" i="0" dirty="0">
                <a:solidFill>
                  <a:srgbClr val="000000"/>
                </a:solidFill>
                <a:effectLst/>
              </a:rPr>
              <a:t>Grant County: </a:t>
            </a:r>
            <a:r>
              <a:rPr lang="en-US" b="0" i="0" dirty="0">
                <a:solidFill>
                  <a:srgbClr val="000000"/>
                </a:solidFill>
                <a:effectLst/>
              </a:rPr>
              <a:t>18 cases</a:t>
            </a:r>
            <a:br>
              <a:rPr lang="en-US" dirty="0"/>
            </a:br>
            <a:r>
              <a:rPr lang="en-US" b="1" i="0" dirty="0">
                <a:solidFill>
                  <a:srgbClr val="000000"/>
                </a:solidFill>
                <a:effectLst/>
              </a:rPr>
              <a:t>Guadalupe County: </a:t>
            </a:r>
            <a:r>
              <a:rPr lang="en-US" b="0" i="0" dirty="0">
                <a:solidFill>
                  <a:srgbClr val="000000"/>
                </a:solidFill>
                <a:effectLst/>
              </a:rPr>
              <a:t>20 cases</a:t>
            </a:r>
            <a:br>
              <a:rPr lang="en-US" dirty="0"/>
            </a:br>
            <a:r>
              <a:rPr lang="en-US" b="1" i="0" dirty="0">
                <a:solidFill>
                  <a:srgbClr val="000000"/>
                </a:solidFill>
                <a:effectLst/>
              </a:rPr>
              <a:t>Harding County: </a:t>
            </a:r>
            <a:r>
              <a:rPr lang="en-US" b="0" i="0" dirty="0">
                <a:solidFill>
                  <a:srgbClr val="000000"/>
                </a:solidFill>
                <a:effectLst/>
              </a:rPr>
              <a:t>1 case</a:t>
            </a:r>
            <a:br>
              <a:rPr lang="en-US" dirty="0"/>
            </a:br>
            <a:r>
              <a:rPr lang="en-US" b="1" i="0" dirty="0">
                <a:solidFill>
                  <a:srgbClr val="000000"/>
                </a:solidFill>
                <a:effectLst/>
              </a:rPr>
              <a:t>Hidalgo County: </a:t>
            </a:r>
            <a:r>
              <a:rPr lang="en-US" b="0" i="0" dirty="0">
                <a:solidFill>
                  <a:srgbClr val="000000"/>
                </a:solidFill>
                <a:effectLst/>
              </a:rPr>
              <a:t>49 cases</a:t>
            </a:r>
            <a:br>
              <a:rPr lang="en-US" dirty="0"/>
            </a:br>
            <a:r>
              <a:rPr lang="en-US" b="1" i="0" dirty="0">
                <a:solidFill>
                  <a:srgbClr val="000000"/>
                </a:solidFill>
                <a:effectLst/>
              </a:rPr>
              <a:t>Lea County: </a:t>
            </a:r>
            <a:r>
              <a:rPr lang="en-US" b="0" i="0" dirty="0">
                <a:solidFill>
                  <a:srgbClr val="000000"/>
                </a:solidFill>
                <a:effectLst/>
              </a:rPr>
              <a:t>132 cases</a:t>
            </a:r>
            <a:br>
              <a:rPr lang="en-US" dirty="0"/>
            </a:br>
            <a:r>
              <a:rPr lang="en-US" b="1" i="0" dirty="0">
                <a:solidFill>
                  <a:srgbClr val="000000"/>
                </a:solidFill>
                <a:effectLst/>
              </a:rPr>
              <a:t>Lincoln County: </a:t>
            </a:r>
            <a:r>
              <a:rPr lang="en-US" b="0" i="0" dirty="0">
                <a:solidFill>
                  <a:srgbClr val="000000"/>
                </a:solidFill>
                <a:effectLst/>
              </a:rPr>
              <a:t>11 cases</a:t>
            </a:r>
            <a:br>
              <a:rPr lang="en-US" dirty="0"/>
            </a:br>
            <a:r>
              <a:rPr lang="en-US" b="1" i="0" dirty="0">
                <a:solidFill>
                  <a:srgbClr val="000000"/>
                </a:solidFill>
                <a:effectLst/>
              </a:rPr>
              <a:t>Los Alamos County: </a:t>
            </a:r>
            <a:r>
              <a:rPr lang="en-US" b="0" i="0" dirty="0">
                <a:solidFill>
                  <a:srgbClr val="000000"/>
                </a:solidFill>
                <a:effectLst/>
              </a:rPr>
              <a:t>8 cases</a:t>
            </a:r>
            <a:br>
              <a:rPr lang="en-US" dirty="0"/>
            </a:br>
            <a:r>
              <a:rPr lang="en-US" b="1" i="0" dirty="0">
                <a:solidFill>
                  <a:srgbClr val="000000"/>
                </a:solidFill>
                <a:effectLst/>
              </a:rPr>
              <a:t>Luna County: </a:t>
            </a:r>
            <a:r>
              <a:rPr lang="en-US" b="0" i="0" dirty="0">
                <a:solidFill>
                  <a:srgbClr val="000000"/>
                </a:solidFill>
                <a:effectLst/>
              </a:rPr>
              <a:t>79 cases (3 deaths)</a:t>
            </a:r>
            <a:br>
              <a:rPr lang="en-US" dirty="0"/>
            </a:br>
            <a:r>
              <a:rPr lang="en-US" b="1" i="0" dirty="0">
                <a:solidFill>
                  <a:srgbClr val="000000"/>
                </a:solidFill>
                <a:effectLst/>
              </a:rPr>
              <a:t>McKinley County: </a:t>
            </a:r>
            <a:r>
              <a:rPr lang="en-US" b="0" i="0" dirty="0">
                <a:solidFill>
                  <a:srgbClr val="000000"/>
                </a:solidFill>
                <a:effectLst/>
              </a:rPr>
              <a:t>3375 cases (168 deaths)</a:t>
            </a:r>
            <a:br>
              <a:rPr lang="en-US" dirty="0"/>
            </a:br>
            <a:r>
              <a:rPr lang="en-US" b="1" i="0" dirty="0">
                <a:solidFill>
                  <a:srgbClr val="000000"/>
                </a:solidFill>
                <a:effectLst/>
              </a:rPr>
              <a:t>Otero County: </a:t>
            </a:r>
            <a:r>
              <a:rPr lang="en-US" b="0" i="0" dirty="0">
                <a:solidFill>
                  <a:srgbClr val="000000"/>
                </a:solidFill>
                <a:effectLst/>
              </a:rPr>
              <a:t>42 cases (6 deaths)</a:t>
            </a:r>
            <a:br>
              <a:rPr lang="en-US" dirty="0"/>
            </a:br>
            <a:r>
              <a:rPr lang="en-US" b="1" i="0" dirty="0">
                <a:solidFill>
                  <a:srgbClr val="000000"/>
                </a:solidFill>
                <a:effectLst/>
              </a:rPr>
              <a:t>Quay County: </a:t>
            </a:r>
            <a:r>
              <a:rPr lang="en-US" b="0" i="0" dirty="0">
                <a:solidFill>
                  <a:srgbClr val="000000"/>
                </a:solidFill>
                <a:effectLst/>
              </a:rPr>
              <a:t>6 cases (1 death)</a:t>
            </a:r>
            <a:br>
              <a:rPr lang="en-US" dirty="0"/>
            </a:br>
            <a:r>
              <a:rPr lang="en-US" b="1" i="0" dirty="0">
                <a:solidFill>
                  <a:srgbClr val="000000"/>
                </a:solidFill>
                <a:effectLst/>
              </a:rPr>
              <a:t>Rio Arriba County: </a:t>
            </a:r>
            <a:r>
              <a:rPr lang="en-US" b="0" i="0" dirty="0">
                <a:solidFill>
                  <a:srgbClr val="000000"/>
                </a:solidFill>
                <a:effectLst/>
              </a:rPr>
              <a:t>98 cases (1 death)</a:t>
            </a:r>
            <a:br>
              <a:rPr lang="en-US" dirty="0"/>
            </a:br>
            <a:r>
              <a:rPr lang="en-US" b="1" i="0" dirty="0">
                <a:solidFill>
                  <a:srgbClr val="000000"/>
                </a:solidFill>
                <a:effectLst/>
              </a:rPr>
              <a:t>Roosevelt County: </a:t>
            </a:r>
            <a:r>
              <a:rPr lang="en-US" b="0" i="0" dirty="0">
                <a:solidFill>
                  <a:srgbClr val="000000"/>
                </a:solidFill>
                <a:effectLst/>
              </a:rPr>
              <a:t>59 cases (1 death)</a:t>
            </a:r>
            <a:br>
              <a:rPr lang="en-US" dirty="0"/>
            </a:br>
            <a:r>
              <a:rPr lang="en-US" b="1" i="0" dirty="0">
                <a:solidFill>
                  <a:srgbClr val="000000"/>
                </a:solidFill>
                <a:effectLst/>
              </a:rPr>
              <a:t>Sandoval County: </a:t>
            </a:r>
            <a:r>
              <a:rPr lang="en-US" b="0" i="0" dirty="0">
                <a:solidFill>
                  <a:srgbClr val="000000"/>
                </a:solidFill>
                <a:effectLst/>
              </a:rPr>
              <a:t>728 cases (29 deaths)</a:t>
            </a:r>
            <a:br>
              <a:rPr lang="en-US" dirty="0"/>
            </a:br>
            <a:r>
              <a:rPr lang="en-US" b="1" i="0" dirty="0">
                <a:solidFill>
                  <a:srgbClr val="000000"/>
                </a:solidFill>
                <a:effectLst/>
              </a:rPr>
              <a:t>San Juan County: </a:t>
            </a:r>
            <a:r>
              <a:rPr lang="en-US" b="0" i="0" dirty="0">
                <a:solidFill>
                  <a:srgbClr val="000000"/>
                </a:solidFill>
                <a:effectLst/>
              </a:rPr>
              <a:t>2422 cases (163 deaths)</a:t>
            </a:r>
            <a:br>
              <a:rPr lang="en-US" dirty="0"/>
            </a:br>
            <a:r>
              <a:rPr lang="en-US" b="1" i="0" dirty="0">
                <a:solidFill>
                  <a:srgbClr val="000000"/>
                </a:solidFill>
                <a:effectLst/>
              </a:rPr>
              <a:t>San Miguel County: </a:t>
            </a:r>
            <a:r>
              <a:rPr lang="en-US" b="0" i="0" dirty="0">
                <a:solidFill>
                  <a:srgbClr val="000000"/>
                </a:solidFill>
                <a:effectLst/>
              </a:rPr>
              <a:t>21 cases</a:t>
            </a:r>
            <a:br>
              <a:rPr lang="en-US" dirty="0"/>
            </a:br>
            <a:r>
              <a:rPr lang="en-US" b="1" i="0" dirty="0">
                <a:solidFill>
                  <a:srgbClr val="000000"/>
                </a:solidFill>
                <a:effectLst/>
              </a:rPr>
              <a:t>Santa Fe County: </a:t>
            </a:r>
            <a:r>
              <a:rPr lang="en-US" b="0" i="0" dirty="0">
                <a:solidFill>
                  <a:srgbClr val="000000"/>
                </a:solidFill>
                <a:effectLst/>
              </a:rPr>
              <a:t>237 cases (3 deaths)</a:t>
            </a:r>
            <a:br>
              <a:rPr lang="en-US" dirty="0"/>
            </a:br>
            <a:r>
              <a:rPr lang="en-US" b="1" i="0" dirty="0">
                <a:solidFill>
                  <a:srgbClr val="000000"/>
                </a:solidFill>
                <a:effectLst/>
              </a:rPr>
              <a:t>Sierra County: </a:t>
            </a:r>
            <a:r>
              <a:rPr lang="en-US" b="0" i="0" dirty="0">
                <a:solidFill>
                  <a:srgbClr val="000000"/>
                </a:solidFill>
                <a:effectLst/>
              </a:rPr>
              <a:t>11 cases</a:t>
            </a:r>
            <a:br>
              <a:rPr lang="en-US" dirty="0"/>
            </a:br>
            <a:r>
              <a:rPr lang="en-US" b="1" i="0" dirty="0">
                <a:solidFill>
                  <a:srgbClr val="000000"/>
                </a:solidFill>
                <a:effectLst/>
              </a:rPr>
              <a:t>Socorro County: </a:t>
            </a:r>
            <a:r>
              <a:rPr lang="en-US" b="0" i="0" dirty="0">
                <a:solidFill>
                  <a:srgbClr val="000000"/>
                </a:solidFill>
                <a:effectLst/>
              </a:rPr>
              <a:t>60 cases (5 deaths)</a:t>
            </a:r>
            <a:br>
              <a:rPr lang="en-US" dirty="0"/>
            </a:br>
            <a:r>
              <a:rPr lang="en-US" b="1" i="0" dirty="0">
                <a:solidFill>
                  <a:srgbClr val="000000"/>
                </a:solidFill>
                <a:effectLst/>
              </a:rPr>
              <a:t>Taos County: </a:t>
            </a:r>
            <a:r>
              <a:rPr lang="en-US" b="0" i="0" dirty="0">
                <a:solidFill>
                  <a:srgbClr val="000000"/>
                </a:solidFill>
                <a:effectLst/>
              </a:rPr>
              <a:t>42 cases (1 death)</a:t>
            </a:r>
            <a:br>
              <a:rPr lang="en-US" dirty="0"/>
            </a:br>
            <a:r>
              <a:rPr lang="en-US" b="1" i="0" dirty="0">
                <a:solidFill>
                  <a:srgbClr val="000000"/>
                </a:solidFill>
                <a:effectLst/>
              </a:rPr>
              <a:t>Torrance County: </a:t>
            </a:r>
            <a:r>
              <a:rPr lang="en-US" b="0" i="0" dirty="0">
                <a:solidFill>
                  <a:srgbClr val="000000"/>
                </a:solidFill>
                <a:effectLst/>
              </a:rPr>
              <a:t>43 cases (1 death)</a:t>
            </a:r>
            <a:br>
              <a:rPr lang="en-US" dirty="0"/>
            </a:br>
            <a:r>
              <a:rPr lang="en-US" b="1" i="0" dirty="0">
                <a:solidFill>
                  <a:srgbClr val="000000"/>
                </a:solidFill>
                <a:effectLst/>
              </a:rPr>
              <a:t>Union County: </a:t>
            </a:r>
            <a:r>
              <a:rPr lang="en-US" b="0" i="0" dirty="0">
                <a:solidFill>
                  <a:srgbClr val="000000"/>
                </a:solidFill>
                <a:effectLst/>
              </a:rPr>
              <a:t>7 cases</a:t>
            </a:r>
            <a:br>
              <a:rPr lang="en-US" dirty="0"/>
            </a:br>
            <a:r>
              <a:rPr lang="en-US" b="1" i="0" dirty="0">
                <a:solidFill>
                  <a:srgbClr val="000000"/>
                </a:solidFill>
                <a:effectLst/>
              </a:rPr>
              <a:t>Valencia County: </a:t>
            </a:r>
            <a:r>
              <a:rPr lang="en-US" b="0" i="0" dirty="0">
                <a:solidFill>
                  <a:srgbClr val="000000"/>
                </a:solidFill>
                <a:effectLst/>
              </a:rPr>
              <a:t>121 cases (2 deaths)</a:t>
            </a:r>
            <a:endParaRPr lang="en-US" dirty="0"/>
          </a:p>
        </p:txBody>
      </p:sp>
    </p:spTree>
    <p:extLst>
      <p:ext uri="{BB962C8B-B14F-4D97-AF65-F5344CB8AC3E}">
        <p14:creationId xmlns:p14="http://schemas.microsoft.com/office/powerpoint/2010/main" val="3289524864"/>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412435"/>
      </a:dk2>
      <a:lt2>
        <a:srgbClr val="E2E2E8"/>
      </a:lt2>
      <a:accent1>
        <a:srgbClr val="A5A429"/>
      </a:accent1>
      <a:accent2>
        <a:srgbClr val="C88324"/>
      </a:accent2>
      <a:accent3>
        <a:srgbClr val="DA5036"/>
      </a:accent3>
      <a:accent4>
        <a:srgbClr val="C8244E"/>
      </a:accent4>
      <a:accent5>
        <a:srgbClr val="DA36A4"/>
      </a:accent5>
      <a:accent6>
        <a:srgbClr val="B924C8"/>
      </a:accent6>
      <a:hlink>
        <a:srgbClr val="6B6BCD"/>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138</TotalTime>
  <Words>1037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ff-quadraat-web-pro</vt:lpstr>
      <vt:lpstr>ff-scala-sans-pro</vt:lpstr>
      <vt:lpstr>inherit</vt:lpstr>
      <vt:lpstr>AccentBoxVTI</vt:lpstr>
      <vt:lpstr>A Review in the Disease Behavior of Covid-19</vt:lpstr>
      <vt:lpstr>Genomewide Association Study of Severe Covid-19 with Respiratory Failure   David Ellinghaus, Ph.D.,  Frauke Degenhardt, M.Sc.,  Luis Bujanda, M.D., Ph.D.,  Maria Buti, M.D., Ph.D.,   for The Severe Covid-19 GWAS Group</vt:lpstr>
      <vt:lpstr>Single-nucleotide Polymorphisms</vt:lpstr>
      <vt:lpstr>Results</vt:lpstr>
      <vt:lpstr>DNA Could Hold Clues to Varying Severity of COVID-19</vt:lpstr>
      <vt:lpstr>Poor Immune Systems</vt:lpstr>
      <vt:lpstr>What do we know? “Basically nothing.”</vt:lpstr>
      <vt:lpstr>Where New Mexico Stands Today Where The Navajo Nation Stands Today</vt:lpstr>
      <vt:lpstr>New Mexico Counties</vt:lpstr>
      <vt:lpstr>PowerPoint Presentation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in the Disease Behavior of Covid-19</dc:title>
  <dc:creator>Christopher Torres</dc:creator>
  <cp:lastModifiedBy>Christopher Torres</cp:lastModifiedBy>
  <cp:revision>12</cp:revision>
  <dcterms:created xsi:type="dcterms:W3CDTF">2020-07-01T16:38:15Z</dcterms:created>
  <dcterms:modified xsi:type="dcterms:W3CDTF">2020-07-01T18:57:05Z</dcterms:modified>
</cp:coreProperties>
</file>