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81" r:id="rId4"/>
    <p:sldId id="257" r:id="rId5"/>
    <p:sldId id="288" r:id="rId6"/>
    <p:sldId id="277" r:id="rId7"/>
    <p:sldId id="272" r:id="rId8"/>
    <p:sldId id="278" r:id="rId9"/>
    <p:sldId id="279" r:id="rId10"/>
    <p:sldId id="280" r:id="rId11"/>
    <p:sldId id="271" r:id="rId12"/>
    <p:sldId id="274" r:id="rId13"/>
    <p:sldId id="275" r:id="rId14"/>
    <p:sldId id="258" r:id="rId15"/>
    <p:sldId id="283" r:id="rId16"/>
    <p:sldId id="259" r:id="rId17"/>
    <p:sldId id="260" r:id="rId18"/>
    <p:sldId id="286" r:id="rId19"/>
    <p:sldId id="287" r:id="rId20"/>
    <p:sldId id="263" r:id="rId21"/>
    <p:sldId id="264" r:id="rId22"/>
    <p:sldId id="285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20:29:50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30571 10565 24575,'25'0'0,"0"0"0,23 0 0,-12 2 0,5 2 0,-1-1-1639,2-2 1,-1 0 1209,-5 2 1,2 0 0,1 0 428,7-3 0,2 0 0,-5 0 0,0 0 0,-2 0 0,-3 0 0,2 0 0,-7 0 1395,1 0-1395,-15 0 743,-15 0-743,-8 0 0,-15 0 0,9 0 0,-2 0 0</inkml:trace>
  <inkml:trace contextRef="#ctx0" brushRef="#br0" timeOffset="1625">30750 10445 24575,'-31'20'0,"12"1"0,-8 1 0,9-1 0,8-11 0,-5 2 0,7-4 0,0-3 0,4 2 0,-3-6 0,2 3 0,-3-1 0,0-2 0,7 3 0,-1-1 0,12-2 0,-5 6 0,7-6 0,-2 15 0,0-6 0,7 15 0,1-1 0,6 4 0,-10-4 0,0 2 0,7 9 0,-1 7 0,-9-24 0,-2-7 0,2-2 0,-2-4 0,-1 0 0,-5-5 0</inkml:trace>
  <inkml:trace contextRef="#ctx0" brushRef="#br0" timeOffset="3432">31582 10426 24575,'-5'-8'0,"13"19"0,1 1 0,4 25 0,4-1 0,-14 6 0,16 0 0,-17-6 0,12-1 0,-8-6 0,1-9 0,1-2 0,-3-10 0,3-7 0,1-5 0,-4-5 0,-1-2 0,0 3 0,-3 0 0,2 0 0,-3 0 0,4 0 0,-3-7 0,7-5 0,-2-1 0,-1-1 0,5 6 0,-9 4 0,7 5 0,-7-1 0,6 8 0,-3 3 0,1 2 0,-2 10 0,2 4 0,-4-1 0,8 4 0,-8-7 0,11-2 0,-10-1 0,11-2 0,-7-2 0,5 1 0,-3-4 0,0 2 0,3-6 0,-2 2 0,4-9 0,-9-7 0,1-3 0,1-9 0,-4 2 0,4-11 0,-6-2 0,0-6 0,0 0 0,0 0-1897,8-6 1897,-7 20 0,0 1 0,7 1 0,0 1-184,-7-2 0,0 0 184,18-15 0,-17 12 0,16 5 0,-16 24 0,5 2 0,-7 6 0,0-3 0</inkml:trace>
  <inkml:trace contextRef="#ctx0" brushRef="#br0" timeOffset="9824">1586 11823 24575,'0'8'0,"0"11"0,8 24 0,-7 0 0,0 6 0,5-10 0,1 1 0,-2 2-415,-3-5 0,-2 1 0,0 1 1,0 1 414,3 5 0,-1 2 0,1-1 0,-1-3-939,-2-3 0,0-4 1,0 1 938,2 5 0,2 0 0,-1-4 0,-3 1 0,2-2-289,6 12 0,0-1 289,-7-12 0,0-2 0,3 2 0,-1-6 0,-3-12 666,0-7-666,0-3 617,0 0 0,0-3 0,0-1 0</inkml:trace>
  <inkml:trace contextRef="#ctx0" brushRef="#br0" timeOffset="10834">1590 13063 24575,'-8'-8'0,"0"4"0,3-3 0,2 2 0,-1 1 0,3-3 0,4 10 0,-1 2 0,16 16 0,-15 2 0,19 10 0,-19-4 0,18-1 0,-19-6 0,15-6 0,-12-4 0,7-27 0,4-5 0,-8-22 0,14 0 0,-19 6 0,19-1 0,-15 13 0,9 4 0,-10 12 0,-3 5 0</inkml:trace>
  <inkml:trace contextRef="#ctx0" brushRef="#br0" timeOffset="14847">922 14224 24575,'0'-5'0,"0"5"0,0 24 0,0 17 0,0 3 0,0-16 0,0 0 0,3 6 0,0 2 0,1-5 0,3 0 0,14-3 0,-7-20 0,17-22 0,-19 9 0,7-14 0</inkml:trace>
  <inkml:trace contextRef="#ctx0" brushRef="#br0" timeOffset="15148">952 14091 24575,'-4'4'0,"0"-3"0,4 2 0</inkml:trace>
  <inkml:trace contextRef="#ctx0" brushRef="#br0" timeOffset="15927">1172 13971 24575,'9'29'0,"-1"0"0,-3 1 0,-1 0 0,0 1 0,0 0-1519,3 3 1,-1 2 1518,-4 2 0,0 0 0,4 0 0,2-1 0,-4-5 0,0-2-139,-4-1 1,2-2 138,12 15 774,-12-14-774,8-10 0,-2-5 0,1-8 374,8-10 1,-11 2 0,3-6 0</inkml:trace>
  <inkml:trace contextRef="#ctx0" brushRef="#br0" timeOffset="16182">1191 14368 24575,'15'-12'0,"0"-4"0,4 5 0,-5-3 0,9 4 0,-15 6 0,-1 4 0</inkml:trace>
  <inkml:trace contextRef="#ctx0" brushRef="#br0" timeOffset="17225">1423 14343 24575,'4'-11'0,"7"5"0,-10-7 0,11 4 0,-11-3 0,0 1 0,-6 6 0,-6 6 0,1 7 0,-2 12 0,6 3 0,1 7 0,5-1 0,0-7 0,5 0 0,0-10 0,4-1 0,-1-6 0,3 3 0,-2-7 0,2 3 0,1-8 0,0-2 0,0-3 0,-1 0 0,-6 1 0,8-6 0,-11 1 0,8-5 0,-10 2 0,0 1 0,0 3 0,0 15 0,6 8 0,-4 16 0,9-5 0,-10 0 0,7-10 0,-7-1 0,6-6 0,-6 2 0,6-10 0,-6 2 0,7-10 0,-7-1 0,10-9 0,-9-2 0,16-12 0,-9 5 0,7 5 0,-5 11 0,-3 7 0,0 6 0,8 12 0,-10-4 0,9 13 0,-14-9 0,6-2 0,-6 6 0,9-30 0,-9 11 0,15-27 0,-13 9 0,16-1 0,-13 5 0,8 4 0,-6 9 0,3 6 0,-5 7 0,12 13 0,-16 3 0,18 18 0,-18-10 0,11 2 0,-12-15 0,7-8 0,-4-7 0,1 0 0,-2-4 0</inkml:trace>
  <inkml:trace contextRef="#ctx0" brushRef="#br0" timeOffset="17714">1990 14248 24575,'0'-8'0,"-3"4"0,-2 0 0,1 8 0,-3 4 0,-4 7 0,5 1 0,-3-1 0,9-4 0,0 1 0,3-7 0,-2 5 0,16-9 0,-7 7 0,8-6 0,-7 2 0,-7 3 0,13-5 0,-14 8 0,13-9 0,-15 6 0,3 1 0,-11-3 0,1 9 0,-6-12 0,2 11 0,-2-11 0,6 5 0,-1-7 0</inkml:trace>
  <inkml:trace contextRef="#ctx0" brushRef="#br0" timeOffset="19109">1141 15110 24575,'-4'-8'0,"0"4"0,-4 0 0,-3 4 0,-1 13 0,0-6 0,5 13 0,-7-5 0,12 7 0,-7 4 0,9 2 0,13 1 0,-3-13 0,14 7 0,-2-21 0,10 8 0,4-10 0,2-11 0,-9 3 0,-12-4 0,-10 8 0</inkml:trace>
  <inkml:trace contextRef="#ctx0" brushRef="#br0" timeOffset="19649">1326 15003 24575,'-4'18'0,"0"0"0,6 7 0,3 3 0,9 17-789,-10-17 0,1 0 789,5-3 0,0-2 0,-8 13 512,10-7-512,-11-8 261,3-9-261,0-4 0,-3-1 0,7-13 805,-7 1-805,10-16 0,-9-2 0,10-5 0,-10-1 0,14 3 0,-9 4 0,7 7 0,-5 8 0,3 3 0,-7 8 0,9 1 0,-13 7 0,16 4 0,-15 0 0,11-1 0,-12-4 0,6-3 0,-2 0 0,6-3 0,-2-2 0,-1-3 0,-5 0 0</inkml:trace>
  <inkml:trace contextRef="#ctx0" brushRef="#br0" timeOffset="20057">1661 15109 24575,'-8'4'0,"-3"0"0,10 4 0,-2 4 0,3 0 0,0 9 0,0-4 0,0 4 0,7-8 0,-2-1 0,6-7 0,-3 3 0,1-7 0,-1 2 0,0-6 0,0-2 0,0-3 0,-4-3 0,0-1 0,-4-4 0,0 1 0,0-1 0,-10-2 0,4 5 0,-8 3 0,6 6 0,0 4 0,-3 0 0,-4 10 0,2-4 0,3 8 0,6-6 0,4 0 0,0-4 0,0 0 0</inkml:trace>
  <inkml:trace contextRef="#ctx0" brushRef="#br0" timeOffset="20617">1826 15066 24575,'-5'3'0,"-2"5"0,6 1 0,-6 2 0,6-3 0,-3 0 0,4 0 0,0 0 0,0 1 0,7 0 0,2 0 0,3-3 0,3 2 0,-6-7 0,2 2 0,-6 1 0,2-3 0,-6 6 0,3 1 0,-4 4 0,-5 3 0,0-3 0,-7 1 0,0-9 0,0 1 0,4-5 0,4 0 0</inkml:trace>
  <inkml:trace contextRef="#ctx0" brushRef="#br0" timeOffset="21179">1956 15121 24575,'8'0'0,"0"0"0,1-7 0,0-1 0,-3-4 0,-2-9 0,-4 11 0,0-8 0,0 10 0,0 0 0,-3 4 0,-2 4 0,-3 4 0,4 8 0,-4 0 0,6 3 0,-2 1 0,4-1 0,0 1 0,4-1 0,-2 0 0,17 5 0,-12-10 0,16 6 0,-11-15 0,4 3 0,-1-4 0,3-9 0,-5 3 0,1-8 0,-10 2 0,0 7 0,-4-2 0</inkml:trace>
  <inkml:trace contextRef="#ctx0" brushRef="#br0" timeOffset="21674">2125 15031 24575,'4'3'0,"-3"8"0,12 9 0,-11 2 0,12 3 0,-13-12 0,8 6 0,-9-11 0,4-17 0,-4 3 0,0-21 0,0-2 0,0-1 0,5 1 0,-4 8 0,10 8 0,-6 5 0,8-4 0,-5 11 0,4-6 0,-3 7 0,6 0 0,5 11 0,-6-5 0,2 13 0,-8-7 0,-7 11 0,4-6 0,-5 2 0,0-11 0,0-5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7C302-D05F-2E49-AE48-8BBFCEF5BDC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BF361-69A6-5049-834B-4922582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C4B8-612B-EC80-DD0F-01F4C976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28FDE-95C7-ED9C-B103-C7EF1114C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C775B-58FB-A135-9650-F508E564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7/15/23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0B54-9308-C2AD-CBEE-42E2C53A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94E2-3621-8756-6B3B-F2ACE083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32C9-7FDB-AC4E-855A-3C0E3E54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14E9-5260-0B30-C9E0-21B283A4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5368B-9548-5105-FEC9-57B337241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156F-D370-4907-9397-6E05629E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7/15/23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7586-D5CA-88EE-7966-4449B782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7FBB4-BA53-CD02-836C-F4213C4B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32C9-7FDB-AC4E-855A-3C0E3E54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19714-59D1-EB66-B28C-170B0E6C8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FF169-209D-425A-79EC-F9015E90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5ACC1-0DD9-E91C-738E-356677BB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7/15/23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F20D-B69E-C4AF-FFD7-6A3FB5B7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0182-1ED7-599C-30E6-28E00C28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32C9-7FDB-AC4E-855A-3C0E3E54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8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2341-945B-459A-CBD0-145A4342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BFFC-6D7F-C9E7-9E13-845857C6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9F15-3EAE-D54A-B550-B0681EA1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7/15/23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72E08-F7EB-5ABC-EFB0-AD340A1C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8CFD5-2075-9A82-B783-1D00C38D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32C9-7FDB-AC4E-855A-3C0E3E54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3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8CB2-6C73-B8CB-FE94-D3F1FCDA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6B1F0-73AA-4804-66C7-27FD00899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FB60-2A41-7889-ADA8-273DA923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7/15/23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D42E-5023-81F9-6B49-E63AAEA8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B9F9-4EFD-0F38-EAC3-9CFD2E68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32C9-7FDB-AC4E-855A-3C0E3E54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3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AD1B-6356-C288-C92F-47A9D4B0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0EA8-4F98-5524-AD3C-51FE7B7A6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C4C83-0C83-3971-6B24-8F38AD607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70F5-9FAE-E8FB-BB4D-7B22335A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7/15/23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96109-AEE7-3BD0-21C9-4B1A1EB9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2F6B8-E3CF-DA29-C57C-23870DD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32C9-7FDB-AC4E-855A-3C0E3E54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7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6068-32F5-E0BE-6788-3DEC081A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F034-F47E-0994-F106-61765055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6E032-5118-BA02-DE8F-537C5041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01BD9-52B5-C034-E4A9-B567742FB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CAFBD-C454-733E-B304-89280BD69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709C1-35AA-6E76-FF57-681586AD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7/15/23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D7DCE-C49B-4F32-58C6-827C3F06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F6944-C73E-78DD-6F10-90E5A756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32C9-7FDB-AC4E-855A-3C0E3E54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8EC2-F634-24F4-EF83-CAFE06B7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B62E3-4534-E5EA-1B45-ED3EBF2F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7/15/23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5663C-32CB-61CF-4095-F416B588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AEF9B-6F70-6A1F-B236-888DF228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32C9-7FDB-AC4E-855A-3C0E3E54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612D6-0C76-D5D0-C114-46FDD751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7/15/23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5BB15-8F5E-3A2C-1131-70E8B748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9B4A5-FF73-51F0-AC3B-4AA9B295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32C9-7FDB-AC4E-855A-3C0E3E54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9C9F-5CD3-9C0E-A964-0212EFF8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263D-7E8F-05B0-AA88-A0D82822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ACD97-D0DC-4994-BC40-B396977C2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0735F-2F3B-D646-6C11-4DB6A177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7/15/23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7E693-C264-1DFD-2FEF-BA52BCE0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33E96-C94A-60BF-2E76-EDFE2500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32C9-7FDB-AC4E-855A-3C0E3E54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0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99B5-310A-D655-312C-2D0150DF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03DF0-49B9-FFCD-E766-1266ED637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B1CCA-0874-6433-56A6-057217EA2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8F43E-6217-6317-5AA8-CCB9D8F9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7/15/23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72285-28C5-6CE9-79B4-6CB0758B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E756-B149-3EA0-7C3E-F9E9B7A7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32C9-7FDB-AC4E-855A-3C0E3E54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4037F-3726-41CD-EF76-139FB9AA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FC44-E36C-49E9-793B-B7B164D6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26D6-CF69-EC0E-EE07-BA5DEFA91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7/15/23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144E3-26C1-0F45-626C-8128E4495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EF310-8AFC-C382-71C8-C386FF93A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432C9-7FDB-AC4E-855A-3C0E3E54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p-algorithms.com/graph/bellman_for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dp/tas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4A71D-CF8E-F4CB-C10A-430F22F3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/>
              <a:t>Dynamic Programming-2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3FE05-5EDC-8E61-D38C-F6F2EAD0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Srikanth.V.Goutham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78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C556A-FFBA-8EF7-3BE8-937CC4DD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21170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E6C87CE-9D81-06A7-F81B-54A057B773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66932452"/>
                  </p:ext>
                </p:extLst>
              </p:nvPr>
            </p:nvGraphicFramePr>
            <p:xfrm>
              <a:off x="874455" y="1212042"/>
              <a:ext cx="10532244" cy="5404842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3607012">
                      <a:extLst>
                        <a:ext uri="{9D8B030D-6E8A-4147-A177-3AD203B41FA5}">
                          <a16:colId xmlns:a16="http://schemas.microsoft.com/office/drawing/2014/main" val="697839178"/>
                        </a:ext>
                      </a:extLst>
                    </a:gridCol>
                    <a:gridCol w="6925232">
                      <a:extLst>
                        <a:ext uri="{9D8B030D-6E8A-4147-A177-3AD203B41FA5}">
                          <a16:colId xmlns:a16="http://schemas.microsoft.com/office/drawing/2014/main" val="1666189233"/>
                        </a:ext>
                      </a:extLst>
                    </a:gridCol>
                  </a:tblGrid>
                  <a:tr h="13004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Subproblems</a:t>
                          </a:r>
                        </a:p>
                        <a:p>
                          <a:endParaRPr lang="en-US" sz="2500" dirty="0"/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): </m:t>
                              </m:r>
                            </m:oMath>
                          </a14:m>
                          <a:r>
                            <a:rPr lang="en-IN" sz="2800" dirty="0"/>
                            <a:t>value of the optimal solution using  </a:t>
                          </a:r>
                          <a14:m>
                            <m:oMath xmlns:m="http://schemas.openxmlformats.org/officeDocument/2006/math"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{1,2,…, </m:t>
                              </m:r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oMath>
                          </a14:m>
                          <a:r>
                            <a:rPr lang="en-IN" sz="2800" dirty="0"/>
                            <a:t>with total capacity </a:t>
                          </a:r>
                          <a14:m>
                            <m:oMath xmlns:m="http://schemas.openxmlformats.org/officeDocument/2006/math"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 &lt;= </m:t>
                              </m:r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en-US" sz="2500" dirty="0"/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99547892"/>
                      </a:ext>
                    </a:extLst>
                  </a:tr>
                  <a:tr h="1637356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Recurrence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500" b="1" i="1" dirty="0" smtClean="0">
                                  <a:latin typeface="Cambria Math" panose="02040503050406030204" pitchFamily="18" charset="0"/>
                                </a:rPr>
                                <m:t>𝒐𝒑𝒕</m:t>
                              </m:r>
                              <m:r>
                                <a:rPr lang="en-US" sz="25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500" b="1" i="1" dirty="0" err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500" b="1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5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500" b="1" i="1" dirty="0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r>
                            <a:rPr lang="en-US" sz="2500" dirty="0"/>
                            <a:t>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500" b="1" i="1" smtClean="0">
                                          <a:latin typeface="Cambria Math" panose="02040503050406030204" pitchFamily="18" charset="0"/>
                                        </a:rPr>
                                        <m:t>𝒐𝒑𝒕</m:t>
                                      </m:r>
                                      <m:d>
                                        <m:dPr>
                                          <m:ctrlP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  <m:r>
                                        <a:rPr lang="en-US" sz="25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 ∉</m:t>
                                      </m:r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2500" b="0" i="1" baseline="30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sz="2500" b="1" i="1" smtClean="0">
                                          <a:latin typeface="Cambria Math" panose="02040503050406030204" pitchFamily="18" charset="0"/>
                                        </a:rPr>
                                        <m:t>𝒐𝒑𝒕</m:t>
                                      </m:r>
                                      <m:d>
                                        <m:dPr>
                                          <m:ctrlP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r>
                                            <a:rPr lang="en-US" sz="2500" b="1" i="1" smtClean="0">
                                              <a:latin typeface="Cambria Math" panose="02040503050406030204" pitchFamily="18" charset="0"/>
                                            </a:rPr>
                                            <m:t>𝒘𝒊</m:t>
                                          </m:r>
                                        </m:e>
                                      </m:d>
                                      <m:r>
                                        <a:rPr lang="en-US" sz="25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5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sz="2500" b="1" i="1" baseline="-25000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2500" b="1" i="1" baseline="-2500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 ∈</m:t>
                                      </m:r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2500" b="0" i="1" baseline="30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sz="2500" dirty="0"/>
                        </a:p>
                        <a:p>
                          <a:endParaRPr lang="en-US" sz="2500" dirty="0"/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1465091253"/>
                      </a:ext>
                    </a:extLst>
                  </a:tr>
                  <a:tr h="511250">
                    <a:tc>
                      <a:txBody>
                        <a:bodyPr/>
                        <a:lstStyle/>
                        <a:p>
                          <a:r>
                            <a:rPr lang="en-US" sz="2500"/>
                            <a:t>Topological ordering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Row major order</a:t>
                          </a:r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3756843602"/>
                      </a:ext>
                    </a:extLst>
                  </a:tr>
                  <a:tr h="511250">
                    <a:tc>
                      <a:txBody>
                        <a:bodyPr/>
                        <a:lstStyle/>
                        <a:p>
                          <a:r>
                            <a:rPr lang="en-US" sz="2500"/>
                            <a:t>Base cases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,0) = 0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3260192906"/>
                      </a:ext>
                    </a:extLst>
                  </a:tr>
                  <a:tr h="863376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Original problem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  <a:p>
                          <a:endParaRPr lang="en-US" sz="2500" dirty="0"/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2308613966"/>
                      </a:ext>
                    </a:extLst>
                  </a:tr>
                  <a:tr h="511250">
                    <a:tc>
                      <a:txBody>
                        <a:bodyPr/>
                        <a:lstStyle/>
                        <a:p>
                          <a:r>
                            <a:rPr lang="en-US" sz="2500"/>
                            <a:t>Time complexity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i="1" dirty="0" err="1" smtClean="0">
                                        <a:latin typeface="Cambria Math" panose="02040503050406030204" pitchFamily="18" charset="0"/>
                                      </a:rPr>
                                      <m:t>𝑛𝑊</m:t>
                                    </m:r>
                                  </m:e>
                                </m:d>
                                <m:r>
                                  <a:rPr lang="en-US" sz="2500" b="0" i="0" dirty="0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500" b="0" i="0" dirty="0" smtClean="0">
                                    <a:latin typeface="Cambria Math" panose="02040503050406030204" pitchFamily="18" charset="0"/>
                                  </a:rPr>
                                  <m:t>pseudo</m:t>
                                </m:r>
                                <m:r>
                                  <a:rPr lang="en-US" sz="25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500" b="0" i="0" dirty="0" smtClean="0">
                                    <a:latin typeface="Cambria Math" panose="02040503050406030204" pitchFamily="18" charset="0"/>
                                  </a:rPr>
                                  <m:t>polynomial</m:t>
                                </m:r>
                                <m:r>
                                  <a:rPr lang="en-US" sz="2500" b="0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500" b="0" i="0" dirty="0" smtClean="0">
                                    <a:latin typeface="Cambria Math" panose="02040503050406030204" pitchFamily="18" charset="0"/>
                                  </a:rPr>
                                  <m:t>time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40030002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E6C87CE-9D81-06A7-F81B-54A057B773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66932452"/>
                  </p:ext>
                </p:extLst>
              </p:nvPr>
            </p:nvGraphicFramePr>
            <p:xfrm>
              <a:off x="874455" y="1212042"/>
              <a:ext cx="10532244" cy="5404842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3607012">
                      <a:extLst>
                        <a:ext uri="{9D8B030D-6E8A-4147-A177-3AD203B41FA5}">
                          <a16:colId xmlns:a16="http://schemas.microsoft.com/office/drawing/2014/main" val="697839178"/>
                        </a:ext>
                      </a:extLst>
                    </a:gridCol>
                    <a:gridCol w="6925232">
                      <a:extLst>
                        <a:ext uri="{9D8B030D-6E8A-4147-A177-3AD203B41FA5}">
                          <a16:colId xmlns:a16="http://schemas.microsoft.com/office/drawing/2014/main" val="1666189233"/>
                        </a:ext>
                      </a:extLst>
                    </a:gridCol>
                  </a:tblGrid>
                  <a:tr h="13004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Subproblems</a:t>
                          </a:r>
                        </a:p>
                        <a:p>
                          <a:endParaRPr lang="en-US" sz="2500" dirty="0"/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607" marR="125607" marT="62804" marB="62804">
                        <a:blipFill>
                          <a:blip r:embed="rId2"/>
                          <a:stretch>
                            <a:fillRect l="-52198" t="-45631" r="-183" b="-3233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7892"/>
                      </a:ext>
                    </a:extLst>
                  </a:tr>
                  <a:tr h="1637356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Recurrence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607" marR="125607" marT="62804" marB="62804">
                        <a:blipFill>
                          <a:blip r:embed="rId2"/>
                          <a:stretch>
                            <a:fillRect l="-52198" t="-116279" r="-183" b="-158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5091253"/>
                      </a:ext>
                    </a:extLst>
                  </a:tr>
                  <a:tr h="511250">
                    <a:tc>
                      <a:txBody>
                        <a:bodyPr/>
                        <a:lstStyle/>
                        <a:p>
                          <a:r>
                            <a:rPr lang="en-US" sz="2500"/>
                            <a:t>Topological ordering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Row major order</a:t>
                          </a:r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3756843602"/>
                      </a:ext>
                    </a:extLst>
                  </a:tr>
                  <a:tr h="511250">
                    <a:tc>
                      <a:txBody>
                        <a:bodyPr/>
                        <a:lstStyle/>
                        <a:p>
                          <a:r>
                            <a:rPr lang="en-US" sz="2500"/>
                            <a:t>Base cases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607" marR="125607" marT="62804" marB="62804">
                        <a:blipFill>
                          <a:blip r:embed="rId2"/>
                          <a:stretch>
                            <a:fillRect l="-52198" t="-778049" r="-18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192906"/>
                      </a:ext>
                    </a:extLst>
                  </a:tr>
                  <a:tr h="933328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Original problem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607" marR="125607" marT="62804" marB="62804">
                        <a:blipFill>
                          <a:blip r:embed="rId2"/>
                          <a:stretch>
                            <a:fillRect l="-52198" t="-486486" r="-183" b="-6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613966"/>
                      </a:ext>
                    </a:extLst>
                  </a:tr>
                  <a:tr h="511250">
                    <a:tc>
                      <a:txBody>
                        <a:bodyPr/>
                        <a:lstStyle/>
                        <a:p>
                          <a:r>
                            <a:rPr lang="en-US" sz="2500"/>
                            <a:t>Time complexity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607" marR="125607" marT="62804" marB="62804">
                        <a:blipFill>
                          <a:blip r:embed="rId2"/>
                          <a:stretch>
                            <a:fillRect l="-52198" t="-1085000" r="-183" b="-2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30002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692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E718A-B1CF-96D8-58E7-A7D4494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Problem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A5B3F-957F-C729-F8D1-70D36B6B4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Given:</a:t>
                </a:r>
              </a:p>
              <a:p>
                <a:r>
                  <a:rPr lang="en-US" sz="2200" dirty="0"/>
                  <a:t>An integer bound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items in a set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, each with a </a:t>
                </a:r>
                <a:r>
                  <a:rPr lang="en-US" sz="2200" b="1" dirty="0"/>
                  <a:t>positive </a:t>
                </a:r>
                <a:r>
                  <a:rPr lang="en-US" sz="2200" dirty="0"/>
                  <a:t>integer weight,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baseline="-25000" dirty="0"/>
              </a:p>
              <a:p>
                <a:pPr marL="0" indent="0">
                  <a:buNone/>
                </a:pPr>
                <a:endParaRPr lang="en-US" sz="2200" baseline="-25000" dirty="0"/>
              </a:p>
              <a:p>
                <a:pPr marL="0" indent="0">
                  <a:buNone/>
                </a:pPr>
                <a:r>
                  <a:rPr lang="en-US" sz="2200" b="1" dirty="0"/>
                  <a:t>Goal:</a:t>
                </a:r>
                <a:endParaRPr lang="en-US" sz="2200" baseline="-25000" dirty="0"/>
              </a:p>
              <a:p>
                <a:pPr marL="0" indent="0">
                  <a:buNone/>
                </a:pPr>
                <a:r>
                  <a:rPr lang="en-US" sz="2200" dirty="0"/>
                  <a:t>Find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baseline="3000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𝑠𝑢𝑐h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𝑚𝑎𝑥𝑖𝑚𝑖𝑧𝑒𝑑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𝑠𝑢𝑏𝑗𝑒𝑐𝑡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endParaRPr lang="en-US" sz="2200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A5B3F-957F-C729-F8D1-70D36B6B4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24" t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33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B37C1-1265-E11F-0948-A78BE61F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Exploring Greedy Strategies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BB373-414F-2CBC-56C3-9D1C5A070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/>
                  <a:t>Strategy 1: Pick the smallest elements.</a:t>
                </a:r>
              </a:p>
              <a:p>
                <a:pPr marL="0" indent="0">
                  <a:buNone/>
                </a:pPr>
                <a:r>
                  <a:rPr lang="en-US" sz="2200"/>
                  <a:t>Eg: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= {1, 2, 3, 5},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200"/>
              </a:p>
              <a:p>
                <a:pPr marL="0" indent="0">
                  <a:buNone/>
                </a:pPr>
                <a:r>
                  <a:rPr lang="en-US" sz="2200"/>
                  <a:t>Greedy answer = {1,2} -&gt; not optimal</a:t>
                </a:r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r>
                  <a:rPr lang="en-US" sz="2200" b="1"/>
                  <a:t>Strategy 2: Pick the largest elements</a:t>
                </a:r>
              </a:p>
              <a:p>
                <a:pPr marL="0" indent="0">
                  <a:buNone/>
                </a:pPr>
                <a:r>
                  <a:rPr lang="en-US" sz="2200"/>
                  <a:t>Eg: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= {1, 2, 3},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endParaRPr lang="en-US" sz="2200"/>
              </a:p>
              <a:p>
                <a:pPr marL="0" indent="0">
                  <a:buNone/>
                </a:pPr>
                <a:r>
                  <a:rPr lang="en-US" sz="2200"/>
                  <a:t>Greedy answer = {3} -&gt; not optimal</a:t>
                </a:r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r>
                  <a:rPr lang="en-US" sz="2200" b="1"/>
                  <a:t>Conclusion: </a:t>
                </a:r>
                <a:r>
                  <a:rPr lang="en-US" sz="2200"/>
                  <a:t>Greedy strategies </a:t>
                </a:r>
                <a:r>
                  <a:rPr lang="en-US" sz="2200" b="1"/>
                  <a:t>don’t</a:t>
                </a:r>
                <a:r>
                  <a:rPr lang="en-US" sz="2200"/>
                  <a:t> work. Let’s try </a:t>
                </a:r>
                <a:r>
                  <a:rPr lang="en-US" sz="2200" b="1"/>
                  <a:t>DP.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BB373-414F-2CBC-56C3-9D1C5A070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24" t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95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D73148E-48D0-6266-C729-263B10FD6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𝑆𝑢𝑏𝑠𝑒𝑡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𝑝𝑟𝑜𝑏𝑙𝑒𝑚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𝐾𝑛𝑎𝑝𝑠𝑎𝑐𝑘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𝑝𝑟𝑜𝑏𝑙𝑒𝑚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D73148E-48D0-6266-C729-263B10FD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66C75B2-497B-C841-A62F-C6D3548DF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3200" b="1" i="1" dirty="0">
                    <a:latin typeface="Cambria Math" panose="02040503050406030204" pitchFamily="18" charset="0"/>
                  </a:rPr>
                  <a:t>Subset sum recurrence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𝒐𝒑𝒕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𝒘𝒊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1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8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3200" b="1" dirty="0"/>
                  <a:t>Knapsack problem recurrence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𝒐𝒑𝒕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𝒘𝒊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b="1" i="1" baseline="-2500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baseline="-2500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66C75B2-497B-C841-A62F-C6D3548DF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7326" b="-65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66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D93E-0C30-4B12-5118-ADCBE2CB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source shortest path problem (Section 6.8, K&amp;T)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0241D-5677-1F37-E078-047540F27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03A8-B0F2-02A4-CA2A-58117796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Problem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3B956A-A827-BFC0-1806-C881E563E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200" b="1" dirty="0"/>
                  <a:t>Given:</a:t>
                </a:r>
              </a:p>
              <a:p>
                <a:pPr marL="0" indent="0">
                  <a:buNone/>
                </a:pPr>
                <a:r>
                  <a:rPr lang="en-IN" sz="3200" dirty="0"/>
                  <a:t>A directed graph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IN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sz="3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3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IN" sz="3200" dirty="0"/>
                  <a:t>, </a:t>
                </a:r>
                <a:r>
                  <a:rPr lang="en-IN" sz="3200" b="1" dirty="0"/>
                  <a:t>without negative weight cycles </a:t>
                </a:r>
                <a:r>
                  <a:rPr lang="en-IN" sz="3200" dirty="0"/>
                  <a:t>and with edge weights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3200" i="1" baseline="-25000" dirty="0" smtClean="0">
                        <a:latin typeface="Cambria Math" panose="02040503050406030204" pitchFamily="18" charset="0"/>
                      </a:rPr>
                      <m:t>𝑣𝑤</m:t>
                    </m:r>
                  </m:oMath>
                </a14:m>
                <a:r>
                  <a:rPr lang="en-US" sz="3200" baseline="-25000" dirty="0"/>
                  <a:t>.</a:t>
                </a:r>
              </a:p>
              <a:p>
                <a:pPr marL="0" indent="0">
                  <a:buNone/>
                </a:pPr>
                <a:endParaRPr lang="en-IN" sz="3200" b="1" dirty="0"/>
              </a:p>
              <a:p>
                <a:pPr marL="0" indent="0">
                  <a:buNone/>
                </a:pPr>
                <a:r>
                  <a:rPr lang="en-IN" sz="3200" b="1" dirty="0"/>
                  <a:t>Goal: </a:t>
                </a:r>
              </a:p>
              <a:p>
                <a:pPr marL="0" indent="0">
                  <a:buNone/>
                </a:pPr>
                <a:r>
                  <a:rPr lang="en-IN" sz="3200" dirty="0"/>
                  <a:t>Find the shortest path from node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3200" dirty="0"/>
                  <a:t> to node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3200" dirty="0"/>
                  <a:t>.</a:t>
                </a:r>
                <a:endParaRPr lang="en-US" sz="32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3B956A-A827-BFC0-1806-C881E563E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1568" t="-3284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81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7760-AF33-C5B7-7E5D-69DC132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5400" dirty="0"/>
              <a:t>Failed attempts (Dijkstra)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AD3B45-1765-8FB2-3331-60B6A2012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Negative edge weights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863377-6913-6A4B-869F-0A639D763A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Re-weighting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82D90-1B61-30D6-85D3-AAC03C7F6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1" t="6560"/>
          <a:stretch/>
        </p:blipFill>
        <p:spPr>
          <a:xfrm>
            <a:off x="6881313" y="3067871"/>
            <a:ext cx="4014216" cy="1866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45F727-A0E0-E09F-10C4-2672EC75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34" y="3009880"/>
            <a:ext cx="3995928" cy="17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0BEF6-E7B8-9015-0CE4-6659E244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observations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80D2D-7D50-3347-6A16-948344B34DC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/>
                <a:r>
                  <a:rPr lang="en-US" sz="2200" dirty="0"/>
                  <a:t>If G has no negative cycles, then there is a shortest path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/>
                  <a:t> that is simple (i.e., does not repeat nodes), and hence has at most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− 1 </m:t>
                    </m:r>
                  </m:oMath>
                </a14:m>
                <a:r>
                  <a:rPr lang="en-US" sz="2200" dirty="0"/>
                  <a:t>edges.</a:t>
                </a:r>
              </a:p>
              <a:p>
                <a:pPr marL="0"/>
                <a:endParaRPr lang="en-US" sz="2200" dirty="0"/>
              </a:p>
              <a:p>
                <a:pPr marL="0"/>
                <a:endParaRPr lang="en-US" sz="2200" dirty="0"/>
              </a:p>
              <a:p>
                <a:pPr marL="0"/>
                <a:endParaRPr lang="en-US" sz="2200" dirty="0"/>
              </a:p>
              <a:p>
                <a:pPr marL="0"/>
                <a:endParaRPr lang="en-US" sz="2200" dirty="0"/>
              </a:p>
              <a:p>
                <a:pPr marL="0"/>
                <a:r>
                  <a:rPr lang="en-US" sz="2200" dirty="0"/>
                  <a:t>Sub-paths of shortest paths are also shortest paths -- optimal substructure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80D2D-7D50-3347-6A16-948344B34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24" t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41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7C4BE-368E-3598-07C3-DF05F9EE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Applying SRTBOT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F27B82CE-EC89-A963-5064-397A8F58D08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8846028"/>
                  </p:ext>
                </p:extLst>
              </p:nvPr>
            </p:nvGraphicFramePr>
            <p:xfrm>
              <a:off x="1211244" y="1926266"/>
              <a:ext cx="10812252" cy="4822621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4392107">
                      <a:extLst>
                        <a:ext uri="{9D8B030D-6E8A-4147-A177-3AD203B41FA5}">
                          <a16:colId xmlns:a16="http://schemas.microsoft.com/office/drawing/2014/main" val="697839178"/>
                        </a:ext>
                      </a:extLst>
                    </a:gridCol>
                    <a:gridCol w="6420145">
                      <a:extLst>
                        <a:ext uri="{9D8B030D-6E8A-4147-A177-3AD203B41FA5}">
                          <a16:colId xmlns:a16="http://schemas.microsoft.com/office/drawing/2014/main" val="1666189233"/>
                        </a:ext>
                      </a:extLst>
                    </a:gridCol>
                  </a:tblGrid>
                  <a:tr h="10041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Subproblems</a:t>
                          </a:r>
                        </a:p>
                        <a:p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i="0" dirty="0">
                              <a:latin typeface="+mn-lt"/>
                            </a:rPr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a:rPr lang="en-IN" sz="2000" i="1" dirty="0" smtClean="0">
                                  <a:latin typeface="Cambria Math" panose="02040503050406030204" pitchFamily="18" charset="0"/>
                                </a:rPr>
                                <m:t>h𝑜𝑟𝑡𝑒𝑠𝑡</m:t>
                              </m:r>
                              <m:r>
                                <a:rPr lang="en-IN" sz="2000" i="1" dirty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sz="2000" i="1" dirty="0" smtClean="0">
                                  <a:latin typeface="Cambria Math" panose="02040503050406030204" pitchFamily="18" charset="0"/>
                                </a:rPr>
                                <m:t>𝑝𝑎𝑡h𝑠</m:t>
                              </m:r>
                              <m:r>
                                <a:rPr lang="en-IN" sz="200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sz="20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i="1" dirty="0" err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sz="2000" i="1" dirty="0" smtClean="0">
                                  <a:latin typeface="Cambria Math" panose="02040503050406030204" pitchFamily="18" charset="0"/>
                                </a:rPr>
                                <m:t>]: </m:t>
                              </m:r>
                            </m:oMath>
                          </a14:m>
                          <a:r>
                            <a:rPr lang="en-IN" sz="2000" dirty="0"/>
                            <a:t>(optimal) cost of shortest path from </a:t>
                          </a:r>
                          <a14:m>
                            <m:oMath xmlns:m="http://schemas.openxmlformats.org/officeDocument/2006/math">
                              <m:r>
                                <a:rPr lang="en-IN" sz="20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IN" sz="2000" dirty="0"/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IN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IN" sz="2000" dirty="0"/>
                            <a:t> using </a:t>
                          </a:r>
                          <a14:m>
                            <m:oMath xmlns:m="http://schemas.openxmlformats.org/officeDocument/2006/math">
                              <m:r>
                                <a:rPr lang="en-IN" sz="2000" i="1" dirty="0" smtClean="0">
                                  <a:latin typeface="Cambria Math" panose="02040503050406030204" pitchFamily="18" charset="0"/>
                                </a:rPr>
                                <m:t>&lt;= </m:t>
                              </m:r>
                              <m:r>
                                <a:rPr lang="en-IN" sz="20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N" sz="2000" dirty="0"/>
                            <a:t>edges </a:t>
                          </a:r>
                          <a:endParaRPr lang="en-US" sz="2000" dirty="0"/>
                        </a:p>
                      </a:txBody>
                      <a:tcPr marL="102433" marR="102433" marT="51216" marB="51216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47892"/>
                      </a:ext>
                    </a:extLst>
                  </a:tr>
                  <a:tr h="1505142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Recurrence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102433" marR="102433" marT="51216" marB="51216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5091253"/>
                      </a:ext>
                    </a:extLst>
                  </a:tr>
                  <a:tr h="10041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Topological ordering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Row major order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6843602"/>
                      </a:ext>
                    </a:extLst>
                  </a:tr>
                  <a:tr h="5970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Base cases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𝑠h𝑜𝑟𝑡𝑒𝑠𝑡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𝑝𝑎𝑡h𝑠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[0][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] = ∞</m:t>
                                </m:r>
                                <m:r>
                                  <a:rPr lang="en-US" sz="2000" i="1" baseline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baseline="0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i="1" baseline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baseline="0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 baseline="0" dirty="0" smtClean="0"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r>
                                  <a:rPr lang="en-US" sz="20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2000" b="0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𝑠h𝑜𝑟𝑡𝑒𝑠𝑡</m:t>
                                </m:r>
                                <m:r>
                                  <a:rPr lang="en-US" sz="20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0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𝑝𝑎𝑡h𝑠</m:t>
                                </m:r>
                                <m:r>
                                  <a:rPr lang="en-US" sz="20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[0][</m:t>
                                </m:r>
                                <m:r>
                                  <a:rPr lang="en-US" sz="20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 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02433" marR="102433" marT="51216" marB="51216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0192906"/>
                      </a:ext>
                    </a:extLst>
                  </a:tr>
                  <a:tr h="5970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Original problem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02433" marR="102433" marT="51216" marB="51216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84394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F27B82CE-EC89-A963-5064-397A8F58D08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8846028"/>
                  </p:ext>
                </p:extLst>
              </p:nvPr>
            </p:nvGraphicFramePr>
            <p:xfrm>
              <a:off x="1211244" y="1926266"/>
              <a:ext cx="10812252" cy="4822621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4392107">
                      <a:extLst>
                        <a:ext uri="{9D8B030D-6E8A-4147-A177-3AD203B41FA5}">
                          <a16:colId xmlns:a16="http://schemas.microsoft.com/office/drawing/2014/main" val="697839178"/>
                        </a:ext>
                      </a:extLst>
                    </a:gridCol>
                    <a:gridCol w="6420145">
                      <a:extLst>
                        <a:ext uri="{9D8B030D-6E8A-4147-A177-3AD203B41FA5}">
                          <a16:colId xmlns:a16="http://schemas.microsoft.com/office/drawing/2014/main" val="1666189233"/>
                        </a:ext>
                      </a:extLst>
                    </a:gridCol>
                  </a:tblGrid>
                  <a:tr h="10041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Subproblems</a:t>
                          </a:r>
                        </a:p>
                        <a:p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2433" marR="102433" marT="51216" marB="51216">
                        <a:blipFill>
                          <a:blip r:embed="rId2"/>
                          <a:stretch>
                            <a:fillRect l="-68577" t="-2532" r="-395" b="-383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7892"/>
                      </a:ext>
                    </a:extLst>
                  </a:tr>
                  <a:tr h="1505142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Recurrence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102433" marR="102433" marT="51216" marB="51216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5091253"/>
                      </a:ext>
                    </a:extLst>
                  </a:tr>
                  <a:tr h="10041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Topological ordering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Row major order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6843602"/>
                      </a:ext>
                    </a:extLst>
                  </a:tr>
                  <a:tr h="712032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Base cases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2433" marR="102433" marT="51216" marB="51216">
                        <a:blipFill>
                          <a:blip r:embed="rId2"/>
                          <a:stretch>
                            <a:fillRect l="-68577" t="-500000" r="-395" b="-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192906"/>
                      </a:ext>
                    </a:extLst>
                  </a:tr>
                  <a:tr h="597081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Original problem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2433" marR="102433" marT="51216" marB="51216">
                        <a:blipFill>
                          <a:blip r:embed="rId2"/>
                          <a:stretch>
                            <a:fillRect l="-68577" t="-714894" r="-395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843949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9104295-3698-C122-E2A7-EFA12D635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3" r="1375"/>
          <a:stretch/>
        </p:blipFill>
        <p:spPr>
          <a:xfrm>
            <a:off x="5756744" y="3197282"/>
            <a:ext cx="6122505" cy="8979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4195D2-A8AC-AA7E-31AF-629511FF48CF}"/>
              </a:ext>
            </a:extLst>
          </p:cNvPr>
          <p:cNvSpPr/>
          <p:nvPr/>
        </p:nvSpPr>
        <p:spPr>
          <a:xfrm>
            <a:off x="5685183" y="1926266"/>
            <a:ext cx="6257676" cy="659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1373F-7908-B03B-0E67-31A83393B9C2}"/>
              </a:ext>
            </a:extLst>
          </p:cNvPr>
          <p:cNvSpPr/>
          <p:nvPr/>
        </p:nvSpPr>
        <p:spPr>
          <a:xfrm>
            <a:off x="5685183" y="3159818"/>
            <a:ext cx="6257676" cy="1010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B56B1F-5F80-7210-42D7-1FE544AB30EC}"/>
              </a:ext>
            </a:extLst>
          </p:cNvPr>
          <p:cNvSpPr/>
          <p:nvPr/>
        </p:nvSpPr>
        <p:spPr>
          <a:xfrm>
            <a:off x="5685183" y="4525945"/>
            <a:ext cx="6257676" cy="659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044FF9-EEAF-FAF3-C3EB-F545F958311A}"/>
              </a:ext>
            </a:extLst>
          </p:cNvPr>
          <p:cNvSpPr/>
          <p:nvPr/>
        </p:nvSpPr>
        <p:spPr>
          <a:xfrm>
            <a:off x="5685183" y="5459379"/>
            <a:ext cx="6257676" cy="659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E702E-73AD-434F-B1FA-9C75D5F377E7}"/>
              </a:ext>
            </a:extLst>
          </p:cNvPr>
          <p:cNvSpPr/>
          <p:nvPr/>
        </p:nvSpPr>
        <p:spPr>
          <a:xfrm>
            <a:off x="5685183" y="6176737"/>
            <a:ext cx="6257676" cy="57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A50974-7CC6-3E20-EA69-E23C8C92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Implementation (Bellman-Ford-Moore algorithm)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CDA079-73A7-818E-7704-ED95BC5D2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78" y="6415834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Exercise: Write code to print the shortest paths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7CBED27-8E27-2CF8-73C5-E2AB8C658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6" y="2642616"/>
            <a:ext cx="4676643" cy="3605784"/>
          </a:xfrm>
          <a:prstGeom prst="rect">
            <a:avLst/>
          </a:prstGeom>
        </p:spPr>
      </p:pic>
      <p:pic>
        <p:nvPicPr>
          <p:cNvPr id="9" name="Picture 8" descr="A computer code with colorful text&#10;&#10;Description automatically generated">
            <a:extLst>
              <a:ext uri="{FF2B5EF4-FFF2-40B4-BE49-F238E27FC236}">
                <a16:creationId xmlns:a16="http://schemas.microsoft.com/office/drawing/2014/main" id="{ECF87730-7AA2-69A8-3DE7-C31E11A5C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420877"/>
            <a:ext cx="5614416" cy="20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8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622FF-DF1B-5A2A-083E-6EB1705A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5246-8A8E-A4C2-E4E0-40ABFDE6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Knapsack and Subset Sum problems</a:t>
            </a:r>
          </a:p>
          <a:p>
            <a:r>
              <a:rPr lang="en-US" sz="2200" dirty="0"/>
              <a:t>Single source shortest path problem</a:t>
            </a:r>
          </a:p>
        </p:txBody>
      </p:sp>
    </p:spTree>
    <p:extLst>
      <p:ext uri="{BB962C8B-B14F-4D97-AF65-F5344CB8AC3E}">
        <p14:creationId xmlns:p14="http://schemas.microsoft.com/office/powerpoint/2010/main" val="225518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2768-BD08-B64F-A862-0F01A3FE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D26C75-8809-996D-C557-FAC2A1FF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2949147" cy="2682577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D96C72B-5B50-EFCF-B857-8FA8F5E14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87106"/>
              </p:ext>
            </p:extLst>
          </p:nvPr>
        </p:nvGraphicFramePr>
        <p:xfrm>
          <a:off x="3823729" y="4001294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337647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703248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65343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166487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286006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09846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32200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9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3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3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5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2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9997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E1412CB-2400-D3EF-9E56-2A74D74CE78B}"/>
              </a:ext>
            </a:extLst>
          </p:cNvPr>
          <p:cNvSpPr/>
          <p:nvPr/>
        </p:nvSpPr>
        <p:spPr>
          <a:xfrm>
            <a:off x="469557" y="4287795"/>
            <a:ext cx="197708" cy="17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BA7428-55E6-A419-1B2B-7976FECBBB3D}"/>
              </a:ext>
            </a:extLst>
          </p:cNvPr>
          <p:cNvSpPr/>
          <p:nvPr/>
        </p:nvSpPr>
        <p:spPr>
          <a:xfrm>
            <a:off x="469557" y="5303796"/>
            <a:ext cx="197708" cy="17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0EA2E4-513E-D503-CCB0-0658878D4199}"/>
              </a:ext>
            </a:extLst>
          </p:cNvPr>
          <p:cNvSpPr/>
          <p:nvPr/>
        </p:nvSpPr>
        <p:spPr>
          <a:xfrm>
            <a:off x="469557" y="6335586"/>
            <a:ext cx="197708" cy="17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F08D7E-5F5F-52BF-157B-D9AA1A203299}"/>
              </a:ext>
            </a:extLst>
          </p:cNvPr>
          <p:cNvSpPr/>
          <p:nvPr/>
        </p:nvSpPr>
        <p:spPr>
          <a:xfrm>
            <a:off x="1437503" y="4773827"/>
            <a:ext cx="197708" cy="20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230A85-0169-E685-AEC8-34CB49F01E10}"/>
              </a:ext>
            </a:extLst>
          </p:cNvPr>
          <p:cNvSpPr/>
          <p:nvPr/>
        </p:nvSpPr>
        <p:spPr>
          <a:xfrm>
            <a:off x="1437503" y="5811744"/>
            <a:ext cx="197708" cy="17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7AD2EA-7B37-E008-90CC-103B106A0788}"/>
              </a:ext>
            </a:extLst>
          </p:cNvPr>
          <p:cNvSpPr/>
          <p:nvPr/>
        </p:nvSpPr>
        <p:spPr>
          <a:xfrm>
            <a:off x="2368379" y="5342582"/>
            <a:ext cx="197708" cy="17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970F39-C38B-55C3-FE63-A1889DA7E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729" y="668338"/>
            <a:ext cx="8128000" cy="27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5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35D6-373E-36FA-1148-3C1C74CF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DE3B5-D040-BCD5-1685-76256C900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10177"/>
                <a:ext cx="10515600" cy="3729162"/>
              </a:xfrm>
            </p:spPr>
            <p:txBody>
              <a:bodyPr>
                <a:normAutofit/>
              </a:bodyPr>
              <a:lstStyle/>
              <a:p>
                <a:r>
                  <a:rPr lang="en-US" sz="1600" b="1" dirty="0"/>
                  <a:t>Naïve analysis</a:t>
                </a:r>
              </a:p>
              <a:p>
                <a:pPr lvl="1"/>
                <a:r>
                  <a:rPr lang="en-US" sz="1600" dirty="0"/>
                  <a:t>Time complexity -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Space complexity </a:t>
                </a:r>
                <a:r>
                  <a:rPr lang="en-US" sz="1600" b="1" dirty="0"/>
                  <a:t>-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1600" b="1" dirty="0"/>
              </a:p>
              <a:p>
                <a:r>
                  <a:rPr lang="en-US" sz="1600" b="1" dirty="0"/>
                  <a:t>Improved running time analysis</a:t>
                </a:r>
              </a:p>
              <a:p>
                <a:pPr lvl="1"/>
                <a:r>
                  <a:rPr lang="en-US" sz="1600" dirty="0"/>
                  <a:t>Need to consider only edges adjacent to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/>
                  <a:t>. Let’s denote this with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baseline="-25000" dirty="0"/>
                  <a:t>.</a:t>
                </a:r>
              </a:p>
              <a:p>
                <a:pPr lvl="2"/>
                <a:r>
                  <a:rPr lang="en-US" sz="1600" dirty="0"/>
                  <a:t>Complexity</a:t>
                </a:r>
                <a:r>
                  <a:rPr lang="en-US" sz="1600" b="1" dirty="0"/>
                  <a:t> =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 baseline="-2500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nary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lvl="2"/>
                <a:r>
                  <a:rPr lang="en-US" sz="1600" dirty="0"/>
                  <a:t>In a directed graph</a:t>
                </a:r>
                <a:r>
                  <a:rPr lang="en-US" sz="16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 baseline="-2500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nary>
                  </m:oMath>
                </a14:m>
                <a:r>
                  <a:rPr lang="en-US" sz="1600" b="1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1600" b="1" dirty="0"/>
              </a:p>
              <a:p>
                <a:pPr lvl="2"/>
                <a:r>
                  <a:rPr lang="en-US" sz="1600" dirty="0"/>
                  <a:t>So, total time complexity </a:t>
                </a:r>
                <a:r>
                  <a:rPr lang="en-US" sz="1600" b="1" dirty="0"/>
                  <a:t>=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All edges are considered only once</a:t>
                </a:r>
              </a:p>
              <a:p>
                <a:r>
                  <a:rPr lang="en-US" sz="1600" b="1" dirty="0"/>
                  <a:t>Improving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]= </m:t>
                    </m:r>
                    <m:r>
                      <m:rPr>
                        <m:sty m:val="p"/>
                      </m:rPr>
                      <a:rPr lang="en-IN" sz="20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m:rPr>
                        <m:sty m:val="p"/>
                      </m:rPr>
                      <a:rPr lang="en-IN" sz="20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⁡</m:t>
                    </m:r>
                    <m:nary>
                      <m:naryPr>
                        <m:chr m:val="∑"/>
                        <m:supHide m:val="on"/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000" i="1" baseline="-25000" dirty="0" err="1">
                            <a:latin typeface="Cambria Math" panose="02040503050406030204" pitchFamily="18" charset="0"/>
                          </a:rPr>
                          <m:t>𝑣𝑤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nary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1600" dirty="0"/>
                  <a:t>Useful link: </a:t>
                </a:r>
                <a:r>
                  <a:rPr lang="en-US" sz="1600" dirty="0">
                    <a:hlinkClick r:id="rId2"/>
                  </a:rPr>
                  <a:t>https://cp-</a:t>
                </a:r>
                <a:r>
                  <a:rPr lang="en-US" sz="1600" dirty="0" err="1">
                    <a:hlinkClick r:id="rId2"/>
                  </a:rPr>
                  <a:t>algorithms.com</a:t>
                </a:r>
                <a:r>
                  <a:rPr lang="en-US" sz="1600" dirty="0">
                    <a:hlinkClick r:id="rId2"/>
                  </a:rPr>
                  <a:t>/graph/</a:t>
                </a:r>
                <a:r>
                  <a:rPr lang="en-US" sz="1600" dirty="0" err="1">
                    <a:hlinkClick r:id="rId2"/>
                  </a:rPr>
                  <a:t>bellman_ford.html</a:t>
                </a:r>
                <a:endParaRPr lang="en-US" sz="1600" dirty="0"/>
              </a:p>
              <a:p>
                <a:pPr lvl="1"/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DE3B5-D040-BCD5-1685-76256C900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10177"/>
                <a:ext cx="10515600" cy="3729162"/>
              </a:xfrm>
              <a:blipFill>
                <a:blip r:embed="rId3"/>
                <a:stretch>
                  <a:fillRect l="-362" t="-1017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D790862-F4E0-56F7-9FB6-9564A1DB5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0" y="0"/>
            <a:ext cx="8128000" cy="27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0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C556A-FFBA-8EF7-3BE8-937CC4DD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E6C87CE-9D81-06A7-F81B-54A057B773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9643220"/>
                  </p:ext>
                </p:extLst>
              </p:nvPr>
            </p:nvGraphicFramePr>
            <p:xfrm>
              <a:off x="558417" y="1950248"/>
              <a:ext cx="11277411" cy="4791859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3862212">
                      <a:extLst>
                        <a:ext uri="{9D8B030D-6E8A-4147-A177-3AD203B41FA5}">
                          <a16:colId xmlns:a16="http://schemas.microsoft.com/office/drawing/2014/main" val="697839178"/>
                        </a:ext>
                      </a:extLst>
                    </a:gridCol>
                    <a:gridCol w="7415199">
                      <a:extLst>
                        <a:ext uri="{9D8B030D-6E8A-4147-A177-3AD203B41FA5}">
                          <a16:colId xmlns:a16="http://schemas.microsoft.com/office/drawing/2014/main" val="1666189233"/>
                        </a:ext>
                      </a:extLst>
                    </a:gridCol>
                  </a:tblGrid>
                  <a:tr h="7842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Subproblems</a:t>
                          </a:r>
                        </a:p>
                        <a:p>
                          <a:endParaRPr lang="en-US" sz="1600" dirty="0"/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600" i="0" dirty="0">
                              <a:latin typeface="+mn-lt"/>
                            </a:rPr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a:rPr lang="en-IN" sz="1600" i="1" dirty="0" smtClean="0">
                                  <a:latin typeface="Cambria Math" panose="02040503050406030204" pitchFamily="18" charset="0"/>
                                </a:rPr>
                                <m:t>h𝑜𝑟𝑡𝑒𝑠𝑡</m:t>
                              </m:r>
                              <m:r>
                                <a:rPr lang="en-IN" sz="1600" i="1" dirty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sz="1600" i="1" dirty="0" smtClean="0">
                                  <a:latin typeface="Cambria Math" panose="02040503050406030204" pitchFamily="18" charset="0"/>
                                </a:rPr>
                                <m:t>𝑝𝑎𝑡h𝑠</m:t>
                              </m:r>
                              <m:r>
                                <a:rPr lang="en-IN" sz="160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sz="16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6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i="1" dirty="0" err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sz="1600" i="1" dirty="0" smtClean="0">
                                  <a:latin typeface="Cambria Math" panose="02040503050406030204" pitchFamily="18" charset="0"/>
                                </a:rPr>
                                <m:t>]: </m:t>
                              </m:r>
                            </m:oMath>
                          </a14:m>
                          <a:r>
                            <a:rPr lang="en-IN" sz="1600" dirty="0"/>
                            <a:t>(optimal) cost of shortest path from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IN" sz="1600" dirty="0"/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IN" sz="1600" dirty="0"/>
                            <a:t> using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i="1" dirty="0" smtClean="0">
                                  <a:latin typeface="Cambria Math" panose="02040503050406030204" pitchFamily="18" charset="0"/>
                                </a:rPr>
                                <m:t>&lt;= </m:t>
                              </m:r>
                              <m:r>
                                <a:rPr lang="en-IN" sz="16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6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N" sz="1600" dirty="0"/>
                            <a:t>edges </a:t>
                          </a:r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99547892"/>
                      </a:ext>
                    </a:extLst>
                  </a:tr>
                  <a:tr h="149336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Recurrence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1465091253"/>
                      </a:ext>
                    </a:extLst>
                  </a:tr>
                  <a:tr h="1093769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Topological ordering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dirty="0"/>
                            <a:t>Row major order</a:t>
                          </a:r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3756843602"/>
                      </a:ext>
                    </a:extLst>
                  </a:tr>
                  <a:tr h="466290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Base cases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== 0,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3260192906"/>
                      </a:ext>
                    </a:extLst>
                  </a:tr>
                  <a:tr h="487929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Original problem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687666405"/>
                      </a:ext>
                    </a:extLst>
                  </a:tr>
                  <a:tr h="466290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Time complexity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40030002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E6C87CE-9D81-06A7-F81B-54A057B773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9643220"/>
                  </p:ext>
                </p:extLst>
              </p:nvPr>
            </p:nvGraphicFramePr>
            <p:xfrm>
              <a:off x="558417" y="1950248"/>
              <a:ext cx="11277411" cy="4791859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3862212">
                      <a:extLst>
                        <a:ext uri="{9D8B030D-6E8A-4147-A177-3AD203B41FA5}">
                          <a16:colId xmlns:a16="http://schemas.microsoft.com/office/drawing/2014/main" val="697839178"/>
                        </a:ext>
                      </a:extLst>
                    </a:gridCol>
                    <a:gridCol w="7415199">
                      <a:extLst>
                        <a:ext uri="{9D8B030D-6E8A-4147-A177-3AD203B41FA5}">
                          <a16:colId xmlns:a16="http://schemas.microsoft.com/office/drawing/2014/main" val="1666189233"/>
                        </a:ext>
                      </a:extLst>
                    </a:gridCol>
                  </a:tblGrid>
                  <a:tr h="7842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Subproblems</a:t>
                          </a:r>
                        </a:p>
                        <a:p>
                          <a:endParaRPr lang="en-US" sz="1600" dirty="0"/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607" marR="125607" marT="62804" marB="62804">
                        <a:blipFill>
                          <a:blip r:embed="rId2"/>
                          <a:stretch>
                            <a:fillRect l="-51966" t="-1613" r="-342" b="-5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7892"/>
                      </a:ext>
                    </a:extLst>
                  </a:tr>
                  <a:tr h="149336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Recurrence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1465091253"/>
                      </a:ext>
                    </a:extLst>
                  </a:tr>
                  <a:tr h="1093769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Topological ordering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dirty="0"/>
                            <a:t>Row major order</a:t>
                          </a:r>
                        </a:p>
                      </a:txBody>
                      <a:tcPr marL="125607" marR="125607" marT="62804" marB="62804"/>
                    </a:tc>
                    <a:extLst>
                      <a:ext uri="{0D108BD9-81ED-4DB2-BD59-A6C34878D82A}">
                        <a16:rowId xmlns:a16="http://schemas.microsoft.com/office/drawing/2014/main" val="3756843602"/>
                      </a:ext>
                    </a:extLst>
                  </a:tr>
                  <a:tr h="466290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Base cases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607" marR="125607" marT="62804" marB="62804">
                        <a:blipFill>
                          <a:blip r:embed="rId2"/>
                          <a:stretch>
                            <a:fillRect l="-51966" t="-721622" r="-342" b="-20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192906"/>
                      </a:ext>
                    </a:extLst>
                  </a:tr>
                  <a:tr h="487929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Original problem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607" marR="125607" marT="62804" marB="62804">
                        <a:blipFill>
                          <a:blip r:embed="rId2"/>
                          <a:stretch>
                            <a:fillRect l="-51966" t="-800000" r="-342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666405"/>
                      </a:ext>
                    </a:extLst>
                  </a:tr>
                  <a:tr h="466290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Time complexity</a:t>
                          </a:r>
                        </a:p>
                      </a:txBody>
                      <a:tcPr marL="125607" marR="125607" marT="62804" marB="6280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607" marR="125607" marT="62804" marB="62804">
                        <a:blipFill>
                          <a:blip r:embed="rId2"/>
                          <a:stretch>
                            <a:fillRect l="-51966" t="-924324" r="-342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300020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1D34CC-4883-8F99-0EB8-69C8584F11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3" t="11225" r="1482"/>
          <a:stretch/>
        </p:blipFill>
        <p:spPr>
          <a:xfrm>
            <a:off x="4582274" y="2818919"/>
            <a:ext cx="7150813" cy="12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E3E0-6EBB-C00F-DA1E-C00E0A54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C22A-43BD-FD1F-5485-2130909D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all problems from: </a:t>
            </a:r>
            <a:r>
              <a:rPr lang="en-US" dirty="0">
                <a:hlinkClick r:id="rId2"/>
              </a:rPr>
              <a:t>https://atcoder.jp/contests/dp/tasks</a:t>
            </a:r>
            <a:endParaRPr lang="en-US" dirty="0"/>
          </a:p>
          <a:p>
            <a:r>
              <a:rPr lang="en-US" dirty="0"/>
              <a:t>MIT OCW 6.006, MIT 6.046</a:t>
            </a:r>
          </a:p>
          <a:p>
            <a:r>
              <a:rPr lang="en-US" dirty="0"/>
              <a:t>Tim </a:t>
            </a:r>
            <a:r>
              <a:rPr lang="en-US" dirty="0" err="1"/>
              <a:t>Roughgarden’s</a:t>
            </a:r>
            <a:r>
              <a:rPr lang="en-US" dirty="0"/>
              <a:t> Coursera course on DP for a more theoretical treatment.</a:t>
            </a:r>
          </a:p>
          <a:p>
            <a:r>
              <a:rPr lang="en-US" dirty="0"/>
              <a:t>UC Davis’ algorithms lectures if you want K&amp;T lectures.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4A3AD-2B4F-95FB-2748-050C2A88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Knapsack and subset sum problems (Section 6.4, K&amp;T)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06486-0318-261D-AE43-113DF357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77B40-5A57-A16C-48A2-85248A93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Knapsack Problem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1BE0D-0240-AFFA-6328-316C247D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b="1" dirty="0"/>
                  <a:t>Given:</a:t>
                </a:r>
              </a:p>
              <a:p>
                <a:pPr marL="0" indent="0">
                  <a:buNone/>
                </a:pPr>
                <a:r>
                  <a:rPr lang="en-IN" sz="2200" dirty="0"/>
                  <a:t>There are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200" dirty="0"/>
                  <a:t> items in a set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200" dirty="0"/>
                  <a:t>, where item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dirty="0"/>
                  <a:t>has value v</a:t>
                </a:r>
                <a:r>
                  <a:rPr lang="en-IN" sz="2200" baseline="-25000" dirty="0"/>
                  <a:t>i</a:t>
                </a:r>
                <a:r>
                  <a:rPr lang="en-IN" sz="2200" dirty="0"/>
                  <a:t> and size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2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200" dirty="0"/>
                  <a:t> . You have a knapsack of size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sz="2200" dirty="0"/>
                  <a:t>, and you want to choose a subset of the items subject to certain conditions</a:t>
                </a:r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r>
                  <a:rPr lang="en-IN" b="1" dirty="0"/>
                  <a:t>Goal: </a:t>
                </a:r>
              </a:p>
              <a:p>
                <a:pPr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200" b="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2200" b="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maximised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•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endParaRPr lang="en-IN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1BE0D-0240-AFFA-6328-316C247D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2171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knapsack illustration">
            <a:extLst>
              <a:ext uri="{FF2B5EF4-FFF2-40B4-BE49-F238E27FC236}">
                <a16:creationId xmlns:a16="http://schemas.microsoft.com/office/drawing/2014/main" id="{AAF6670C-8488-70E1-A872-66930631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15" y="3429000"/>
            <a:ext cx="38894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45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8D9EE-97C7-843D-8406-FED459A7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Greedy failure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3AC4E-1548-743D-95D9-DAC0E2FAA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Works for fractional knapsack</a:t>
                </a:r>
              </a:p>
              <a:p>
                <a:pPr lvl="1"/>
                <a:r>
                  <a:rPr lang="en-US" sz="2200" dirty="0"/>
                  <a:t>Strategy sort by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sz="2200" baseline="-25000" dirty="0"/>
              </a:p>
              <a:p>
                <a:r>
                  <a:rPr lang="en-US" sz="2200" dirty="0"/>
                  <a:t>Fails for 0/1 Knapsack</a:t>
                </a:r>
              </a:p>
              <a:p>
                <a:pPr lvl="1"/>
                <a:r>
                  <a:rPr lang="en-US" sz="2200" dirty="0"/>
                  <a:t>Example: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𝐼𝑡𝑒𝑚𝑠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[0,1,2,3]	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𝑉𝑎𝑙𝑢𝑒𝑠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[30, 40, 45, 100]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[1, 2, 3, 4]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[30, 20, 15, 25]; 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𝐺𝑟𝑒𝑒𝑑𝑦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𝑐h𝑜𝑖𝑐𝑒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𝑇𝑎𝑘𝑒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4 = [30, 100] = 130</m:t>
                    </m:r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𝑂𝑝𝑡𝑖𝑚𝑎𝑙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𝑐h𝑜𝑖𝑐𝑒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𝑇𝑎𝑘𝑒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4 = [40, 100] = 140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3AC4E-1548-743D-95D9-DAC0E2FAA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24" t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97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34133-C20B-632C-1582-E5C59EA3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Recall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6704-9938-9AB9-B2B1-6D0AC517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600" b="1" dirty="0"/>
              <a:t>S</a:t>
            </a:r>
            <a:r>
              <a:rPr lang="en-US" sz="3600" dirty="0"/>
              <a:t>ubproblems</a:t>
            </a:r>
          </a:p>
          <a:p>
            <a:r>
              <a:rPr lang="en-US" sz="3600" b="1" dirty="0"/>
              <a:t>R</a:t>
            </a:r>
            <a:r>
              <a:rPr lang="en-US" sz="3600" dirty="0"/>
              <a:t>ecurrence</a:t>
            </a:r>
          </a:p>
          <a:p>
            <a:r>
              <a:rPr lang="en-US" sz="3600" b="1" dirty="0"/>
              <a:t>T</a:t>
            </a:r>
            <a:r>
              <a:rPr lang="en-US" sz="3600" dirty="0"/>
              <a:t>opological ordering</a:t>
            </a:r>
          </a:p>
          <a:p>
            <a:r>
              <a:rPr lang="en-US" sz="3600" b="1" dirty="0"/>
              <a:t>B</a:t>
            </a:r>
            <a:r>
              <a:rPr lang="en-US" sz="3600" dirty="0"/>
              <a:t>ase cases</a:t>
            </a:r>
          </a:p>
          <a:p>
            <a:r>
              <a:rPr lang="en-US" sz="3600" b="1" dirty="0"/>
              <a:t>O</a:t>
            </a:r>
            <a:r>
              <a:rPr lang="en-US" sz="3600" dirty="0"/>
              <a:t>riginal problem</a:t>
            </a:r>
          </a:p>
          <a:p>
            <a:r>
              <a:rPr lang="en-US" sz="3600" b="1" dirty="0"/>
              <a:t>T</a:t>
            </a:r>
            <a:r>
              <a:rPr lang="en-US" sz="3600" dirty="0"/>
              <a:t>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84270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289AE-B37F-ADAD-78D2-83F9DEB9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Applying SRTBOT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0400A68-87A5-E96E-DE3E-8C11ED95CB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34139014"/>
                  </p:ext>
                </p:extLst>
              </p:nvPr>
            </p:nvGraphicFramePr>
            <p:xfrm>
              <a:off x="1134077" y="2434979"/>
              <a:ext cx="9919247" cy="4119697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4029354">
                      <a:extLst>
                        <a:ext uri="{9D8B030D-6E8A-4147-A177-3AD203B41FA5}">
                          <a16:colId xmlns:a16="http://schemas.microsoft.com/office/drawing/2014/main" val="697839178"/>
                        </a:ext>
                      </a:extLst>
                    </a:gridCol>
                    <a:gridCol w="5889893">
                      <a:extLst>
                        <a:ext uri="{9D8B030D-6E8A-4147-A177-3AD203B41FA5}">
                          <a16:colId xmlns:a16="http://schemas.microsoft.com/office/drawing/2014/main" val="1666189233"/>
                        </a:ext>
                      </a:extLst>
                    </a:gridCol>
                  </a:tblGrid>
                  <a:tr h="7580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Subproblems</a:t>
                          </a:r>
                        </a:p>
                        <a:p>
                          <a:endParaRPr lang="en-US" sz="20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sz="2000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𝑜𝑝𝑡</m:t>
                              </m:r>
                              <m:r>
                                <a:rPr lang="en-IN" sz="2000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(</m:t>
                              </m:r>
                              <m:r>
                                <a:rPr lang="en-IN" sz="2000" dirty="0" err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𝑖</m:t>
                              </m:r>
                              <m:r>
                                <a:rPr lang="en-IN" sz="2000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, </m:t>
                              </m:r>
                              <m:r>
                                <a:rPr lang="en-US" sz="2000" b="0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𝑤</m:t>
                              </m:r>
                              <m:r>
                                <a:rPr lang="en-IN" sz="2000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): </m:t>
                              </m:r>
                            </m:oMath>
                          </a14:m>
                          <a:r>
                            <a:rPr lang="en-IN" sz="2000" dirty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  <a:t>value of the optimal solution using  </a:t>
                          </a:r>
                          <a14:m>
                            <m:oMath xmlns:m="http://schemas.openxmlformats.org/officeDocument/2006/math">
                              <m:r>
                                <a:rPr lang="en-IN" sz="2000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{1,2,…, </m:t>
                              </m:r>
                              <m:r>
                                <a:rPr lang="en-IN" sz="2000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𝑗</m:t>
                              </m:r>
                              <m:r>
                                <a:rPr lang="en-IN" sz="2000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} </m:t>
                              </m:r>
                            </m:oMath>
                          </a14:m>
                          <a:r>
                            <a:rPr lang="en-IN" sz="2000" dirty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  <a:t>with total capacity </a:t>
                          </a:r>
                          <a14:m>
                            <m:oMath xmlns:m="http://schemas.openxmlformats.org/officeDocument/2006/math">
                              <m:r>
                                <a:rPr lang="en-IN" sz="2000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𝑤</m:t>
                              </m:r>
                              <m:r>
                                <a:rPr lang="en-IN" sz="2000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 &lt;= </m:t>
                              </m:r>
                              <m:r>
                                <a:rPr lang="en-IN" sz="2000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𝑊</m:t>
                              </m:r>
                            </m:oMath>
                          </a14:m>
                          <a:endParaRPr lang="en-US" sz="2000" dirty="0">
                            <a:ln>
                              <a:solidFill>
                                <a:schemeClr val="tx1"/>
                              </a:solidFill>
                            </a:ln>
                          </a:endParaRPr>
                        </a:p>
                        <a:p>
                          <a:endParaRPr lang="en-US" sz="2000" dirty="0">
                            <a:ln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a:txBody>
                      <a:tcPr marL="102433" marR="102433" marT="51216" marB="51216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47892"/>
                      </a:ext>
                    </a:extLst>
                  </a:tr>
                  <a:tr h="1136152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Recurrence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𝒐𝒑𝒕</m:t>
                              </m:r>
                              <m:r>
                                <a:rPr lang="en-US" sz="2000" b="1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(</m:t>
                              </m:r>
                              <m:r>
                                <a:rPr lang="en-US" sz="2000" b="1" dirty="0" err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𝒊</m:t>
                              </m:r>
                              <m:r>
                                <a:rPr lang="en-US" sz="2000" b="1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, </m:t>
                              </m:r>
                              <m:r>
                                <a:rPr lang="en-US" sz="2000" b="1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𝒘</m:t>
                              </m:r>
                              <m:r>
                                <a:rPr lang="en-US" sz="2000" b="1" dirty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a:rPr>
                                <m:t>) </m:t>
                              </m:r>
                            </m:oMath>
                          </a14:m>
                          <a:r>
                            <a:rPr lang="en-US" sz="2000" dirty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2000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00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000" b="1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𝒐𝒑𝒕</m:t>
                                      </m:r>
                                      <m:d>
                                        <m:dPr>
                                          <m:ctrlP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  <m:r>
                                        <a:rPr lang="en-US" sz="2000" b="1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 </m:t>
                                      </m:r>
                                      <m:r>
                                        <a:rPr lang="en-US" sz="2000" b="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𝑖𝑓</m:t>
                                      </m:r>
                                      <m:r>
                                        <a:rPr lang="en-US" sz="2000" b="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 </m:t>
                                      </m:r>
                                      <m:r>
                                        <a:rPr lang="en-US" sz="2000" b="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𝑖</m:t>
                                      </m:r>
                                      <m:r>
                                        <a:rPr lang="en-US" sz="2000" b="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 ∉</m:t>
                                      </m:r>
                                      <m:r>
                                        <a:rPr lang="en-US" sz="2000" b="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𝑆</m:t>
                                      </m:r>
                                      <m:r>
                                        <a:rPr lang="en-US" sz="2000" b="0" baseline="3000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sz="2000" b="1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𝒐𝒑𝒕</m:t>
                                      </m:r>
                                      <m:d>
                                        <m:dPr>
                                          <m:ctrlP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𝑾</m:t>
                                          </m:r>
                                          <m: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 −</m:t>
                                          </m:r>
                                          <m:r>
                                            <a:rPr lang="en-US" sz="2000" b="1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𝒘</m:t>
                                          </m:r>
                                          <m:r>
                                            <a:rPr lang="en-US" sz="2000" b="1" baseline="-25000" smtClean="0"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  <m:r>
                                        <a:rPr lang="en-US" sz="2000" b="1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+</m:t>
                                      </m:r>
                                      <m:r>
                                        <a:rPr lang="en-US" sz="2000" b="1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𝒗</m:t>
                                      </m:r>
                                      <m:r>
                                        <a:rPr lang="en-US" sz="2000" b="1" baseline="-2500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𝒊</m:t>
                                      </m:r>
                                      <m:r>
                                        <a:rPr lang="en-US" sz="2000" b="1" baseline="-2500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 </m:t>
                                      </m:r>
                                      <m:r>
                                        <a:rPr lang="en-US" sz="2000" b="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𝑖𝑓</m:t>
                                      </m:r>
                                      <m:r>
                                        <a:rPr lang="en-US" sz="2000" b="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 </m:t>
                                      </m:r>
                                      <m:r>
                                        <a:rPr lang="en-US" sz="2000" b="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𝑖</m:t>
                                      </m:r>
                                      <m:r>
                                        <a:rPr lang="en-US" sz="2000" b="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 ∈</m:t>
                                      </m:r>
                                      <m:r>
                                        <a:rPr lang="en-US" sz="2000" b="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𝑆</m:t>
                                      </m:r>
                                      <m:r>
                                        <a:rPr lang="en-US" sz="2000" b="0" baseline="3000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∗</m:t>
                                      </m:r>
                                      <m:r>
                                        <a:rPr lang="en-US" sz="2000" b="0" smtClean="0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sz="2000" dirty="0">
                            <a:ln>
                              <a:solidFill>
                                <a:schemeClr val="tx1"/>
                              </a:solidFill>
                            </a:ln>
                          </a:endParaRPr>
                        </a:p>
                        <a:p>
                          <a:endParaRPr lang="en-US" sz="2000" dirty="0">
                            <a:ln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a:txBody>
                      <a:tcPr marL="102433" marR="102433" marT="51216" marB="51216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5091253"/>
                      </a:ext>
                    </a:extLst>
                  </a:tr>
                  <a:tr h="75800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Topological ordering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𝑅</m:t>
                                </m:r>
                                <m:r>
                                  <a:rPr lang="en-US" sz="2000" b="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𝑜𝑤</m:t>
                                </m:r>
                                <m:r>
                                  <a:rPr lang="en-US" sz="2000" b="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 </m:t>
                                </m:r>
                                <m:r>
                                  <a:rPr lang="en-US" sz="2000" b="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𝑚𝑎𝑗𝑜𝑟</m:t>
                                </m:r>
                                <m:r>
                                  <a:rPr lang="en-US" sz="2000" b="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 </m:t>
                                </m:r>
                                <m:r>
                                  <a:rPr lang="en-US" sz="2000" b="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𝑜𝑟𝑑𝑒𝑟</m:t>
                                </m:r>
                              </m:oMath>
                            </m:oMathPara>
                          </a14:m>
                          <a:endParaRPr lang="en-US" sz="2000" dirty="0">
                            <a:ln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a:txBody>
                      <a:tcPr marL="102433" marR="102433" marT="51216" marB="51216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6843602"/>
                      </a:ext>
                    </a:extLst>
                  </a:tr>
                  <a:tr h="7580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Base cases</a:t>
                          </a:r>
                        </a:p>
                        <a:p>
                          <a:endParaRPr lang="en-US" sz="20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𝑜𝑝𝑡</m:t>
                                </m:r>
                                <m:r>
                                  <a:rPr lang="en-US" sz="200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(</m:t>
                                </m:r>
                                <m:r>
                                  <a:rPr lang="en-US" sz="2000" b="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𝑖</m:t>
                                </m:r>
                                <m:r>
                                  <a:rPr lang="en-US" sz="200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,0) = 0</m:t>
                                </m:r>
                              </m:oMath>
                            </m:oMathPara>
                          </a14:m>
                          <a:endParaRPr lang="en-US" sz="2000" dirty="0">
                            <a:ln>
                              <a:solidFill>
                                <a:schemeClr val="tx1"/>
                              </a:solidFill>
                            </a:ln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𝑜𝑝𝑡</m:t>
                                </m:r>
                                <m:r>
                                  <a:rPr lang="en-US" sz="200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(0, </m:t>
                                </m:r>
                                <m:r>
                                  <a:rPr lang="en-US" sz="200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𝑊</m:t>
                                </m:r>
                                <m:r>
                                  <a:rPr lang="en-US" sz="200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) = 0</m:t>
                                </m:r>
                              </m:oMath>
                            </m:oMathPara>
                          </a14:m>
                          <a:endParaRPr lang="en-US" sz="2000" dirty="0">
                            <a:ln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a:txBody>
                      <a:tcPr marL="102433" marR="102433" marT="51216" marB="51216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936342"/>
                      </a:ext>
                    </a:extLst>
                  </a:tr>
                  <a:tr h="450705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Original problem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𝑂</m:t>
                                </m:r>
                                <m:r>
                                  <a:rPr lang="en-US" sz="200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(</m:t>
                                </m:r>
                                <m:r>
                                  <a:rPr lang="en-US" sz="2000" dirty="0" err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𝑛𝑊</m:t>
                                </m:r>
                                <m:r>
                                  <a:rPr lang="en-US" sz="2000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ln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a:txBody>
                      <a:tcPr marL="102433" marR="102433" marT="51216" marB="51216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01929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0400A68-87A5-E96E-DE3E-8C11ED95CB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34139014"/>
                  </p:ext>
                </p:extLst>
              </p:nvPr>
            </p:nvGraphicFramePr>
            <p:xfrm>
              <a:off x="1134077" y="2434979"/>
              <a:ext cx="9919247" cy="4119697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4029354">
                      <a:extLst>
                        <a:ext uri="{9D8B030D-6E8A-4147-A177-3AD203B41FA5}">
                          <a16:colId xmlns:a16="http://schemas.microsoft.com/office/drawing/2014/main" val="697839178"/>
                        </a:ext>
                      </a:extLst>
                    </a:gridCol>
                    <a:gridCol w="5889893">
                      <a:extLst>
                        <a:ext uri="{9D8B030D-6E8A-4147-A177-3AD203B41FA5}">
                          <a16:colId xmlns:a16="http://schemas.microsoft.com/office/drawing/2014/main" val="1666189233"/>
                        </a:ext>
                      </a:extLst>
                    </a:gridCol>
                  </a:tblGrid>
                  <a:tr h="101683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Subproblems</a:t>
                          </a:r>
                        </a:p>
                        <a:p>
                          <a:endParaRPr lang="en-US" sz="20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2433" marR="102433" marT="51216" marB="51216">
                        <a:blipFill>
                          <a:blip r:embed="rId2"/>
                          <a:stretch>
                            <a:fillRect l="-68750" r="-216" b="-30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7892"/>
                      </a:ext>
                    </a:extLst>
                  </a:tr>
                  <a:tr h="1136152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Recurrence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2433" marR="102433" marT="51216" marB="51216">
                        <a:blipFill>
                          <a:blip r:embed="rId2"/>
                          <a:stretch>
                            <a:fillRect l="-68750" t="-88889" r="-216" b="-17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5091253"/>
                      </a:ext>
                    </a:extLst>
                  </a:tr>
                  <a:tr h="75800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Topological ordering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2433" marR="102433" marT="51216" marB="51216">
                        <a:blipFill>
                          <a:blip r:embed="rId2"/>
                          <a:stretch>
                            <a:fillRect l="-68750" t="-283333" r="-216" b="-1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843602"/>
                      </a:ext>
                    </a:extLst>
                  </a:tr>
                  <a:tr h="7580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Base cases</a:t>
                          </a:r>
                        </a:p>
                        <a:p>
                          <a:endParaRPr lang="en-US" sz="20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2433" marR="102433" marT="51216" marB="51216">
                        <a:blipFill>
                          <a:blip r:embed="rId2"/>
                          <a:stretch>
                            <a:fillRect l="-68750" t="-383333" r="-216" b="-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936342"/>
                      </a:ext>
                    </a:extLst>
                  </a:tr>
                  <a:tr h="450705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Original problem</a:t>
                          </a:r>
                        </a:p>
                      </a:txBody>
                      <a:tcPr marL="102433" marR="102433" marT="51216" marB="51216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2433" marR="102433" marT="51216" marB="51216">
                        <a:blipFill>
                          <a:blip r:embed="rId2"/>
                          <a:stretch>
                            <a:fillRect l="-68750" t="-805556" r="-216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192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2C45A67-BE74-92A4-D660-FAEB0B5BBC90}"/>
              </a:ext>
            </a:extLst>
          </p:cNvPr>
          <p:cNvSpPr/>
          <p:nvPr/>
        </p:nvSpPr>
        <p:spPr>
          <a:xfrm>
            <a:off x="5255812" y="2504661"/>
            <a:ext cx="4754880" cy="652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0BC81-B850-EC04-5711-DEE79EA18C7F}"/>
              </a:ext>
            </a:extLst>
          </p:cNvPr>
          <p:cNvSpPr/>
          <p:nvPr/>
        </p:nvSpPr>
        <p:spPr>
          <a:xfrm>
            <a:off x="5255811" y="3506526"/>
            <a:ext cx="5208105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34C9E-71E2-F140-C8BE-313DC86898B4}"/>
              </a:ext>
            </a:extLst>
          </p:cNvPr>
          <p:cNvSpPr/>
          <p:nvPr/>
        </p:nvSpPr>
        <p:spPr>
          <a:xfrm>
            <a:off x="5255812" y="4657586"/>
            <a:ext cx="4754880" cy="652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EEE1E-EF34-B9AC-0155-482732E9850A}"/>
              </a:ext>
            </a:extLst>
          </p:cNvPr>
          <p:cNvSpPr/>
          <p:nvPr/>
        </p:nvSpPr>
        <p:spPr>
          <a:xfrm>
            <a:off x="5255811" y="5365253"/>
            <a:ext cx="4754880" cy="652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625B6-98B9-0EA0-1858-1ACCD7A75BD6}"/>
              </a:ext>
            </a:extLst>
          </p:cNvPr>
          <p:cNvSpPr/>
          <p:nvPr/>
        </p:nvSpPr>
        <p:spPr>
          <a:xfrm>
            <a:off x="5255811" y="6178163"/>
            <a:ext cx="4754880" cy="376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A83E-0CF4-109F-1537-812DE90C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2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/>
              <a:t>Example</a:t>
            </a:r>
            <a:endParaRPr lang="en-US" sz="6600" kern="12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125E60-DE0D-2FAA-E3AB-60274C69F76F}"/>
                  </a:ext>
                </a:extLst>
              </p:cNvPr>
              <p:cNvSpPr txBox="1"/>
              <p:nvPr/>
            </p:nvSpPr>
            <p:spPr>
              <a:xfrm>
                <a:off x="141270" y="1315092"/>
                <a:ext cx="492389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 = [60, 50, 70, 30] </m:t>
                      </m:r>
                    </m:oMath>
                  </m:oMathPara>
                </a14:m>
                <a:endParaRPr lang="en-IN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 = [5, 3, 4, 2] </m:t>
                      </m:r>
                    </m:oMath>
                  </m:oMathPara>
                </a14:m>
                <a:endParaRPr lang="en-IN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 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125E60-DE0D-2FAA-E3AB-60274C69F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70" y="1315092"/>
                <a:ext cx="4923890" cy="1384995"/>
              </a:xfrm>
              <a:prstGeom prst="rect">
                <a:avLst/>
              </a:prstGeom>
              <a:blipFill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4EA18D31-7B8A-C3DF-AC77-B71C3F96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99778"/>
              </p:ext>
            </p:extLst>
          </p:nvPr>
        </p:nvGraphicFramePr>
        <p:xfrm>
          <a:off x="838200" y="3601930"/>
          <a:ext cx="10130316" cy="26909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3839">
                  <a:extLst>
                    <a:ext uri="{9D8B030D-6E8A-4147-A177-3AD203B41FA5}">
                      <a16:colId xmlns:a16="http://schemas.microsoft.com/office/drawing/2014/main" val="2039385399"/>
                    </a:ext>
                  </a:extLst>
                </a:gridCol>
                <a:gridCol w="1570537">
                  <a:extLst>
                    <a:ext uri="{9D8B030D-6E8A-4147-A177-3AD203B41FA5}">
                      <a16:colId xmlns:a16="http://schemas.microsoft.com/office/drawing/2014/main" val="4064599188"/>
                    </a:ext>
                  </a:extLst>
                </a:gridCol>
                <a:gridCol w="1447188">
                  <a:extLst>
                    <a:ext uri="{9D8B030D-6E8A-4147-A177-3AD203B41FA5}">
                      <a16:colId xmlns:a16="http://schemas.microsoft.com/office/drawing/2014/main" val="1080853570"/>
                    </a:ext>
                  </a:extLst>
                </a:gridCol>
                <a:gridCol w="1447188">
                  <a:extLst>
                    <a:ext uri="{9D8B030D-6E8A-4147-A177-3AD203B41FA5}">
                      <a16:colId xmlns:a16="http://schemas.microsoft.com/office/drawing/2014/main" val="3000248380"/>
                    </a:ext>
                  </a:extLst>
                </a:gridCol>
                <a:gridCol w="1447188">
                  <a:extLst>
                    <a:ext uri="{9D8B030D-6E8A-4147-A177-3AD203B41FA5}">
                      <a16:colId xmlns:a16="http://schemas.microsoft.com/office/drawing/2014/main" val="3792595600"/>
                    </a:ext>
                  </a:extLst>
                </a:gridCol>
                <a:gridCol w="1452526">
                  <a:extLst>
                    <a:ext uri="{9D8B030D-6E8A-4147-A177-3AD203B41FA5}">
                      <a16:colId xmlns:a16="http://schemas.microsoft.com/office/drawing/2014/main" val="2789179812"/>
                    </a:ext>
                  </a:extLst>
                </a:gridCol>
                <a:gridCol w="1441850">
                  <a:extLst>
                    <a:ext uri="{9D8B030D-6E8A-4147-A177-3AD203B41FA5}">
                      <a16:colId xmlns:a16="http://schemas.microsoft.com/office/drawing/2014/main" val="3363433579"/>
                    </a:ext>
                  </a:extLst>
                </a:gridCol>
              </a:tblGrid>
              <a:tr h="44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0515"/>
                  </a:ext>
                </a:extLst>
              </a:tr>
              <a:tr h="448494"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50958"/>
                  </a:ext>
                </a:extLst>
              </a:tr>
              <a:tr h="448494">
                <a:tc>
                  <a:txBody>
                    <a:bodyPr/>
                    <a:lstStyle/>
                    <a:p>
                      <a:r>
                        <a:rPr lang="en-US" dirty="0"/>
                        <a:t>[60]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05255"/>
                  </a:ext>
                </a:extLst>
              </a:tr>
              <a:tr h="448494">
                <a:tc>
                  <a:txBody>
                    <a:bodyPr/>
                    <a:lstStyle/>
                    <a:p>
                      <a:r>
                        <a:rPr lang="en-US" sz="1800" dirty="0"/>
                        <a:t>[60,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22877"/>
                  </a:ext>
                </a:extLst>
              </a:tr>
              <a:tr h="448494">
                <a:tc>
                  <a:txBody>
                    <a:bodyPr/>
                    <a:lstStyle/>
                    <a:p>
                      <a:r>
                        <a:rPr lang="en-US" sz="1600" dirty="0"/>
                        <a:t>[60,50,70]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84083"/>
                  </a:ext>
                </a:extLst>
              </a:tr>
              <a:tr h="448494">
                <a:tc>
                  <a:txBody>
                    <a:bodyPr/>
                    <a:lstStyle/>
                    <a:p>
                      <a:r>
                        <a:rPr lang="en-US" sz="1600" dirty="0"/>
                        <a:t>[60,50,70,30]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34185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82CB2BB8-2B6E-55A4-FEB1-4F479698B136}"/>
              </a:ext>
            </a:extLst>
          </p:cNvPr>
          <p:cNvSpPr/>
          <p:nvPr/>
        </p:nvSpPr>
        <p:spPr>
          <a:xfrm>
            <a:off x="9509589" y="5856715"/>
            <a:ext cx="1458927" cy="436179"/>
          </a:xfrm>
          <a:prstGeom prst="ellipse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288507-7965-ACD0-144B-0BF30EF4E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19" y="56508"/>
            <a:ext cx="6360382" cy="34889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E74E50-FC91-3942-A800-3AF51A02E3C4}"/>
                  </a:ext>
                </a:extLst>
              </p14:cNvPr>
              <p14:cNvContentPartPr/>
              <p14:nvPr/>
            </p14:nvContentPartPr>
            <p14:xfrm>
              <a:off x="331920" y="3650400"/>
              <a:ext cx="11185920" cy="1877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E74E50-FC91-3942-A800-3AF51A02E3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560" y="3641040"/>
                <a:ext cx="11204640" cy="18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47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E5BA-74FC-0E25-F10A-4CA15237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Time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5F7AF-F3AC-5C22-3B3A-21845E9C393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Number of subproblems: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 err="1">
                        <a:latin typeface="Cambria Math" panose="02040503050406030204" pitchFamily="18" charset="0"/>
                      </a:rPr>
                      <m:t>𝒏𝑾</m:t>
                    </m:r>
                    <m:r>
                      <a:rPr lang="en-US" sz="22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/>
              </a:p>
              <a:p>
                <a:r>
                  <a:rPr lang="en-US" sz="2200" dirty="0"/>
                  <a:t>Work done to compute each subproblem: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/>
              </a:p>
              <a:p>
                <a:r>
                  <a:rPr lang="en-US" sz="2200" dirty="0"/>
                  <a:t>Total complexity: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 err="1">
                        <a:latin typeface="Cambria Math" panose="02040503050406030204" pitchFamily="18" charset="0"/>
                      </a:rPr>
                      <m:t>𝒏𝑾</m:t>
                    </m:r>
                    <m:r>
                      <a:rPr lang="en-US" sz="2200" b="1" i="1" dirty="0">
                        <a:latin typeface="Cambria Math" panose="02040503050406030204" pitchFamily="18" charset="0"/>
                      </a:rPr>
                      <m:t>) . </m:t>
                    </m:r>
                    <m:r>
                      <a:rPr lang="en-US" sz="22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2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Note: This is a </a:t>
                </a:r>
                <a:r>
                  <a:rPr lang="en-US" sz="2200" b="1" dirty="0"/>
                  <a:t>pseudo-polynomial time </a:t>
                </a:r>
                <a:r>
                  <a:rPr lang="en-US" sz="2200" dirty="0"/>
                  <a:t>algorithm because W can be </a:t>
                </a:r>
                <a:r>
                  <a:rPr lang="en-US" sz="2200" dirty="0" err="1"/>
                  <a:t>expoential</a:t>
                </a:r>
                <a:r>
                  <a:rPr lang="en-US" sz="22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5F7AF-F3AC-5C22-3B3A-21845E9C3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67" t="-1744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5855418-1DF2-4DF3-90DA-3A54605C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78" y="1176466"/>
            <a:ext cx="6228521" cy="39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1061</Words>
  <Application>Microsoft Macintosh PowerPoint</Application>
  <PresentationFormat>Widescreen</PresentationFormat>
  <Paragraphs>246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Dynamic Programming-2</vt:lpstr>
      <vt:lpstr>Agenda</vt:lpstr>
      <vt:lpstr>Knapsack and subset sum problems (Section 6.4, K&amp;T)</vt:lpstr>
      <vt:lpstr>Knapsack Problem</vt:lpstr>
      <vt:lpstr>Greedy failure</vt:lpstr>
      <vt:lpstr>Recall</vt:lpstr>
      <vt:lpstr>Applying SRTBOT</vt:lpstr>
      <vt:lpstr>Example</vt:lpstr>
      <vt:lpstr>Time complexity</vt:lpstr>
      <vt:lpstr>Summary</vt:lpstr>
      <vt:lpstr>Problem</vt:lpstr>
      <vt:lpstr>Exploring Greedy Strategies</vt:lpstr>
      <vt:lpstr>Subset sum problem≅Knapsack problem</vt:lpstr>
      <vt:lpstr>Single source shortest path problem (Section 6.8, K&amp;T)</vt:lpstr>
      <vt:lpstr>Problem</vt:lpstr>
      <vt:lpstr>Failed attempts (Dijkstra)</vt:lpstr>
      <vt:lpstr>Key observations</vt:lpstr>
      <vt:lpstr>Applying SRTBOT</vt:lpstr>
      <vt:lpstr>Implementation (Bellman-Ford-Moore algorithm)</vt:lpstr>
      <vt:lpstr>Example</vt:lpstr>
      <vt:lpstr>Analysis</vt:lpstr>
      <vt:lpstr>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Programming-2</dc:title>
  <dc:creator>Srikanth Goutham</dc:creator>
  <cp:lastModifiedBy>Srikanth Goutham</cp:lastModifiedBy>
  <cp:revision>8</cp:revision>
  <dcterms:created xsi:type="dcterms:W3CDTF">2023-07-14T16:36:25Z</dcterms:created>
  <dcterms:modified xsi:type="dcterms:W3CDTF">2023-07-17T13:01:33Z</dcterms:modified>
</cp:coreProperties>
</file>