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251173-04A2-4D75-B9B4-0AC4CD949EF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9B459A-A130-4057-B004-E64D9169DF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Basics of </a:t>
            </a:r>
            <a:r>
              <a:rPr lang="en-US" dirty="0" smtClean="0"/>
              <a:t>cloud computing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-Supada Hegde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 noGrp="1"/>
          </p:cNvGrpSpPr>
          <p:nvPr>
            <p:ph idx="1"/>
          </p:nvPr>
        </p:nvGrpSpPr>
        <p:grpSpPr bwMode="auto">
          <a:xfrm>
            <a:off x="457199" y="1935163"/>
            <a:ext cx="8009079" cy="4227446"/>
            <a:chOff x="5638800" y="1676400"/>
            <a:chExt cx="2895600" cy="2518680"/>
          </a:xfrm>
        </p:grpSpPr>
        <p:sp>
          <p:nvSpPr>
            <p:cNvPr id="6" name="Rounded Rectangle 12"/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Hardware</a:t>
              </a:r>
            </a:p>
          </p:txBody>
        </p:sp>
        <p:sp>
          <p:nvSpPr>
            <p:cNvPr id="7" name="Rounded Rectangle 13"/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OS</a:t>
              </a:r>
            </a:p>
          </p:txBody>
        </p:sp>
        <p:sp>
          <p:nvSpPr>
            <p:cNvPr id="8" name="Rounded Rectangle 14"/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App</a:t>
              </a:r>
            </a:p>
          </p:txBody>
        </p:sp>
        <p:sp>
          <p:nvSpPr>
            <p:cNvPr id="9" name="Rounded Rectangle 15"/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App</a:t>
              </a:r>
            </a:p>
          </p:txBody>
        </p:sp>
        <p:sp>
          <p:nvSpPr>
            <p:cNvPr id="10" name="Rounded Rectangle 16"/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App</a:t>
              </a:r>
            </a:p>
          </p:txBody>
        </p:sp>
        <p:sp>
          <p:nvSpPr>
            <p:cNvPr id="11" name="Rounded Rectangle 17"/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Hypervisor</a:t>
              </a:r>
            </a:p>
          </p:txBody>
        </p:sp>
        <p:sp>
          <p:nvSpPr>
            <p:cNvPr id="12" name="Rounded Rectangle 18"/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OS</a:t>
              </a:r>
            </a:p>
          </p:txBody>
        </p:sp>
        <p:sp>
          <p:nvSpPr>
            <p:cNvPr id="13" name="Rounded Rectangle 19"/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C00000"/>
                  </a:solidFill>
                </a:rPr>
                <a:t>OS</a:t>
              </a:r>
            </a:p>
          </p:txBody>
        </p:sp>
        <p:sp>
          <p:nvSpPr>
            <p:cNvPr id="14" name="TextBox 21"/>
            <p:cNvSpPr txBox="1">
              <a:spLocks noChangeArrowheads="1"/>
            </p:cNvSpPr>
            <p:nvPr/>
          </p:nvSpPr>
          <p:spPr bwMode="auto">
            <a:xfrm>
              <a:off x="5999309" y="3810001"/>
              <a:ext cx="1304032" cy="385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Virtualized Stack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benefits of Cloud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Cloud computing enables companies and applications, which are system infrastructure dependent, to be infrastructure-less.</a:t>
            </a:r>
          </a:p>
          <a:p>
            <a:r>
              <a:rPr lang="en-US" sz="2800" dirty="0" smtClean="0"/>
              <a:t>By using the Cloud infrastructure on “pay as used and on demand”, all of us can save in capital and operational investment!</a:t>
            </a:r>
          </a:p>
          <a:p>
            <a:r>
              <a:rPr lang="en-US" sz="2800" dirty="0" smtClean="0"/>
              <a:t>Clients can:</a:t>
            </a:r>
          </a:p>
          <a:p>
            <a:pPr lvl="1"/>
            <a:r>
              <a:rPr lang="en-US" sz="2400" dirty="0" smtClean="0"/>
              <a:t>Put their data on the platform instead of on their own desktop PCs and/or on their own servers.</a:t>
            </a:r>
          </a:p>
          <a:p>
            <a:pPr lvl="1"/>
            <a:r>
              <a:rPr lang="en-US" sz="2400" dirty="0" smtClean="0"/>
              <a:t>They can put their applications on the cloud and use the servers within the cloud to do processing and data manipulations etc.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Storage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Several large Web companies are now exploiting the fact that they have data storage capacity that can be hired out to others. </a:t>
            </a:r>
          </a:p>
          <a:p>
            <a:pPr lvl="1"/>
            <a:r>
              <a:rPr lang="en-GB" sz="2400" dirty="0" smtClean="0"/>
              <a:t>allows data stored remotely to be temporarily cached on desktop computers, mobile phones or other Internet-linked devices. </a:t>
            </a:r>
          </a:p>
          <a:p>
            <a:pPr lvl="1"/>
            <a:endParaRPr lang="en-GB" sz="2400" dirty="0" smtClean="0"/>
          </a:p>
          <a:p>
            <a:r>
              <a:rPr lang="en-GB" sz="2800" dirty="0" smtClean="0"/>
              <a:t>Amazon’s Elastic Compute Cloud (EC2) and Simple Storage Solution (S3) are well known examples</a:t>
            </a:r>
            <a:endParaRPr lang="en-US" sz="2400" dirty="0" smtClean="0">
              <a:ea typeface="ＭＳ Ｐゴシック" pitchFamily="-97" charset="-128"/>
            </a:endParaRPr>
          </a:p>
          <a:p>
            <a:pPr lvl="1" hangingPunct="0"/>
            <a:r>
              <a:rPr lang="en-US" sz="2400" dirty="0" smtClean="0">
                <a:ea typeface="ＭＳ Ｐゴシック" pitchFamily="-97" charset="-128"/>
              </a:rPr>
              <a:t>Mechanical Turk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Advantages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Lower computer costs</a:t>
            </a:r>
          </a:p>
          <a:p>
            <a:r>
              <a:rPr lang="en-US" sz="2400" dirty="0" smtClean="0"/>
              <a:t>Improved performance</a:t>
            </a:r>
          </a:p>
          <a:p>
            <a:r>
              <a:rPr lang="en-US" sz="2400" dirty="0" smtClean="0"/>
              <a:t>Reduced software costs</a:t>
            </a:r>
          </a:p>
          <a:p>
            <a:r>
              <a:rPr lang="en-US" sz="2400" dirty="0" smtClean="0"/>
              <a:t>Instant software updates</a:t>
            </a:r>
          </a:p>
          <a:p>
            <a:r>
              <a:rPr lang="en-US" sz="2400" dirty="0" smtClean="0"/>
              <a:t>Improved document format compatibility</a:t>
            </a:r>
          </a:p>
          <a:p>
            <a:r>
              <a:rPr lang="en-US" sz="2400" dirty="0" smtClean="0"/>
              <a:t>Unlimited storage capacity</a:t>
            </a:r>
          </a:p>
          <a:p>
            <a:r>
              <a:rPr lang="en-US" sz="2400" dirty="0" smtClean="0"/>
              <a:t>Increased data reliability</a:t>
            </a:r>
          </a:p>
          <a:p>
            <a:r>
              <a:rPr lang="en-US" sz="2400" dirty="0" smtClean="0"/>
              <a:t>Universal document access</a:t>
            </a:r>
          </a:p>
          <a:p>
            <a:r>
              <a:rPr lang="en-US" sz="2400" dirty="0" smtClean="0"/>
              <a:t>Latest version availability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Requires a constant Internet connection</a:t>
            </a:r>
          </a:p>
          <a:p>
            <a:r>
              <a:rPr lang="en-US" sz="2400" dirty="0" smtClean="0"/>
              <a:t>Does not work well with low-speed connections</a:t>
            </a:r>
          </a:p>
          <a:p>
            <a:r>
              <a:rPr lang="en-US" sz="2400" dirty="0" smtClean="0"/>
              <a:t>Features might be limited</a:t>
            </a:r>
          </a:p>
          <a:p>
            <a:r>
              <a:rPr lang="en-US" sz="2400" dirty="0" smtClean="0"/>
              <a:t>Can be slow</a:t>
            </a:r>
          </a:p>
          <a:p>
            <a:r>
              <a:rPr lang="en-US" sz="2400" dirty="0" smtClean="0"/>
              <a:t>Stored data might not be secure</a:t>
            </a:r>
          </a:p>
          <a:p>
            <a:r>
              <a:rPr lang="en-US" sz="2400" dirty="0" smtClean="0"/>
              <a:t>Stored data can be lost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Disadvantages of Cloud Computing</a:t>
            </a:r>
            <a:endParaRPr lang="en-GB" sz="4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Cloud Computing </a:t>
            </a:r>
            <a:r>
              <a:rPr lang="en-US" sz="2400" dirty="0" smtClean="0"/>
              <a:t>is a general term used to describe a new class of network based computing that takes place over the Internet, </a:t>
            </a:r>
          </a:p>
          <a:p>
            <a:pPr lvl="1"/>
            <a:r>
              <a:rPr lang="en-US" dirty="0" smtClean="0"/>
              <a:t>basically a step on from Utility Computing</a:t>
            </a:r>
          </a:p>
          <a:p>
            <a:pPr lvl="1"/>
            <a:r>
              <a:rPr lang="en-US" dirty="0" smtClean="0"/>
              <a:t>a collection/group of integrated and networked hardware, software and Internet infrastructure (called a platform).</a:t>
            </a:r>
          </a:p>
          <a:p>
            <a:pPr lvl="1"/>
            <a:r>
              <a:rPr lang="en-US" dirty="0" smtClean="0"/>
              <a:t>Using the Internet for communication and transport provides hardware, software and networking services to clients</a:t>
            </a:r>
          </a:p>
          <a:p>
            <a:r>
              <a:rPr lang="en-US" sz="2400" dirty="0" smtClean="0"/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Application Deployment.</a:t>
            </a:r>
          </a:p>
          <a:p>
            <a:r>
              <a:rPr lang="en-US" dirty="0" smtClean="0"/>
              <a:t>Hassle free maintenance.</a:t>
            </a:r>
          </a:p>
          <a:p>
            <a:r>
              <a:rPr lang="en-US" dirty="0" smtClean="0"/>
              <a:t>Better resource utilization.</a:t>
            </a:r>
          </a:p>
          <a:p>
            <a:r>
              <a:rPr lang="en-US" dirty="0" smtClean="0"/>
              <a:t>Platform independent, security, scalability.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Architecture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000" y="1935163"/>
            <a:ext cx="64240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Service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19812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Software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SaaS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334000"/>
            <a:ext cx="5029200" cy="11146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038600"/>
            <a:ext cx="5029200" cy="11100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819400"/>
            <a:ext cx="5029200" cy="99572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Rounded Rectangle 7"/>
          <p:cNvSpPr/>
          <p:nvPr/>
        </p:nvSpPr>
        <p:spPr bwMode="auto">
          <a:xfrm>
            <a:off x="3581400" y="19812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Platform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PaaS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0" y="1981200"/>
            <a:ext cx="2162175" cy="609600"/>
          </a:xfrm>
          <a:prstGeom prst="round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Infrastructure as a Service (</a:t>
            </a:r>
            <a:r>
              <a:rPr lang="en-US" sz="1800" kern="0" dirty="0" err="1">
                <a:solidFill>
                  <a:srgbClr val="FFFFFF"/>
                </a:solidFill>
                <a:latin typeface="Arial"/>
                <a:ea typeface="+mn-ea"/>
              </a:rPr>
              <a:t>IaaS</a:t>
            </a:r>
            <a:r>
              <a:rPr lang="en-US" sz="1800" kern="0" dirty="0">
                <a:solidFill>
                  <a:srgbClr val="FFFFFF"/>
                </a:solidFill>
                <a:latin typeface="Arial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08888"/>
          </a:xfrm>
        </p:spPr>
        <p:txBody>
          <a:bodyPr>
            <a:noAutofit/>
          </a:bodyPr>
          <a:lstStyle/>
          <a:p>
            <a:r>
              <a:rPr lang="en-US" sz="4400" dirty="0" smtClean="0"/>
              <a:t>Different Cloud Computing Layers</a:t>
            </a:r>
            <a:r>
              <a:rPr lang="ar-SA" sz="4400" dirty="0" smtClean="0"/>
              <a:t>‏</a:t>
            </a:r>
            <a:endParaRPr lang="en-US" sz="4400" dirty="0" smtClean="0"/>
          </a:p>
        </p:txBody>
      </p:sp>
      <p:grpSp>
        <p:nvGrpSpPr>
          <p:cNvPr id="5" name="Group 19"/>
          <p:cNvGrpSpPr>
            <a:grpSpLocks noGrp="1"/>
          </p:cNvGrpSpPr>
          <p:nvPr>
            <p:ph idx="1"/>
          </p:nvPr>
        </p:nvGrpSpPr>
        <p:grpSpPr bwMode="auto">
          <a:xfrm>
            <a:off x="457200" y="1935163"/>
            <a:ext cx="8229600" cy="4389437"/>
            <a:chOff x="685800" y="1524000"/>
            <a:chExt cx="7775575" cy="4224337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685800" y="1524000"/>
              <a:ext cx="7775575" cy="4176713"/>
            </a:xfrm>
            <a:prstGeom prst="roundRect">
              <a:avLst>
                <a:gd name="adj" fmla="val 0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4457700" y="1539875"/>
              <a:ext cx="38100" cy="420846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931862" y="2757487"/>
              <a:ext cx="7312025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996950" y="3910012"/>
              <a:ext cx="7312025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733550" y="1812925"/>
              <a:ext cx="1917700" cy="817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 algn="ct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500" b="1" dirty="0">
                  <a:solidFill>
                    <a:srgbClr val="000000"/>
                  </a:solidFill>
                </a:rPr>
                <a:t>Application Service</a:t>
              </a:r>
            </a:p>
            <a:p>
              <a:pPr algn="ct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500" b="1" dirty="0">
                  <a:solidFill>
                    <a:srgbClr val="000000"/>
                  </a:solidFill>
                </a:rPr>
                <a:t>(</a:t>
              </a:r>
              <a:r>
                <a:rPr lang="en-US" sz="2500" b="1" dirty="0" err="1">
                  <a:solidFill>
                    <a:srgbClr val="000000"/>
                  </a:solidFill>
                </a:rPr>
                <a:t>SaaS</a:t>
              </a:r>
              <a:r>
                <a:rPr lang="en-US" sz="2500" b="1" dirty="0">
                  <a:solidFill>
                    <a:srgbClr val="000000"/>
                  </a:solidFill>
                </a:rPr>
                <a:t>)</a:t>
              </a:r>
              <a:r>
                <a:rPr lang="ar-SA" sz="2500" b="1" dirty="0">
                  <a:solidFill>
                    <a:srgbClr val="000000"/>
                  </a:solidFill>
                </a:rPr>
                <a:t>‏</a:t>
              </a:r>
              <a:endParaRPr lang="en-US" sz="25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984250" y="3119437"/>
              <a:ext cx="3290887" cy="5524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500" b="1">
                  <a:solidFill>
                    <a:srgbClr val="000000"/>
                  </a:solidFill>
                </a:rPr>
                <a:t>Application Platform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915987" y="4789487"/>
              <a:ext cx="7312025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268412" y="4067175"/>
              <a:ext cx="2322513" cy="4984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500" b="1">
                  <a:solidFill>
                    <a:srgbClr val="000000"/>
                  </a:solidFill>
                </a:rPr>
                <a:t>Server Platform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195387" y="4975225"/>
              <a:ext cx="2563813" cy="5032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500" b="1">
                  <a:solidFill>
                    <a:srgbClr val="000000"/>
                  </a:solidFill>
                </a:rPr>
                <a:t>Storage Platform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692650" y="5060950"/>
              <a:ext cx="3452812" cy="3905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Amazon S3, Dell, Apple, ...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5025" y="4003675"/>
              <a:ext cx="3527425" cy="6985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3Tera, EC2, SliceHost, </a:t>
              </a:r>
            </a:p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GoGrid, RightScale, Linode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629150" y="2852737"/>
              <a:ext cx="3589337" cy="10064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Google App Engine, Mosso,</a:t>
              </a:r>
            </a:p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Force.com, Engine Yard,</a:t>
              </a:r>
            </a:p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Facebook, Heroku,  AWS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565650" y="1684337"/>
              <a:ext cx="3805237" cy="10064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81639" tIns="40820" rIns="81639" bIns="40820"/>
            <a:lstStyle/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MS Live/ExchangeLabs, IBM, </a:t>
              </a:r>
            </a:p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Google Apps; Salesforce.com</a:t>
              </a:r>
            </a:p>
            <a:p>
              <a:pPr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r>
                <a:rPr lang="en-US" sz="2200">
                  <a:solidFill>
                    <a:srgbClr val="000000"/>
                  </a:solidFill>
                </a:rPr>
                <a:t>Quicken Online, Zoho, Cisco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Cloud Computing Service Layers</a:t>
            </a:r>
          </a:p>
        </p:txBody>
      </p:sp>
      <p:grpSp>
        <p:nvGrpSpPr>
          <p:cNvPr id="5" name="Group 32"/>
          <p:cNvGrpSpPr>
            <a:grpSpLocks noGrp="1"/>
          </p:cNvGrpSpPr>
          <p:nvPr>
            <p:ph idx="1"/>
          </p:nvPr>
        </p:nvGrpSpPr>
        <p:grpSpPr bwMode="auto">
          <a:xfrm>
            <a:off x="2438400" y="2057400"/>
            <a:ext cx="6248400" cy="4267200"/>
            <a:chOff x="1488" y="1296"/>
            <a:chExt cx="3696" cy="259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488" y="1296"/>
              <a:ext cx="3696" cy="432"/>
            </a:xfrm>
            <a:prstGeom prst="rect">
              <a:avLst/>
            </a:prstGeom>
            <a:gradFill rotWithShape="1">
              <a:gsLst>
                <a:gs pos="0">
                  <a:srgbClr val="EB2D4D">
                    <a:alpha val="39998"/>
                  </a:srgbClr>
                </a:gs>
                <a:gs pos="100000">
                  <a:srgbClr val="E943C9">
                    <a:alpha val="39998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1" dirty="0"/>
                <a:t>Services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488" y="1728"/>
              <a:ext cx="3696" cy="432"/>
            </a:xfrm>
            <a:prstGeom prst="rect">
              <a:avLst/>
            </a:prstGeom>
            <a:gradFill rotWithShape="1">
              <a:gsLst>
                <a:gs pos="0">
                  <a:srgbClr val="E943C9">
                    <a:alpha val="39998"/>
                  </a:srgbClr>
                </a:gs>
                <a:gs pos="100000">
                  <a:srgbClr val="523EEA">
                    <a:alpha val="39998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1"/>
                <a:t>Application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488" y="2160"/>
              <a:ext cx="3696" cy="432"/>
            </a:xfrm>
            <a:prstGeom prst="rect">
              <a:avLst/>
            </a:prstGeom>
            <a:gradFill rotWithShape="1">
              <a:gsLst>
                <a:gs pos="0">
                  <a:srgbClr val="523EEA">
                    <a:alpha val="39998"/>
                  </a:srgbClr>
                </a:gs>
                <a:gs pos="100000">
                  <a:srgbClr val="2DCADF">
                    <a:alpha val="39998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1"/>
                <a:t>Development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488" y="2592"/>
              <a:ext cx="3696" cy="432"/>
            </a:xfrm>
            <a:prstGeom prst="rect">
              <a:avLst/>
            </a:prstGeom>
            <a:gradFill rotWithShape="1">
              <a:gsLst>
                <a:gs pos="0">
                  <a:srgbClr val="2DCADF">
                    <a:alpha val="39998"/>
                  </a:srgbClr>
                </a:gs>
                <a:gs pos="100000">
                  <a:srgbClr val="1BC748">
                    <a:alpha val="39998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1"/>
                <a:t>Platform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488" y="3024"/>
              <a:ext cx="3696" cy="432"/>
            </a:xfrm>
            <a:prstGeom prst="rect">
              <a:avLst/>
            </a:prstGeom>
            <a:gradFill rotWithShape="1">
              <a:gsLst>
                <a:gs pos="0">
                  <a:srgbClr val="1BC748">
                    <a:alpha val="39998"/>
                  </a:srgbClr>
                </a:gs>
                <a:gs pos="100000">
                  <a:srgbClr val="EBE229">
                    <a:alpha val="39998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1"/>
                <a:t>Storage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88" y="3456"/>
              <a:ext cx="3696" cy="432"/>
            </a:xfrm>
            <a:prstGeom prst="rect">
              <a:avLst/>
            </a:prstGeom>
            <a:gradFill rotWithShape="1">
              <a:gsLst>
                <a:gs pos="0">
                  <a:srgbClr val="EBE229">
                    <a:alpha val="39998"/>
                  </a:srgbClr>
                </a:gs>
                <a:gs pos="100000">
                  <a:srgbClr val="E95B1B">
                    <a:alpha val="39998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000" b="1"/>
                <a:t>Hosting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88" y="1296"/>
              <a:ext cx="3696" cy="2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AutoShape 15"/>
          <p:cNvSpPr>
            <a:spLocks/>
          </p:cNvSpPr>
          <p:nvPr/>
        </p:nvSpPr>
        <p:spPr bwMode="auto">
          <a:xfrm flipH="1">
            <a:off x="2057400" y="2133600"/>
            <a:ext cx="304800" cy="2057400"/>
          </a:xfrm>
          <a:prstGeom prst="rightBrace">
            <a:avLst>
              <a:gd name="adj1" fmla="val 56250"/>
              <a:gd name="adj2" fmla="val 51616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5"/>
          <p:cNvSpPr>
            <a:spLocks/>
          </p:cNvSpPr>
          <p:nvPr/>
        </p:nvSpPr>
        <p:spPr bwMode="auto">
          <a:xfrm flipH="1">
            <a:off x="2057400" y="4267200"/>
            <a:ext cx="304800" cy="2057400"/>
          </a:xfrm>
          <a:prstGeom prst="rightBrace">
            <a:avLst>
              <a:gd name="adj1" fmla="val 56250"/>
              <a:gd name="adj2" fmla="val 51616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57200" y="2667000"/>
            <a:ext cx="1594048" cy="70788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2"/>
                </a:solidFill>
              </a:rPr>
              <a:t>Application Focused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8600" y="4800601"/>
            <a:ext cx="1905000" cy="70788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663300"/>
                </a:solidFill>
              </a:rPr>
              <a:t>Infrastructure</a:t>
            </a:r>
          </a:p>
          <a:p>
            <a:pPr algn="r"/>
            <a:r>
              <a:rPr lang="en-US" sz="2000" b="1" dirty="0">
                <a:solidFill>
                  <a:srgbClr val="663300"/>
                </a:solidFill>
              </a:rPr>
              <a:t>Focused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SaaS</a:t>
            </a:r>
            <a:r>
              <a:rPr lang="en-GB" sz="2400" dirty="0" smtClean="0"/>
              <a:t> is a model of software deployment where an application is hosted as a service provided to customers across the Internet. </a:t>
            </a:r>
          </a:p>
          <a:p>
            <a:r>
              <a:rPr lang="en-GB" sz="2800" dirty="0" err="1" smtClean="0"/>
              <a:t>Saas</a:t>
            </a:r>
            <a:r>
              <a:rPr lang="en-GB" sz="2800" dirty="0" smtClean="0"/>
              <a:t> alleviates the burden of software maintenance/support</a:t>
            </a:r>
          </a:p>
          <a:p>
            <a:pPr lvl="1"/>
            <a:r>
              <a:rPr lang="en-GB" dirty="0" smtClean="0"/>
              <a:t>but users relinquish control over software versions and requirements.</a:t>
            </a:r>
          </a:p>
          <a:p>
            <a:r>
              <a:rPr lang="en-GB" sz="2800" dirty="0" smtClean="0"/>
              <a:t>Terms that are used in this sphere include </a:t>
            </a:r>
          </a:p>
          <a:p>
            <a:pPr lvl="1"/>
            <a:r>
              <a:rPr lang="en-GB" b="1" dirty="0" smtClean="0"/>
              <a:t>Platform as a Servic</a:t>
            </a:r>
            <a:r>
              <a:rPr lang="en-GB" dirty="0" smtClean="0"/>
              <a:t>e (</a:t>
            </a:r>
            <a:r>
              <a:rPr lang="en-GB" dirty="0" err="1" smtClean="0"/>
              <a:t>PaaS</a:t>
            </a:r>
            <a:r>
              <a:rPr lang="en-GB" dirty="0" smtClean="0"/>
              <a:t>) and </a:t>
            </a:r>
          </a:p>
          <a:p>
            <a:pPr lvl="1"/>
            <a:r>
              <a:rPr lang="en-GB" b="1" dirty="0" smtClean="0"/>
              <a:t>Infrastructure as a Service </a:t>
            </a:r>
            <a:r>
              <a:rPr lang="en-GB" dirty="0" smtClean="0"/>
              <a:t>(</a:t>
            </a:r>
            <a:r>
              <a:rPr lang="en-GB" dirty="0" err="1" smtClean="0"/>
              <a:t>IaaS</a:t>
            </a:r>
            <a:r>
              <a:rPr lang="en-GB" dirty="0" smtClean="0"/>
              <a:t>)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as a Service (</a:t>
            </a:r>
            <a:r>
              <a:rPr lang="en-GB" dirty="0" err="1" smtClean="0"/>
              <a:t>SaaS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Virtual workspaces: </a:t>
            </a:r>
          </a:p>
          <a:p>
            <a:pPr lvl="1"/>
            <a:r>
              <a:rPr lang="en-US" sz="2000" dirty="0" smtClean="0"/>
              <a:t>An abstraction of an execution environment that can be made dynamically available to authorized clients by using well-defined protocols, </a:t>
            </a:r>
          </a:p>
          <a:p>
            <a:pPr lvl="1"/>
            <a:r>
              <a:rPr lang="en-US" sz="2000" dirty="0" smtClean="0"/>
              <a:t>Resource quota (e.g. CPU, memory share),</a:t>
            </a:r>
          </a:p>
          <a:p>
            <a:pPr lvl="1"/>
            <a:r>
              <a:rPr lang="en-US" sz="2000" dirty="0" smtClean="0"/>
              <a:t>Software configuration (e.g. O/S, provided services). </a:t>
            </a:r>
          </a:p>
          <a:p>
            <a:r>
              <a:rPr lang="en-US" sz="2400" dirty="0" smtClean="0"/>
              <a:t>Implement on Virtual Machines (VMs): </a:t>
            </a:r>
          </a:p>
          <a:p>
            <a:pPr lvl="1"/>
            <a:r>
              <a:rPr lang="en-US" sz="2000" dirty="0" smtClean="0"/>
              <a:t>Abstraction of a physical host machine,</a:t>
            </a:r>
          </a:p>
          <a:p>
            <a:pPr lvl="1"/>
            <a:r>
              <a:rPr lang="en-US" sz="2000" dirty="0" smtClean="0"/>
              <a:t>Hypervisor intercepts and emulates instructions from VMs, and allows management of VMs,</a:t>
            </a:r>
          </a:p>
          <a:p>
            <a:pPr lvl="1"/>
            <a:r>
              <a:rPr lang="en-US" sz="2000" dirty="0" err="1" smtClean="0"/>
              <a:t>VMWare</a:t>
            </a:r>
            <a:r>
              <a:rPr lang="en-US" sz="2000" dirty="0" smtClean="0"/>
              <a:t>, </a:t>
            </a:r>
            <a:r>
              <a:rPr lang="en-US" sz="2000" dirty="0" err="1" smtClean="0"/>
              <a:t>Xen</a:t>
            </a:r>
            <a:r>
              <a:rPr lang="en-US" sz="2000" dirty="0" smtClean="0"/>
              <a:t>, etc.</a:t>
            </a:r>
          </a:p>
          <a:p>
            <a:r>
              <a:rPr lang="en-US" sz="2400" dirty="0" smtClean="0"/>
              <a:t>Provide infrastructure API:</a:t>
            </a:r>
          </a:p>
          <a:p>
            <a:pPr lvl="1"/>
            <a:r>
              <a:rPr lang="en-US" sz="2000" dirty="0" smtClean="0"/>
              <a:t>Plug-ins to hardware/support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620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Cloud computing</vt:lpstr>
      <vt:lpstr>What is Cloud Computing?</vt:lpstr>
      <vt:lpstr>Why Cloud</vt:lpstr>
      <vt:lpstr>Cloud Architecture</vt:lpstr>
      <vt:lpstr>Cloud Service Models</vt:lpstr>
      <vt:lpstr>Different Cloud Computing Layers‏</vt:lpstr>
      <vt:lpstr>Cloud Computing Service Layers</vt:lpstr>
      <vt:lpstr>Software as a Service (SaaS)</vt:lpstr>
      <vt:lpstr>Virtualization</vt:lpstr>
      <vt:lpstr>Virtualization</vt:lpstr>
      <vt:lpstr>Purpose and benefits of Cloud</vt:lpstr>
      <vt:lpstr>Cloud Storage</vt:lpstr>
      <vt:lpstr>Advantages of Cloud Computing</vt:lpstr>
      <vt:lpstr>Disadvantages of Cloud Computing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sushal</dc:creator>
  <cp:lastModifiedBy>sushal</cp:lastModifiedBy>
  <cp:revision>6</cp:revision>
  <dcterms:created xsi:type="dcterms:W3CDTF">2013-08-09T15:26:00Z</dcterms:created>
  <dcterms:modified xsi:type="dcterms:W3CDTF">2015-10-23T18:20:19Z</dcterms:modified>
</cp:coreProperties>
</file>