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838080" y="1600200"/>
            <a:ext cx="123300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838080" y="3987720"/>
            <a:ext cx="123300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838080" y="1600200"/>
            <a:ext cx="60156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1470240" y="1600200"/>
            <a:ext cx="60156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38080" y="3987720"/>
            <a:ext cx="60156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1470240" y="3987720"/>
            <a:ext cx="60156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838080" y="1600200"/>
            <a:ext cx="39672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1254960" y="1600200"/>
            <a:ext cx="39672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1671840" y="1600200"/>
            <a:ext cx="39672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838080" y="3987720"/>
            <a:ext cx="39672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1254960" y="3987720"/>
            <a:ext cx="39672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1671840" y="3987720"/>
            <a:ext cx="39672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838080" y="1600200"/>
            <a:ext cx="1233000" cy="45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838080" y="1600200"/>
            <a:ext cx="1233000" cy="45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38080" y="1600200"/>
            <a:ext cx="601560" cy="45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0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1470240" y="1600200"/>
            <a:ext cx="601560" cy="45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0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520" cy="614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838080" y="1600200"/>
            <a:ext cx="60156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1470240" y="1600200"/>
            <a:ext cx="601560" cy="45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0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838080" y="3987720"/>
            <a:ext cx="60156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838080" y="1600200"/>
            <a:ext cx="1233000" cy="45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838080" y="1600200"/>
            <a:ext cx="601560" cy="45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0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1470240" y="1600200"/>
            <a:ext cx="60156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1470240" y="3987720"/>
            <a:ext cx="60156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838080" y="1600200"/>
            <a:ext cx="60156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1470240" y="1600200"/>
            <a:ext cx="60156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838080" y="3987720"/>
            <a:ext cx="123300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838080" y="1600200"/>
            <a:ext cx="123300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838080" y="3987720"/>
            <a:ext cx="123300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838080" y="1600200"/>
            <a:ext cx="60156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1470240" y="1600200"/>
            <a:ext cx="60156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838080" y="3987720"/>
            <a:ext cx="60156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1470240" y="3987720"/>
            <a:ext cx="60156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838080" y="1600200"/>
            <a:ext cx="39672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1254960" y="1600200"/>
            <a:ext cx="39672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1671840" y="1600200"/>
            <a:ext cx="39672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838080" y="3987720"/>
            <a:ext cx="39672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1254960" y="3987720"/>
            <a:ext cx="39672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1671840" y="3987720"/>
            <a:ext cx="39672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838080" y="1600200"/>
            <a:ext cx="1233000" cy="45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838080" y="1600200"/>
            <a:ext cx="1233000" cy="45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838080" y="1600200"/>
            <a:ext cx="601560" cy="45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0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1470240" y="1600200"/>
            <a:ext cx="601560" cy="45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0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838080" y="1600200"/>
            <a:ext cx="1233000" cy="45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520" cy="614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838080" y="1600200"/>
            <a:ext cx="60156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1470240" y="1600200"/>
            <a:ext cx="601560" cy="45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0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838080" y="3987720"/>
            <a:ext cx="60156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838080" y="1600200"/>
            <a:ext cx="601560" cy="45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0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1470240" y="1600200"/>
            <a:ext cx="60156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1470240" y="3987720"/>
            <a:ext cx="60156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838080" y="1600200"/>
            <a:ext cx="60156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1470240" y="1600200"/>
            <a:ext cx="60156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838080" y="3987720"/>
            <a:ext cx="123300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838080" y="1600200"/>
            <a:ext cx="123300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838080" y="3987720"/>
            <a:ext cx="123300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838080" y="1600200"/>
            <a:ext cx="60156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1470240" y="1600200"/>
            <a:ext cx="60156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838080" y="3987720"/>
            <a:ext cx="60156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1470240" y="3987720"/>
            <a:ext cx="60156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838080" y="1600200"/>
            <a:ext cx="39672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1254960" y="1600200"/>
            <a:ext cx="39672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1671840" y="1600200"/>
            <a:ext cx="39672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/>
          </p:nvPr>
        </p:nvSpPr>
        <p:spPr>
          <a:xfrm>
            <a:off x="838080" y="3987720"/>
            <a:ext cx="39672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/>
          </p:nvPr>
        </p:nvSpPr>
        <p:spPr>
          <a:xfrm>
            <a:off x="1254960" y="3987720"/>
            <a:ext cx="39672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/>
          </p:nvPr>
        </p:nvSpPr>
        <p:spPr>
          <a:xfrm>
            <a:off x="1671840" y="3987720"/>
            <a:ext cx="39672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838080" y="1600200"/>
            <a:ext cx="601560" cy="45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0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1470240" y="1600200"/>
            <a:ext cx="601560" cy="45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0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520" cy="614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838080" y="1600200"/>
            <a:ext cx="60156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1470240" y="1600200"/>
            <a:ext cx="601560" cy="45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0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838080" y="3987720"/>
            <a:ext cx="60156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838080" y="1600200"/>
            <a:ext cx="601560" cy="45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0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1470240" y="1600200"/>
            <a:ext cx="60156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1470240" y="3987720"/>
            <a:ext cx="60156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838080" y="1600200"/>
            <a:ext cx="60156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1470240" y="1600200"/>
            <a:ext cx="60156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38080" y="3987720"/>
            <a:ext cx="123300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11" descr="Text, logo&#10;&#10;Description automatically generated"/>
          <p:cNvPicPr/>
          <p:nvPr/>
        </p:nvPicPr>
        <p:blipFill>
          <a:blip r:embed="rId14">
            <a:alphaModFix amt="5000"/>
          </a:blip>
          <a:srcRect l="-1923" r="70316"/>
          <a:stretch/>
        </p:blipFill>
        <p:spPr>
          <a:xfrm>
            <a:off x="3345120" y="1418760"/>
            <a:ext cx="5500800" cy="4825080"/>
          </a:xfrm>
          <a:prstGeom prst="rect">
            <a:avLst/>
          </a:prstGeom>
          <a:ln w="0">
            <a:noFill/>
          </a:ln>
        </p:spPr>
      </p:pic>
      <p:sp>
        <p:nvSpPr>
          <p:cNvPr id="53" name="Rectangle 3" hidden="1"/>
          <p:cNvSpPr/>
          <p:nvPr/>
        </p:nvSpPr>
        <p:spPr>
          <a:xfrm>
            <a:off x="12625560" y="2728440"/>
            <a:ext cx="1234800" cy="1234800"/>
          </a:xfrm>
          <a:prstGeom prst="rect">
            <a:avLst/>
          </a:prstGeom>
          <a:solidFill>
            <a:srgbClr val="BE95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#BE95FF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" name="Rectangle 4" hidden="1"/>
          <p:cNvSpPr/>
          <p:nvPr/>
        </p:nvSpPr>
        <p:spPr>
          <a:xfrm>
            <a:off x="18072000" y="2728440"/>
            <a:ext cx="1234800" cy="1234800"/>
          </a:xfrm>
          <a:prstGeom prst="rect">
            <a:avLst/>
          </a:prstGeom>
          <a:solidFill>
            <a:srgbClr val="33B1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#33B1FF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Rectangle 5" hidden="1"/>
          <p:cNvSpPr/>
          <p:nvPr/>
        </p:nvSpPr>
        <p:spPr>
          <a:xfrm>
            <a:off x="14441040" y="2728440"/>
            <a:ext cx="1234800" cy="1234800"/>
          </a:xfrm>
          <a:prstGeom prst="rect">
            <a:avLst/>
          </a:prstGeom>
          <a:solidFill>
            <a:srgbClr val="FF7EB6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#FF7EB6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" name="Rectangle 8" hidden="1"/>
          <p:cNvSpPr/>
          <p:nvPr/>
        </p:nvSpPr>
        <p:spPr>
          <a:xfrm>
            <a:off x="16256520" y="2728440"/>
            <a:ext cx="1234800" cy="1234800"/>
          </a:xfrm>
          <a:prstGeom prst="rect">
            <a:avLst/>
          </a:prstGeom>
          <a:solidFill>
            <a:srgbClr val="08BDBA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#08BDBA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" name="TextBox 9" hidden="1"/>
          <p:cNvSpPr/>
          <p:nvPr/>
        </p:nvSpPr>
        <p:spPr>
          <a:xfrm>
            <a:off x="12513600" y="3912480"/>
            <a:ext cx="1415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IBM Plex Sans"/>
                <a:ea typeface="DejaVu Sans"/>
              </a:rPr>
              <a:t>Purple 40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" name="TextBox 12" hidden="1"/>
          <p:cNvSpPr/>
          <p:nvPr/>
        </p:nvSpPr>
        <p:spPr>
          <a:xfrm>
            <a:off x="14207760" y="3912480"/>
            <a:ext cx="1702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IBM Plex Sans"/>
                <a:ea typeface="DejaVu Sans"/>
              </a:rPr>
              <a:t>Magenta 40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" name="TextBox 13" hidden="1"/>
          <p:cNvSpPr/>
          <p:nvPr/>
        </p:nvSpPr>
        <p:spPr>
          <a:xfrm>
            <a:off x="16344000" y="3912480"/>
            <a:ext cx="108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IBM Plex Sans"/>
                <a:ea typeface="DejaVu Sans"/>
              </a:rPr>
              <a:t>Teal 40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" name="TextBox 14" hidden="1"/>
          <p:cNvSpPr/>
          <p:nvPr/>
        </p:nvSpPr>
        <p:spPr>
          <a:xfrm>
            <a:off x="18129240" y="3912480"/>
            <a:ext cx="12099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IBM Plex Sans"/>
                <a:ea typeface="DejaVu Sans"/>
              </a:rPr>
              <a:t>Cyan 40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" name="Rectangle 15" hidden="1"/>
          <p:cNvSpPr/>
          <p:nvPr/>
        </p:nvSpPr>
        <p:spPr>
          <a:xfrm>
            <a:off x="12625560" y="4417920"/>
            <a:ext cx="1234800" cy="1234800"/>
          </a:xfrm>
          <a:prstGeom prst="rect">
            <a:avLst/>
          </a:prstGeom>
          <a:solidFill>
            <a:srgbClr val="8A3FFC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IBM Plex Sans"/>
                <a:ea typeface="DejaVu Sans"/>
              </a:rPr>
              <a:t>#8A3FFC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" name="Rectangle 16" hidden="1"/>
          <p:cNvSpPr/>
          <p:nvPr/>
        </p:nvSpPr>
        <p:spPr>
          <a:xfrm>
            <a:off x="18072000" y="4417920"/>
            <a:ext cx="1234800" cy="1234800"/>
          </a:xfrm>
          <a:prstGeom prst="rect">
            <a:avLst/>
          </a:prstGeom>
          <a:solidFill>
            <a:srgbClr val="0072C3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IBM Plex Sans"/>
                <a:ea typeface="DejaVu Sans"/>
              </a:rPr>
              <a:t>#0072C3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" name="Rectangle 17" hidden="1"/>
          <p:cNvSpPr/>
          <p:nvPr/>
        </p:nvSpPr>
        <p:spPr>
          <a:xfrm>
            <a:off x="14441040" y="4417920"/>
            <a:ext cx="1234800" cy="1234800"/>
          </a:xfrm>
          <a:prstGeom prst="rect">
            <a:avLst/>
          </a:prstGeom>
          <a:solidFill>
            <a:srgbClr val="D02670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IBM Plex Sans"/>
                <a:ea typeface="DejaVu Sans"/>
              </a:rPr>
              <a:t>#D02670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" name="Rectangle 18" hidden="1"/>
          <p:cNvSpPr/>
          <p:nvPr/>
        </p:nvSpPr>
        <p:spPr>
          <a:xfrm>
            <a:off x="16256520" y="4417920"/>
            <a:ext cx="1234800" cy="1234800"/>
          </a:xfrm>
          <a:prstGeom prst="rect">
            <a:avLst/>
          </a:prstGeom>
          <a:solidFill>
            <a:srgbClr val="007D79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IBM Plex Sans"/>
                <a:ea typeface="DejaVu Sans"/>
              </a:rPr>
              <a:t>#007D79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" name="TextBox 19" hidden="1"/>
          <p:cNvSpPr/>
          <p:nvPr/>
        </p:nvSpPr>
        <p:spPr>
          <a:xfrm>
            <a:off x="12513600" y="5602320"/>
            <a:ext cx="1415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IBM Plex Sans"/>
                <a:ea typeface="DejaVu Sans"/>
              </a:rPr>
              <a:t>Purple 60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" name="TextBox 20" hidden="1"/>
          <p:cNvSpPr/>
          <p:nvPr/>
        </p:nvSpPr>
        <p:spPr>
          <a:xfrm>
            <a:off x="14207040" y="5602320"/>
            <a:ext cx="1702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IBM Plex Sans"/>
                <a:ea typeface="DejaVu Sans"/>
              </a:rPr>
              <a:t>Magenta 60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" name="TextBox 21" hidden="1"/>
          <p:cNvSpPr/>
          <p:nvPr/>
        </p:nvSpPr>
        <p:spPr>
          <a:xfrm>
            <a:off x="16344360" y="5602320"/>
            <a:ext cx="108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IBM Plex Sans"/>
                <a:ea typeface="DejaVu Sans"/>
              </a:rPr>
              <a:t>Teal 60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" name="TextBox 22" hidden="1"/>
          <p:cNvSpPr/>
          <p:nvPr/>
        </p:nvSpPr>
        <p:spPr>
          <a:xfrm>
            <a:off x="18129240" y="5602320"/>
            <a:ext cx="12099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IBM Plex Sans"/>
                <a:ea typeface="DejaVu Sans"/>
              </a:rPr>
              <a:t>Cyan 60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" name="Rectangle 23" hidden="1"/>
          <p:cNvSpPr/>
          <p:nvPr/>
        </p:nvSpPr>
        <p:spPr>
          <a:xfrm>
            <a:off x="19512360" y="2712240"/>
            <a:ext cx="1266840" cy="1266840"/>
          </a:xfrm>
          <a:prstGeom prst="rect">
            <a:avLst/>
          </a:prstGeom>
          <a:solidFill>
            <a:srgbClr val="121619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IBM Plex Sans"/>
                <a:ea typeface="DejaVu Sans"/>
              </a:rPr>
              <a:t>Icon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IBM Plex Sans"/>
                <a:ea typeface="DejaVu Sans"/>
              </a:rPr>
              <a:t>#</a:t>
            </a:r>
            <a:r>
              <a:rPr lang="en-US" sz="1800" b="0" strike="noStrike" spc="-1">
                <a:solidFill>
                  <a:srgbClr val="FFFFFF"/>
                </a:solidFill>
                <a:latin typeface="IBM Plex Mono"/>
                <a:ea typeface="DejaVu Sans"/>
              </a:rPr>
              <a:t>000000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" name="Rectangle 24" hidden="1"/>
          <p:cNvSpPr/>
          <p:nvPr/>
        </p:nvSpPr>
        <p:spPr>
          <a:xfrm>
            <a:off x="19510560" y="4403880"/>
            <a:ext cx="1262880" cy="12628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Icon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</a:t>
            </a:r>
            <a:r>
              <a:rPr lang="en-US" sz="1800" b="0" strike="noStrike" spc="-1">
                <a:solidFill>
                  <a:srgbClr val="262626"/>
                </a:solidFill>
                <a:latin typeface="IBM Plex Mono"/>
                <a:ea typeface="DejaVu Sans"/>
              </a:rPr>
              <a:t>FFFFFF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" name="Rectangle 25" hidden="1"/>
          <p:cNvSpPr/>
          <p:nvPr/>
        </p:nvSpPr>
        <p:spPr>
          <a:xfrm>
            <a:off x="12625560" y="1072800"/>
            <a:ext cx="1234800" cy="1234800"/>
          </a:xfrm>
          <a:prstGeom prst="rect">
            <a:avLst/>
          </a:prstGeom>
          <a:solidFill>
            <a:srgbClr val="F6F2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#F6F2FF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" name="Rectangle 26" hidden="1"/>
          <p:cNvSpPr/>
          <p:nvPr/>
        </p:nvSpPr>
        <p:spPr>
          <a:xfrm>
            <a:off x="18072000" y="1072800"/>
            <a:ext cx="1234800" cy="1234800"/>
          </a:xfrm>
          <a:prstGeom prst="rect">
            <a:avLst/>
          </a:prstGeom>
          <a:solidFill>
            <a:srgbClr val="E5F6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#E5F6FF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" name="Rectangle 27" hidden="1"/>
          <p:cNvSpPr/>
          <p:nvPr/>
        </p:nvSpPr>
        <p:spPr>
          <a:xfrm>
            <a:off x="14441040" y="1072800"/>
            <a:ext cx="1234800" cy="1234800"/>
          </a:xfrm>
          <a:prstGeom prst="rect">
            <a:avLst/>
          </a:prstGeom>
          <a:solidFill>
            <a:srgbClr val="FFF0F7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#FFF0F7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" name="Rectangle 28" hidden="1"/>
          <p:cNvSpPr/>
          <p:nvPr/>
        </p:nvSpPr>
        <p:spPr>
          <a:xfrm>
            <a:off x="16256520" y="1072800"/>
            <a:ext cx="1234800" cy="1234800"/>
          </a:xfrm>
          <a:prstGeom prst="rect">
            <a:avLst/>
          </a:prstGeom>
          <a:solidFill>
            <a:srgbClr val="D9FBFB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#D9FBFB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" name="TextBox 29" hidden="1"/>
          <p:cNvSpPr/>
          <p:nvPr/>
        </p:nvSpPr>
        <p:spPr>
          <a:xfrm>
            <a:off x="12513600" y="2256840"/>
            <a:ext cx="1415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IBM Plex Sans"/>
                <a:ea typeface="DejaVu Sans"/>
              </a:rPr>
              <a:t>Purple 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" name="TextBox 30" hidden="1"/>
          <p:cNvSpPr/>
          <p:nvPr/>
        </p:nvSpPr>
        <p:spPr>
          <a:xfrm>
            <a:off x="14207760" y="2256840"/>
            <a:ext cx="1702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IBM Plex Sans"/>
                <a:ea typeface="DejaVu Sans"/>
              </a:rPr>
              <a:t>Magenta 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" name="TextBox 31" hidden="1"/>
          <p:cNvSpPr/>
          <p:nvPr/>
        </p:nvSpPr>
        <p:spPr>
          <a:xfrm>
            <a:off x="16344000" y="2256840"/>
            <a:ext cx="108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IBM Plex Sans"/>
                <a:ea typeface="DejaVu Sans"/>
              </a:rPr>
              <a:t>Teal 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" name="TextBox 32" hidden="1"/>
          <p:cNvSpPr/>
          <p:nvPr/>
        </p:nvSpPr>
        <p:spPr>
          <a:xfrm>
            <a:off x="18129240" y="2256840"/>
            <a:ext cx="12099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IBM Plex Sans"/>
                <a:ea typeface="DejaVu Sans"/>
              </a:rPr>
              <a:t>Cyan 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" name="Rectangle 33" hidden="1"/>
          <p:cNvSpPr/>
          <p:nvPr/>
        </p:nvSpPr>
        <p:spPr>
          <a:xfrm>
            <a:off x="16221960" y="-2341800"/>
            <a:ext cx="1266840" cy="1266840"/>
          </a:xfrm>
          <a:prstGeom prst="rect">
            <a:avLst/>
          </a:prstGeom>
          <a:solidFill>
            <a:srgbClr val="C1C7CD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Text BG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#C1C7CD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" name="Rectangle 36" hidden="1"/>
          <p:cNvSpPr/>
          <p:nvPr/>
        </p:nvSpPr>
        <p:spPr>
          <a:xfrm>
            <a:off x="16221960" y="-802080"/>
            <a:ext cx="1266840" cy="1266840"/>
          </a:xfrm>
          <a:prstGeom prst="rect">
            <a:avLst/>
          </a:prstGeom>
          <a:solidFill>
            <a:srgbClr val="F2F4F8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Text BG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#F2F4F8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" name="Rectangle 37" hidden="1"/>
          <p:cNvSpPr/>
          <p:nvPr/>
        </p:nvSpPr>
        <p:spPr>
          <a:xfrm>
            <a:off x="14397120" y="-2352240"/>
            <a:ext cx="1266840" cy="1266840"/>
          </a:xfrm>
          <a:prstGeom prst="rect">
            <a:avLst/>
          </a:prstGeom>
          <a:solidFill>
            <a:srgbClr val="BE95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Text BG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#BE95FF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" name="Rectangle 38" hidden="1"/>
          <p:cNvSpPr/>
          <p:nvPr/>
        </p:nvSpPr>
        <p:spPr>
          <a:xfrm>
            <a:off x="14397120" y="-812160"/>
            <a:ext cx="1266840" cy="1266840"/>
          </a:xfrm>
          <a:prstGeom prst="rect">
            <a:avLst/>
          </a:prstGeom>
          <a:solidFill>
            <a:srgbClr val="33B1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Text BG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#33B1FF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" name="Rectangle 41" hidden="1"/>
          <p:cNvSpPr/>
          <p:nvPr/>
        </p:nvSpPr>
        <p:spPr>
          <a:xfrm>
            <a:off x="12572280" y="-2309040"/>
            <a:ext cx="1266840" cy="1266840"/>
          </a:xfrm>
          <a:prstGeom prst="rect">
            <a:avLst/>
          </a:prstGeom>
          <a:solidFill>
            <a:srgbClr val="08BDBA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Text BG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#08BDBA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" name="Rectangle 42" hidden="1"/>
          <p:cNvSpPr/>
          <p:nvPr/>
        </p:nvSpPr>
        <p:spPr>
          <a:xfrm>
            <a:off x="12572280" y="-769320"/>
            <a:ext cx="1266840" cy="1266840"/>
          </a:xfrm>
          <a:prstGeom prst="rect">
            <a:avLst/>
          </a:prstGeom>
          <a:solidFill>
            <a:srgbClr val="78A9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Text BG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#78A9FF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" name="Rectangle 45" hidden="1"/>
          <p:cNvSpPr/>
          <p:nvPr/>
        </p:nvSpPr>
        <p:spPr>
          <a:xfrm>
            <a:off x="17993880" y="-2309040"/>
            <a:ext cx="1266840" cy="1266840"/>
          </a:xfrm>
          <a:prstGeom prst="rect">
            <a:avLst/>
          </a:prstGeom>
          <a:solidFill>
            <a:srgbClr val="525252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IBM Plex Sans"/>
                <a:ea typeface="DejaVu Sans"/>
              </a:rPr>
              <a:t>Labels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IBM Plex Sans"/>
                <a:ea typeface="DejaVu Sans"/>
              </a:rPr>
              <a:t>#525252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" name="Rectangle 46" hidden="1"/>
          <p:cNvSpPr/>
          <p:nvPr/>
        </p:nvSpPr>
        <p:spPr>
          <a:xfrm>
            <a:off x="17993880" y="-812160"/>
            <a:ext cx="1266840" cy="1266840"/>
          </a:xfrm>
          <a:prstGeom prst="rect">
            <a:avLst/>
          </a:prstGeom>
          <a:solidFill>
            <a:srgbClr val="262626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IBM Plex Sans"/>
                <a:ea typeface="DejaVu Sans"/>
              </a:rPr>
              <a:t>Text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IBM Plex Sans"/>
                <a:ea typeface="DejaVu Sans"/>
              </a:rPr>
              <a:t>#262626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35" name="Group 63"/>
          <p:cNvGrpSpPr/>
          <p:nvPr/>
        </p:nvGrpSpPr>
        <p:grpSpPr>
          <a:xfrm>
            <a:off x="11094840" y="6246000"/>
            <a:ext cx="1097280" cy="612000"/>
            <a:chOff x="11094840" y="6246000"/>
            <a:chExt cx="1097280" cy="612000"/>
          </a:xfrm>
        </p:grpSpPr>
        <p:pic>
          <p:nvPicPr>
            <p:cNvPr id="36" name="Graphic 59"/>
            <p:cNvPicPr/>
            <p:nvPr/>
          </p:nvPicPr>
          <p:blipFill>
            <a:blip r:embed="rId15"/>
            <a:stretch/>
          </p:blipFill>
          <p:spPr>
            <a:xfrm>
              <a:off x="11337840" y="6372720"/>
              <a:ext cx="612000" cy="241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7" name="Graphic 60"/>
            <p:cNvPicPr/>
            <p:nvPr/>
          </p:nvPicPr>
          <p:blipFill>
            <a:blip r:embed="rId16"/>
            <a:stretch/>
          </p:blipFill>
          <p:spPr>
            <a:xfrm>
              <a:off x="11337840" y="6615000"/>
              <a:ext cx="612000" cy="241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8" name="Graphic 61"/>
            <p:cNvPicPr/>
            <p:nvPr/>
          </p:nvPicPr>
          <p:blipFill>
            <a:blip r:embed="rId16"/>
            <a:stretch/>
          </p:blipFill>
          <p:spPr>
            <a:xfrm rot="16200000">
              <a:off x="11765160" y="6431040"/>
              <a:ext cx="612000" cy="241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9" name="Graphic 62"/>
            <p:cNvPicPr/>
            <p:nvPr/>
          </p:nvPicPr>
          <p:blipFill>
            <a:blip r:embed="rId16"/>
            <a:stretch/>
          </p:blipFill>
          <p:spPr>
            <a:xfrm rot="16200000">
              <a:off x="10909800" y="6431040"/>
              <a:ext cx="612000" cy="241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40" name="Graphic 65"/>
          <p:cNvPicPr/>
          <p:nvPr/>
        </p:nvPicPr>
        <p:blipFill>
          <a:blip r:embed="rId17"/>
          <a:stretch/>
        </p:blipFill>
        <p:spPr>
          <a:xfrm>
            <a:off x="241200" y="6372000"/>
            <a:ext cx="1629720" cy="246600"/>
          </a:xfrm>
          <a:prstGeom prst="rect">
            <a:avLst/>
          </a:prstGeom>
          <a:ln w="0">
            <a:noFill/>
          </a:ln>
        </p:spPr>
      </p:pic>
      <p:sp>
        <p:nvSpPr>
          <p:cNvPr id="41" name="Rectangle 66" hidden="1"/>
          <p:cNvSpPr/>
          <p:nvPr/>
        </p:nvSpPr>
        <p:spPr>
          <a:xfrm>
            <a:off x="-76320" y="6356520"/>
            <a:ext cx="12352680" cy="275760"/>
          </a:xfrm>
          <a:prstGeom prst="rect">
            <a:avLst/>
          </a:prstGeom>
          <a:noFill/>
          <a:ln w="28440">
            <a:solidFill>
              <a:srgbClr val="BABAB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Straight Connector 7"/>
          <p:cNvSpPr/>
          <p:nvPr/>
        </p:nvSpPr>
        <p:spPr>
          <a:xfrm>
            <a:off x="2880360" y="3648960"/>
            <a:ext cx="6431040" cy="360"/>
          </a:xfrm>
          <a:prstGeom prst="line">
            <a:avLst/>
          </a:prstGeom>
          <a:ln w="6480">
            <a:solidFill>
              <a:srgbClr val="6C4DE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Rectangle 8"/>
          <p:cNvSpPr/>
          <p:nvPr/>
        </p:nvSpPr>
        <p:spPr>
          <a:xfrm>
            <a:off x="4093560" y="5537520"/>
            <a:ext cx="4003920" cy="303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© IBM Corporation. All rights reserved.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44" name="Group 4"/>
          <p:cNvGrpSpPr/>
          <p:nvPr/>
        </p:nvGrpSpPr>
        <p:grpSpPr>
          <a:xfrm>
            <a:off x="11094840" y="6246000"/>
            <a:ext cx="1097280" cy="612000"/>
            <a:chOff x="11094840" y="6246000"/>
            <a:chExt cx="1097280" cy="612000"/>
          </a:xfrm>
        </p:grpSpPr>
        <p:pic>
          <p:nvPicPr>
            <p:cNvPr id="45" name="Graphic 5"/>
            <p:cNvPicPr/>
            <p:nvPr/>
          </p:nvPicPr>
          <p:blipFill>
            <a:blip r:embed="rId15"/>
            <a:stretch/>
          </p:blipFill>
          <p:spPr>
            <a:xfrm>
              <a:off x="11337840" y="6372720"/>
              <a:ext cx="612000" cy="241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6" name="Graphic 10"/>
            <p:cNvPicPr/>
            <p:nvPr/>
          </p:nvPicPr>
          <p:blipFill>
            <a:blip r:embed="rId16"/>
            <a:stretch/>
          </p:blipFill>
          <p:spPr>
            <a:xfrm>
              <a:off x="11337840" y="6615000"/>
              <a:ext cx="612000" cy="241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7" name="Graphic 11"/>
            <p:cNvPicPr/>
            <p:nvPr/>
          </p:nvPicPr>
          <p:blipFill>
            <a:blip r:embed="rId16"/>
            <a:stretch/>
          </p:blipFill>
          <p:spPr>
            <a:xfrm rot="16200000">
              <a:off x="11765160" y="6431040"/>
              <a:ext cx="612000" cy="241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8" name="Graphic 12"/>
            <p:cNvPicPr/>
            <p:nvPr/>
          </p:nvPicPr>
          <p:blipFill>
            <a:blip r:embed="rId16"/>
            <a:stretch/>
          </p:blipFill>
          <p:spPr>
            <a:xfrm rot="16200000">
              <a:off x="10909800" y="6431040"/>
              <a:ext cx="612000" cy="241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49" name="Graphic 13"/>
          <p:cNvPicPr/>
          <p:nvPr/>
        </p:nvPicPr>
        <p:blipFill>
          <a:blip r:embed="rId17"/>
          <a:stretch/>
        </p:blipFill>
        <p:spPr>
          <a:xfrm>
            <a:off x="241200" y="6372000"/>
            <a:ext cx="1629720" cy="246600"/>
          </a:xfrm>
          <a:prstGeom prst="rect">
            <a:avLst/>
          </a:prstGeom>
          <a:ln w="0">
            <a:noFill/>
          </a:ln>
        </p:spPr>
      </p:pic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600200"/>
            <a:ext cx="2527560" cy="45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3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11" descr="Text, logo&#10;&#10;Description automatically generated"/>
          <p:cNvPicPr/>
          <p:nvPr/>
        </p:nvPicPr>
        <p:blipFill>
          <a:blip r:embed="rId14">
            <a:alphaModFix amt="5000"/>
          </a:blip>
          <a:srcRect l="-1923" r="70316"/>
          <a:stretch/>
        </p:blipFill>
        <p:spPr>
          <a:xfrm>
            <a:off x="3345120" y="1418760"/>
            <a:ext cx="5500800" cy="4825080"/>
          </a:xfrm>
          <a:prstGeom prst="rect">
            <a:avLst/>
          </a:prstGeom>
          <a:ln w="0">
            <a:noFill/>
          </a:ln>
        </p:spPr>
      </p:pic>
      <p:sp>
        <p:nvSpPr>
          <p:cNvPr id="89" name="Rectangle 3"/>
          <p:cNvSpPr/>
          <p:nvPr/>
        </p:nvSpPr>
        <p:spPr>
          <a:xfrm>
            <a:off x="12625560" y="2728440"/>
            <a:ext cx="1234800" cy="1234800"/>
          </a:xfrm>
          <a:prstGeom prst="rect">
            <a:avLst/>
          </a:prstGeom>
          <a:solidFill>
            <a:srgbClr val="BE95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#BE95FF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0" name="Rectangle 4"/>
          <p:cNvSpPr/>
          <p:nvPr/>
        </p:nvSpPr>
        <p:spPr>
          <a:xfrm>
            <a:off x="18072000" y="2728440"/>
            <a:ext cx="1234800" cy="1234800"/>
          </a:xfrm>
          <a:prstGeom prst="rect">
            <a:avLst/>
          </a:prstGeom>
          <a:solidFill>
            <a:srgbClr val="33B1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#33B1FF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1" name="Rectangle 5"/>
          <p:cNvSpPr/>
          <p:nvPr/>
        </p:nvSpPr>
        <p:spPr>
          <a:xfrm>
            <a:off x="14441040" y="2728440"/>
            <a:ext cx="1234800" cy="1234800"/>
          </a:xfrm>
          <a:prstGeom prst="rect">
            <a:avLst/>
          </a:prstGeom>
          <a:solidFill>
            <a:srgbClr val="FF7EB6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#FF7EB6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16256520" y="2728440"/>
            <a:ext cx="1234800" cy="1234800"/>
          </a:xfrm>
          <a:prstGeom prst="rect">
            <a:avLst/>
          </a:prstGeom>
          <a:solidFill>
            <a:srgbClr val="08BDBA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#08BDBA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" name="TextBox 9"/>
          <p:cNvSpPr/>
          <p:nvPr/>
        </p:nvSpPr>
        <p:spPr>
          <a:xfrm>
            <a:off x="12513600" y="3912480"/>
            <a:ext cx="1415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IBM Plex Sans"/>
                <a:ea typeface="DejaVu Sans"/>
              </a:rPr>
              <a:t>Purple 40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" name="TextBox 12"/>
          <p:cNvSpPr/>
          <p:nvPr/>
        </p:nvSpPr>
        <p:spPr>
          <a:xfrm>
            <a:off x="14207760" y="3912480"/>
            <a:ext cx="1702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IBM Plex Sans"/>
                <a:ea typeface="DejaVu Sans"/>
              </a:rPr>
              <a:t>Magenta 40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5" name="TextBox 13"/>
          <p:cNvSpPr/>
          <p:nvPr/>
        </p:nvSpPr>
        <p:spPr>
          <a:xfrm>
            <a:off x="16344000" y="3912480"/>
            <a:ext cx="108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IBM Plex Sans"/>
                <a:ea typeface="DejaVu Sans"/>
              </a:rPr>
              <a:t>Teal 40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6" name="TextBox 14"/>
          <p:cNvSpPr/>
          <p:nvPr/>
        </p:nvSpPr>
        <p:spPr>
          <a:xfrm>
            <a:off x="18129240" y="3912480"/>
            <a:ext cx="12099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IBM Plex Sans"/>
                <a:ea typeface="DejaVu Sans"/>
              </a:rPr>
              <a:t>Cyan 40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7" name="Rectangle 15"/>
          <p:cNvSpPr/>
          <p:nvPr/>
        </p:nvSpPr>
        <p:spPr>
          <a:xfrm>
            <a:off x="12625560" y="4417920"/>
            <a:ext cx="1234800" cy="1234800"/>
          </a:xfrm>
          <a:prstGeom prst="rect">
            <a:avLst/>
          </a:prstGeom>
          <a:solidFill>
            <a:srgbClr val="8A3FFC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IBM Plex Sans"/>
                <a:ea typeface="DejaVu Sans"/>
              </a:rPr>
              <a:t>#8A3FFC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8" name="Rectangle 16"/>
          <p:cNvSpPr/>
          <p:nvPr/>
        </p:nvSpPr>
        <p:spPr>
          <a:xfrm>
            <a:off x="18072000" y="4417920"/>
            <a:ext cx="1234800" cy="1234800"/>
          </a:xfrm>
          <a:prstGeom prst="rect">
            <a:avLst/>
          </a:prstGeom>
          <a:solidFill>
            <a:srgbClr val="0072C3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IBM Plex Sans"/>
                <a:ea typeface="DejaVu Sans"/>
              </a:rPr>
              <a:t>#0072C3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9" name="Rectangle 17"/>
          <p:cNvSpPr/>
          <p:nvPr/>
        </p:nvSpPr>
        <p:spPr>
          <a:xfrm>
            <a:off x="14441040" y="4417920"/>
            <a:ext cx="1234800" cy="1234800"/>
          </a:xfrm>
          <a:prstGeom prst="rect">
            <a:avLst/>
          </a:prstGeom>
          <a:solidFill>
            <a:srgbClr val="D02670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IBM Plex Sans"/>
                <a:ea typeface="DejaVu Sans"/>
              </a:rPr>
              <a:t>#D02670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0" name="Rectangle 18"/>
          <p:cNvSpPr/>
          <p:nvPr/>
        </p:nvSpPr>
        <p:spPr>
          <a:xfrm>
            <a:off x="16256520" y="4417920"/>
            <a:ext cx="1234800" cy="1234800"/>
          </a:xfrm>
          <a:prstGeom prst="rect">
            <a:avLst/>
          </a:prstGeom>
          <a:solidFill>
            <a:srgbClr val="007D79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IBM Plex Sans"/>
                <a:ea typeface="DejaVu Sans"/>
              </a:rPr>
              <a:t>#007D79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1" name="TextBox 19"/>
          <p:cNvSpPr/>
          <p:nvPr/>
        </p:nvSpPr>
        <p:spPr>
          <a:xfrm>
            <a:off x="12513600" y="5602320"/>
            <a:ext cx="1415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IBM Plex Sans"/>
                <a:ea typeface="DejaVu Sans"/>
              </a:rPr>
              <a:t>Purple 60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2" name="TextBox 20"/>
          <p:cNvSpPr/>
          <p:nvPr/>
        </p:nvSpPr>
        <p:spPr>
          <a:xfrm>
            <a:off x="14207040" y="5602320"/>
            <a:ext cx="1702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IBM Plex Sans"/>
                <a:ea typeface="DejaVu Sans"/>
              </a:rPr>
              <a:t>Magenta 60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3" name="TextBox 21"/>
          <p:cNvSpPr/>
          <p:nvPr/>
        </p:nvSpPr>
        <p:spPr>
          <a:xfrm>
            <a:off x="16344360" y="5602320"/>
            <a:ext cx="108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IBM Plex Sans"/>
                <a:ea typeface="DejaVu Sans"/>
              </a:rPr>
              <a:t>Teal 60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4" name="TextBox 22"/>
          <p:cNvSpPr/>
          <p:nvPr/>
        </p:nvSpPr>
        <p:spPr>
          <a:xfrm>
            <a:off x="18129240" y="5602320"/>
            <a:ext cx="12099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IBM Plex Sans"/>
                <a:ea typeface="DejaVu Sans"/>
              </a:rPr>
              <a:t>Cyan 60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5" name="Rectangle 23"/>
          <p:cNvSpPr/>
          <p:nvPr/>
        </p:nvSpPr>
        <p:spPr>
          <a:xfrm>
            <a:off x="19512360" y="2712240"/>
            <a:ext cx="1266840" cy="1266840"/>
          </a:xfrm>
          <a:prstGeom prst="rect">
            <a:avLst/>
          </a:prstGeom>
          <a:solidFill>
            <a:srgbClr val="121619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IBM Plex Sans"/>
                <a:ea typeface="DejaVu Sans"/>
              </a:rPr>
              <a:t>Icon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IBM Plex Sans"/>
                <a:ea typeface="DejaVu Sans"/>
              </a:rPr>
              <a:t>#</a:t>
            </a:r>
            <a:r>
              <a:rPr lang="en-US" sz="1800" b="0" strike="noStrike" spc="-1">
                <a:solidFill>
                  <a:srgbClr val="FFFFFF"/>
                </a:solidFill>
                <a:latin typeface="IBM Plex Mono"/>
                <a:ea typeface="DejaVu Sans"/>
              </a:rPr>
              <a:t>000000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6" name="Rectangle 24"/>
          <p:cNvSpPr/>
          <p:nvPr/>
        </p:nvSpPr>
        <p:spPr>
          <a:xfrm>
            <a:off x="19510560" y="4403880"/>
            <a:ext cx="1262880" cy="12628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Icon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</a:t>
            </a:r>
            <a:r>
              <a:rPr lang="en-US" sz="1800" b="0" strike="noStrike" spc="-1">
                <a:solidFill>
                  <a:srgbClr val="262626"/>
                </a:solidFill>
                <a:latin typeface="IBM Plex Mono"/>
                <a:ea typeface="DejaVu Sans"/>
              </a:rPr>
              <a:t>FFFFFF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7" name="Rectangle 25"/>
          <p:cNvSpPr/>
          <p:nvPr/>
        </p:nvSpPr>
        <p:spPr>
          <a:xfrm>
            <a:off x="12625560" y="1072800"/>
            <a:ext cx="1234800" cy="1234800"/>
          </a:xfrm>
          <a:prstGeom prst="rect">
            <a:avLst/>
          </a:prstGeom>
          <a:solidFill>
            <a:srgbClr val="F6F2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#F6F2FF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8" name="Rectangle 26"/>
          <p:cNvSpPr/>
          <p:nvPr/>
        </p:nvSpPr>
        <p:spPr>
          <a:xfrm>
            <a:off x="18072000" y="1072800"/>
            <a:ext cx="1234800" cy="1234800"/>
          </a:xfrm>
          <a:prstGeom prst="rect">
            <a:avLst/>
          </a:prstGeom>
          <a:solidFill>
            <a:srgbClr val="E5F6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#E5F6FF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9" name="Rectangle 27"/>
          <p:cNvSpPr/>
          <p:nvPr/>
        </p:nvSpPr>
        <p:spPr>
          <a:xfrm>
            <a:off x="14441040" y="1072800"/>
            <a:ext cx="1234800" cy="1234800"/>
          </a:xfrm>
          <a:prstGeom prst="rect">
            <a:avLst/>
          </a:prstGeom>
          <a:solidFill>
            <a:srgbClr val="FFF0F7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#FFF0F7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0" name="Rectangle 28"/>
          <p:cNvSpPr/>
          <p:nvPr/>
        </p:nvSpPr>
        <p:spPr>
          <a:xfrm>
            <a:off x="16256520" y="1072800"/>
            <a:ext cx="1234800" cy="1234800"/>
          </a:xfrm>
          <a:prstGeom prst="rect">
            <a:avLst/>
          </a:prstGeom>
          <a:solidFill>
            <a:srgbClr val="D9FBFB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#D9FBFB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1" name="TextBox 29"/>
          <p:cNvSpPr/>
          <p:nvPr/>
        </p:nvSpPr>
        <p:spPr>
          <a:xfrm>
            <a:off x="12513600" y="2256840"/>
            <a:ext cx="1415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IBM Plex Sans"/>
                <a:ea typeface="DejaVu Sans"/>
              </a:rPr>
              <a:t>Purple 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2" name="TextBox 30"/>
          <p:cNvSpPr/>
          <p:nvPr/>
        </p:nvSpPr>
        <p:spPr>
          <a:xfrm>
            <a:off x="14207760" y="2256840"/>
            <a:ext cx="1702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IBM Plex Sans"/>
                <a:ea typeface="DejaVu Sans"/>
              </a:rPr>
              <a:t>Magenta 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3" name="TextBox 31"/>
          <p:cNvSpPr/>
          <p:nvPr/>
        </p:nvSpPr>
        <p:spPr>
          <a:xfrm>
            <a:off x="16344000" y="2256840"/>
            <a:ext cx="108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IBM Plex Sans"/>
                <a:ea typeface="DejaVu Sans"/>
              </a:rPr>
              <a:t>Teal 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4" name="TextBox 32"/>
          <p:cNvSpPr/>
          <p:nvPr/>
        </p:nvSpPr>
        <p:spPr>
          <a:xfrm>
            <a:off x="18129240" y="2256840"/>
            <a:ext cx="12099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IBM Plex Sans"/>
                <a:ea typeface="DejaVu Sans"/>
              </a:rPr>
              <a:t>Cyan 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5" name="Rectangle 33"/>
          <p:cNvSpPr/>
          <p:nvPr/>
        </p:nvSpPr>
        <p:spPr>
          <a:xfrm>
            <a:off x="16221960" y="-2341800"/>
            <a:ext cx="1266840" cy="1266840"/>
          </a:xfrm>
          <a:prstGeom prst="rect">
            <a:avLst/>
          </a:prstGeom>
          <a:solidFill>
            <a:srgbClr val="C1C7CD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Text BG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#C1C7CD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6" name="Rectangle 36"/>
          <p:cNvSpPr/>
          <p:nvPr/>
        </p:nvSpPr>
        <p:spPr>
          <a:xfrm>
            <a:off x="16221960" y="-802080"/>
            <a:ext cx="1266840" cy="1266840"/>
          </a:xfrm>
          <a:prstGeom prst="rect">
            <a:avLst/>
          </a:prstGeom>
          <a:solidFill>
            <a:srgbClr val="F2F4F8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Text BG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#F2F4F8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7" name="Rectangle 37"/>
          <p:cNvSpPr/>
          <p:nvPr/>
        </p:nvSpPr>
        <p:spPr>
          <a:xfrm>
            <a:off x="14397120" y="-2352240"/>
            <a:ext cx="1266840" cy="1266840"/>
          </a:xfrm>
          <a:prstGeom prst="rect">
            <a:avLst/>
          </a:prstGeom>
          <a:solidFill>
            <a:srgbClr val="BE95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Text BG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#BE95FF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8" name="Rectangle 38"/>
          <p:cNvSpPr/>
          <p:nvPr/>
        </p:nvSpPr>
        <p:spPr>
          <a:xfrm>
            <a:off x="14397120" y="-812160"/>
            <a:ext cx="1266840" cy="1266840"/>
          </a:xfrm>
          <a:prstGeom prst="rect">
            <a:avLst/>
          </a:prstGeom>
          <a:solidFill>
            <a:srgbClr val="33B1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Text BG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#33B1FF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9" name="Rectangle 41"/>
          <p:cNvSpPr/>
          <p:nvPr/>
        </p:nvSpPr>
        <p:spPr>
          <a:xfrm>
            <a:off x="12572280" y="-2309040"/>
            <a:ext cx="1266840" cy="1266840"/>
          </a:xfrm>
          <a:prstGeom prst="rect">
            <a:avLst/>
          </a:prstGeom>
          <a:solidFill>
            <a:srgbClr val="08BDBA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Text BG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#08BDBA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0" name="Rectangle 42"/>
          <p:cNvSpPr/>
          <p:nvPr/>
        </p:nvSpPr>
        <p:spPr>
          <a:xfrm>
            <a:off x="12572280" y="-769320"/>
            <a:ext cx="1266840" cy="1266840"/>
          </a:xfrm>
          <a:prstGeom prst="rect">
            <a:avLst/>
          </a:prstGeom>
          <a:solidFill>
            <a:srgbClr val="78A9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Text BG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#78A9FF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1" name="Rectangle 45"/>
          <p:cNvSpPr/>
          <p:nvPr/>
        </p:nvSpPr>
        <p:spPr>
          <a:xfrm>
            <a:off x="17993880" y="-2309040"/>
            <a:ext cx="1266840" cy="1266840"/>
          </a:xfrm>
          <a:prstGeom prst="rect">
            <a:avLst/>
          </a:prstGeom>
          <a:solidFill>
            <a:srgbClr val="525252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IBM Plex Sans"/>
                <a:ea typeface="DejaVu Sans"/>
              </a:rPr>
              <a:t>Labels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IBM Plex Sans"/>
                <a:ea typeface="DejaVu Sans"/>
              </a:rPr>
              <a:t>#525252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2" name="Rectangle 46"/>
          <p:cNvSpPr/>
          <p:nvPr/>
        </p:nvSpPr>
        <p:spPr>
          <a:xfrm>
            <a:off x="17993880" y="-812160"/>
            <a:ext cx="1266840" cy="1266840"/>
          </a:xfrm>
          <a:prstGeom prst="rect">
            <a:avLst/>
          </a:prstGeom>
          <a:solidFill>
            <a:srgbClr val="262626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IBM Plex Sans"/>
                <a:ea typeface="DejaVu Sans"/>
              </a:rPr>
              <a:t>Text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IBM Plex Sans"/>
                <a:ea typeface="DejaVu Sans"/>
              </a:rPr>
              <a:t>#262626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23" name="Group 63"/>
          <p:cNvGrpSpPr/>
          <p:nvPr/>
        </p:nvGrpSpPr>
        <p:grpSpPr>
          <a:xfrm>
            <a:off x="11094840" y="6246000"/>
            <a:ext cx="1097280" cy="612000"/>
            <a:chOff x="11094840" y="6246000"/>
            <a:chExt cx="1097280" cy="612000"/>
          </a:xfrm>
        </p:grpSpPr>
        <p:pic>
          <p:nvPicPr>
            <p:cNvPr id="124" name="Graphic 59"/>
            <p:cNvPicPr/>
            <p:nvPr/>
          </p:nvPicPr>
          <p:blipFill>
            <a:blip r:embed="rId15"/>
            <a:stretch/>
          </p:blipFill>
          <p:spPr>
            <a:xfrm>
              <a:off x="11337840" y="6372720"/>
              <a:ext cx="612000" cy="241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5" name="Graphic 60"/>
            <p:cNvPicPr/>
            <p:nvPr/>
          </p:nvPicPr>
          <p:blipFill>
            <a:blip r:embed="rId16"/>
            <a:stretch/>
          </p:blipFill>
          <p:spPr>
            <a:xfrm>
              <a:off x="11337840" y="6615000"/>
              <a:ext cx="612000" cy="241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6" name="Graphic 61"/>
            <p:cNvPicPr/>
            <p:nvPr/>
          </p:nvPicPr>
          <p:blipFill>
            <a:blip r:embed="rId16"/>
            <a:stretch/>
          </p:blipFill>
          <p:spPr>
            <a:xfrm rot="16200000">
              <a:off x="11765160" y="6431040"/>
              <a:ext cx="612000" cy="241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7" name="Graphic 62"/>
            <p:cNvPicPr/>
            <p:nvPr/>
          </p:nvPicPr>
          <p:blipFill>
            <a:blip r:embed="rId16"/>
            <a:stretch/>
          </p:blipFill>
          <p:spPr>
            <a:xfrm rot="16200000">
              <a:off x="10909800" y="6431040"/>
              <a:ext cx="612000" cy="241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28" name="Graphic 65"/>
          <p:cNvPicPr/>
          <p:nvPr/>
        </p:nvPicPr>
        <p:blipFill>
          <a:blip r:embed="rId17"/>
          <a:stretch/>
        </p:blipFill>
        <p:spPr>
          <a:xfrm>
            <a:off x="241200" y="6372000"/>
            <a:ext cx="1629720" cy="246600"/>
          </a:xfrm>
          <a:prstGeom prst="rect">
            <a:avLst/>
          </a:prstGeom>
          <a:ln w="0">
            <a:noFill/>
          </a:ln>
        </p:spPr>
      </p:pic>
      <p:sp>
        <p:nvSpPr>
          <p:cNvPr id="129" name="Rectangle 66" hidden="1"/>
          <p:cNvSpPr/>
          <p:nvPr/>
        </p:nvSpPr>
        <p:spPr>
          <a:xfrm>
            <a:off x="-76320" y="6356520"/>
            <a:ext cx="12352680" cy="275760"/>
          </a:xfrm>
          <a:prstGeom prst="rect">
            <a:avLst/>
          </a:prstGeom>
          <a:noFill/>
          <a:ln w="28440">
            <a:solidFill>
              <a:srgbClr val="BABAB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Straight Connector 6"/>
          <p:cNvSpPr/>
          <p:nvPr/>
        </p:nvSpPr>
        <p:spPr>
          <a:xfrm>
            <a:off x="838080" y="1296360"/>
            <a:ext cx="10515600" cy="360"/>
          </a:xfrm>
          <a:prstGeom prst="line">
            <a:avLst/>
          </a:prstGeom>
          <a:ln w="6480">
            <a:solidFill>
              <a:srgbClr val="6C4DE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11" descr="Text, logo&#10;&#10;Description automatically generated"/>
          <p:cNvPicPr/>
          <p:nvPr/>
        </p:nvPicPr>
        <p:blipFill>
          <a:blip r:embed="rId14">
            <a:alphaModFix amt="5000"/>
          </a:blip>
          <a:srcRect l="-1923" r="70316"/>
          <a:stretch/>
        </p:blipFill>
        <p:spPr>
          <a:xfrm>
            <a:off x="3345120" y="1418760"/>
            <a:ext cx="5500800" cy="4825080"/>
          </a:xfrm>
          <a:prstGeom prst="rect">
            <a:avLst/>
          </a:prstGeom>
          <a:ln w="0">
            <a:noFill/>
          </a:ln>
        </p:spPr>
      </p:pic>
      <p:sp>
        <p:nvSpPr>
          <p:cNvPr id="170" name="Rectangle 3"/>
          <p:cNvSpPr/>
          <p:nvPr/>
        </p:nvSpPr>
        <p:spPr>
          <a:xfrm>
            <a:off x="12625560" y="2728440"/>
            <a:ext cx="1234800" cy="1234800"/>
          </a:xfrm>
          <a:prstGeom prst="rect">
            <a:avLst/>
          </a:prstGeom>
          <a:solidFill>
            <a:srgbClr val="BE95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#BE95FF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1" name="Rectangle 4"/>
          <p:cNvSpPr/>
          <p:nvPr/>
        </p:nvSpPr>
        <p:spPr>
          <a:xfrm>
            <a:off x="18072000" y="2728440"/>
            <a:ext cx="1234800" cy="1234800"/>
          </a:xfrm>
          <a:prstGeom prst="rect">
            <a:avLst/>
          </a:prstGeom>
          <a:solidFill>
            <a:srgbClr val="33B1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#33B1FF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2" name="Rectangle 5"/>
          <p:cNvSpPr/>
          <p:nvPr/>
        </p:nvSpPr>
        <p:spPr>
          <a:xfrm>
            <a:off x="14441040" y="2728440"/>
            <a:ext cx="1234800" cy="1234800"/>
          </a:xfrm>
          <a:prstGeom prst="rect">
            <a:avLst/>
          </a:prstGeom>
          <a:solidFill>
            <a:srgbClr val="FF7EB6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#FF7EB6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3" name="Rectangle 8"/>
          <p:cNvSpPr/>
          <p:nvPr/>
        </p:nvSpPr>
        <p:spPr>
          <a:xfrm>
            <a:off x="16256520" y="2728440"/>
            <a:ext cx="1234800" cy="1234800"/>
          </a:xfrm>
          <a:prstGeom prst="rect">
            <a:avLst/>
          </a:prstGeom>
          <a:solidFill>
            <a:srgbClr val="08BDBA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#08BDBA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4" name="TextBox 9"/>
          <p:cNvSpPr/>
          <p:nvPr/>
        </p:nvSpPr>
        <p:spPr>
          <a:xfrm>
            <a:off x="12513600" y="3912480"/>
            <a:ext cx="1415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IBM Plex Sans"/>
                <a:ea typeface="DejaVu Sans"/>
              </a:rPr>
              <a:t>Purple 40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5" name="TextBox 12"/>
          <p:cNvSpPr/>
          <p:nvPr/>
        </p:nvSpPr>
        <p:spPr>
          <a:xfrm>
            <a:off x="14207760" y="3912480"/>
            <a:ext cx="1702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IBM Plex Sans"/>
                <a:ea typeface="DejaVu Sans"/>
              </a:rPr>
              <a:t>Magenta 40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6" name="TextBox 13"/>
          <p:cNvSpPr/>
          <p:nvPr/>
        </p:nvSpPr>
        <p:spPr>
          <a:xfrm>
            <a:off x="16344000" y="3912480"/>
            <a:ext cx="108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IBM Plex Sans"/>
                <a:ea typeface="DejaVu Sans"/>
              </a:rPr>
              <a:t>Teal 40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7" name="TextBox 14"/>
          <p:cNvSpPr/>
          <p:nvPr/>
        </p:nvSpPr>
        <p:spPr>
          <a:xfrm>
            <a:off x="18129240" y="3912480"/>
            <a:ext cx="12099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IBM Plex Sans"/>
                <a:ea typeface="DejaVu Sans"/>
              </a:rPr>
              <a:t>Cyan 40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Rectangle 15"/>
          <p:cNvSpPr/>
          <p:nvPr/>
        </p:nvSpPr>
        <p:spPr>
          <a:xfrm>
            <a:off x="12625560" y="4417920"/>
            <a:ext cx="1234800" cy="1234800"/>
          </a:xfrm>
          <a:prstGeom prst="rect">
            <a:avLst/>
          </a:prstGeom>
          <a:solidFill>
            <a:srgbClr val="8A3FFC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IBM Plex Sans"/>
                <a:ea typeface="DejaVu Sans"/>
              </a:rPr>
              <a:t>#8A3FFC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9" name="Rectangle 16"/>
          <p:cNvSpPr/>
          <p:nvPr/>
        </p:nvSpPr>
        <p:spPr>
          <a:xfrm>
            <a:off x="18072000" y="4417920"/>
            <a:ext cx="1234800" cy="1234800"/>
          </a:xfrm>
          <a:prstGeom prst="rect">
            <a:avLst/>
          </a:prstGeom>
          <a:solidFill>
            <a:srgbClr val="0072C3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IBM Plex Sans"/>
                <a:ea typeface="DejaVu Sans"/>
              </a:rPr>
              <a:t>#0072C3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0" name="Rectangle 17"/>
          <p:cNvSpPr/>
          <p:nvPr/>
        </p:nvSpPr>
        <p:spPr>
          <a:xfrm>
            <a:off x="14441040" y="4417920"/>
            <a:ext cx="1234800" cy="1234800"/>
          </a:xfrm>
          <a:prstGeom prst="rect">
            <a:avLst/>
          </a:prstGeom>
          <a:solidFill>
            <a:srgbClr val="D02670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IBM Plex Sans"/>
                <a:ea typeface="DejaVu Sans"/>
              </a:rPr>
              <a:t>#D02670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1" name="Rectangle 18"/>
          <p:cNvSpPr/>
          <p:nvPr/>
        </p:nvSpPr>
        <p:spPr>
          <a:xfrm>
            <a:off x="16256520" y="4417920"/>
            <a:ext cx="1234800" cy="1234800"/>
          </a:xfrm>
          <a:prstGeom prst="rect">
            <a:avLst/>
          </a:prstGeom>
          <a:solidFill>
            <a:srgbClr val="007D79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IBM Plex Sans"/>
                <a:ea typeface="DejaVu Sans"/>
              </a:rPr>
              <a:t>#007D79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2" name="TextBox 19"/>
          <p:cNvSpPr/>
          <p:nvPr/>
        </p:nvSpPr>
        <p:spPr>
          <a:xfrm>
            <a:off x="12513600" y="5602320"/>
            <a:ext cx="1415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IBM Plex Sans"/>
                <a:ea typeface="DejaVu Sans"/>
              </a:rPr>
              <a:t>Purple 60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3" name="TextBox 20"/>
          <p:cNvSpPr/>
          <p:nvPr/>
        </p:nvSpPr>
        <p:spPr>
          <a:xfrm>
            <a:off x="14207040" y="5602320"/>
            <a:ext cx="1702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IBM Plex Sans"/>
                <a:ea typeface="DejaVu Sans"/>
              </a:rPr>
              <a:t>Magenta 60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4" name="TextBox 21"/>
          <p:cNvSpPr/>
          <p:nvPr/>
        </p:nvSpPr>
        <p:spPr>
          <a:xfrm>
            <a:off x="16344360" y="5602320"/>
            <a:ext cx="108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IBM Plex Sans"/>
                <a:ea typeface="DejaVu Sans"/>
              </a:rPr>
              <a:t>Teal 60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5" name="TextBox 22"/>
          <p:cNvSpPr/>
          <p:nvPr/>
        </p:nvSpPr>
        <p:spPr>
          <a:xfrm>
            <a:off x="18129240" y="5602320"/>
            <a:ext cx="12099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IBM Plex Sans"/>
                <a:ea typeface="DejaVu Sans"/>
              </a:rPr>
              <a:t>Cyan 60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6" name="Rectangle 23"/>
          <p:cNvSpPr/>
          <p:nvPr/>
        </p:nvSpPr>
        <p:spPr>
          <a:xfrm>
            <a:off x="19512360" y="2712240"/>
            <a:ext cx="1266840" cy="1266840"/>
          </a:xfrm>
          <a:prstGeom prst="rect">
            <a:avLst/>
          </a:prstGeom>
          <a:solidFill>
            <a:srgbClr val="121619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IBM Plex Sans"/>
                <a:ea typeface="DejaVu Sans"/>
              </a:rPr>
              <a:t>Icon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IBM Plex Sans"/>
                <a:ea typeface="DejaVu Sans"/>
              </a:rPr>
              <a:t>#</a:t>
            </a:r>
            <a:r>
              <a:rPr lang="en-US" sz="1800" b="0" strike="noStrike" spc="-1">
                <a:solidFill>
                  <a:srgbClr val="FFFFFF"/>
                </a:solidFill>
                <a:latin typeface="IBM Plex Mono"/>
                <a:ea typeface="DejaVu Sans"/>
              </a:rPr>
              <a:t>000000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7" name="Rectangle 24"/>
          <p:cNvSpPr/>
          <p:nvPr/>
        </p:nvSpPr>
        <p:spPr>
          <a:xfrm>
            <a:off x="19510560" y="4403880"/>
            <a:ext cx="1262880" cy="12628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Icon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</a:t>
            </a:r>
            <a:r>
              <a:rPr lang="en-US" sz="1800" b="0" strike="noStrike" spc="-1">
                <a:solidFill>
                  <a:srgbClr val="262626"/>
                </a:solidFill>
                <a:latin typeface="IBM Plex Mono"/>
                <a:ea typeface="DejaVu Sans"/>
              </a:rPr>
              <a:t>FFFFFF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8" name="Rectangle 25"/>
          <p:cNvSpPr/>
          <p:nvPr/>
        </p:nvSpPr>
        <p:spPr>
          <a:xfrm>
            <a:off x="12625560" y="1072800"/>
            <a:ext cx="1234800" cy="1234800"/>
          </a:xfrm>
          <a:prstGeom prst="rect">
            <a:avLst/>
          </a:prstGeom>
          <a:solidFill>
            <a:srgbClr val="F6F2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#F6F2FF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9" name="Rectangle 26"/>
          <p:cNvSpPr/>
          <p:nvPr/>
        </p:nvSpPr>
        <p:spPr>
          <a:xfrm>
            <a:off x="18072000" y="1072800"/>
            <a:ext cx="1234800" cy="1234800"/>
          </a:xfrm>
          <a:prstGeom prst="rect">
            <a:avLst/>
          </a:prstGeom>
          <a:solidFill>
            <a:srgbClr val="E5F6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#E5F6FF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0" name="Rectangle 27"/>
          <p:cNvSpPr/>
          <p:nvPr/>
        </p:nvSpPr>
        <p:spPr>
          <a:xfrm>
            <a:off x="14441040" y="1072800"/>
            <a:ext cx="1234800" cy="1234800"/>
          </a:xfrm>
          <a:prstGeom prst="rect">
            <a:avLst/>
          </a:prstGeom>
          <a:solidFill>
            <a:srgbClr val="FFF0F7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#FFF0F7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1" name="Rectangle 28"/>
          <p:cNvSpPr/>
          <p:nvPr/>
        </p:nvSpPr>
        <p:spPr>
          <a:xfrm>
            <a:off x="16256520" y="1072800"/>
            <a:ext cx="1234800" cy="1234800"/>
          </a:xfrm>
          <a:prstGeom prst="rect">
            <a:avLst/>
          </a:prstGeom>
          <a:solidFill>
            <a:srgbClr val="D9FBFB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#D9FBFB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2" name="TextBox 29"/>
          <p:cNvSpPr/>
          <p:nvPr/>
        </p:nvSpPr>
        <p:spPr>
          <a:xfrm>
            <a:off x="12513600" y="2256840"/>
            <a:ext cx="1415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IBM Plex Sans"/>
                <a:ea typeface="DejaVu Sans"/>
              </a:rPr>
              <a:t>Purple 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3" name="TextBox 30"/>
          <p:cNvSpPr/>
          <p:nvPr/>
        </p:nvSpPr>
        <p:spPr>
          <a:xfrm>
            <a:off x="14207760" y="2256840"/>
            <a:ext cx="1702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IBM Plex Sans"/>
                <a:ea typeface="DejaVu Sans"/>
              </a:rPr>
              <a:t>Magenta 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4" name="TextBox 31"/>
          <p:cNvSpPr/>
          <p:nvPr/>
        </p:nvSpPr>
        <p:spPr>
          <a:xfrm>
            <a:off x="16344000" y="2256840"/>
            <a:ext cx="108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IBM Plex Sans"/>
                <a:ea typeface="DejaVu Sans"/>
              </a:rPr>
              <a:t>Teal 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5" name="TextBox 32"/>
          <p:cNvSpPr/>
          <p:nvPr/>
        </p:nvSpPr>
        <p:spPr>
          <a:xfrm>
            <a:off x="18129240" y="2256840"/>
            <a:ext cx="12099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IBM Plex Sans"/>
                <a:ea typeface="DejaVu Sans"/>
              </a:rPr>
              <a:t>Cyan 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6" name="Rectangle 33"/>
          <p:cNvSpPr/>
          <p:nvPr/>
        </p:nvSpPr>
        <p:spPr>
          <a:xfrm>
            <a:off x="16221960" y="-2341800"/>
            <a:ext cx="1266840" cy="1266840"/>
          </a:xfrm>
          <a:prstGeom prst="rect">
            <a:avLst/>
          </a:prstGeom>
          <a:solidFill>
            <a:srgbClr val="C1C7CD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Text BG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#C1C7CD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7" name="Rectangle 36"/>
          <p:cNvSpPr/>
          <p:nvPr/>
        </p:nvSpPr>
        <p:spPr>
          <a:xfrm>
            <a:off x="16221960" y="-802080"/>
            <a:ext cx="1266840" cy="1266840"/>
          </a:xfrm>
          <a:prstGeom prst="rect">
            <a:avLst/>
          </a:prstGeom>
          <a:solidFill>
            <a:srgbClr val="F2F4F8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Text BG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#F2F4F8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8" name="Rectangle 37"/>
          <p:cNvSpPr/>
          <p:nvPr/>
        </p:nvSpPr>
        <p:spPr>
          <a:xfrm>
            <a:off x="14397120" y="-2352240"/>
            <a:ext cx="1266840" cy="1266840"/>
          </a:xfrm>
          <a:prstGeom prst="rect">
            <a:avLst/>
          </a:prstGeom>
          <a:solidFill>
            <a:srgbClr val="BE95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Text BG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#BE95FF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9" name="Rectangle 38"/>
          <p:cNvSpPr/>
          <p:nvPr/>
        </p:nvSpPr>
        <p:spPr>
          <a:xfrm>
            <a:off x="14397120" y="-812160"/>
            <a:ext cx="1266840" cy="1266840"/>
          </a:xfrm>
          <a:prstGeom prst="rect">
            <a:avLst/>
          </a:prstGeom>
          <a:solidFill>
            <a:srgbClr val="33B1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Text BG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#33B1FF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0" name="Rectangle 41"/>
          <p:cNvSpPr/>
          <p:nvPr/>
        </p:nvSpPr>
        <p:spPr>
          <a:xfrm>
            <a:off x="12572280" y="-2309040"/>
            <a:ext cx="1266840" cy="1266840"/>
          </a:xfrm>
          <a:prstGeom prst="rect">
            <a:avLst/>
          </a:prstGeom>
          <a:solidFill>
            <a:srgbClr val="08BDBA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Text BG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#08BDBA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1" name="Rectangle 42"/>
          <p:cNvSpPr/>
          <p:nvPr/>
        </p:nvSpPr>
        <p:spPr>
          <a:xfrm>
            <a:off x="12572280" y="-769320"/>
            <a:ext cx="1266840" cy="1266840"/>
          </a:xfrm>
          <a:prstGeom prst="rect">
            <a:avLst/>
          </a:prstGeom>
          <a:solidFill>
            <a:srgbClr val="78A9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Text BG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#78A9FF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2" name="Rectangle 45"/>
          <p:cNvSpPr/>
          <p:nvPr/>
        </p:nvSpPr>
        <p:spPr>
          <a:xfrm>
            <a:off x="17993880" y="-2309040"/>
            <a:ext cx="1266840" cy="1266840"/>
          </a:xfrm>
          <a:prstGeom prst="rect">
            <a:avLst/>
          </a:prstGeom>
          <a:solidFill>
            <a:srgbClr val="525252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IBM Plex Sans"/>
                <a:ea typeface="DejaVu Sans"/>
              </a:rPr>
              <a:t>Labels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IBM Plex Sans"/>
                <a:ea typeface="DejaVu Sans"/>
              </a:rPr>
              <a:t>#525252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3" name="Rectangle 46"/>
          <p:cNvSpPr/>
          <p:nvPr/>
        </p:nvSpPr>
        <p:spPr>
          <a:xfrm>
            <a:off x="17993880" y="-812160"/>
            <a:ext cx="1266840" cy="1266840"/>
          </a:xfrm>
          <a:prstGeom prst="rect">
            <a:avLst/>
          </a:prstGeom>
          <a:solidFill>
            <a:srgbClr val="262626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IBM Plex Sans"/>
                <a:ea typeface="DejaVu Sans"/>
              </a:rPr>
              <a:t>Text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IBM Plex Sans"/>
                <a:ea typeface="DejaVu Sans"/>
              </a:rPr>
              <a:t>#262626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204" name="Group 63"/>
          <p:cNvGrpSpPr/>
          <p:nvPr/>
        </p:nvGrpSpPr>
        <p:grpSpPr>
          <a:xfrm>
            <a:off x="11094840" y="6246000"/>
            <a:ext cx="1097280" cy="612000"/>
            <a:chOff x="11094840" y="6246000"/>
            <a:chExt cx="1097280" cy="612000"/>
          </a:xfrm>
        </p:grpSpPr>
        <p:pic>
          <p:nvPicPr>
            <p:cNvPr id="205" name="Graphic 59"/>
            <p:cNvPicPr/>
            <p:nvPr/>
          </p:nvPicPr>
          <p:blipFill>
            <a:blip r:embed="rId15"/>
            <a:stretch/>
          </p:blipFill>
          <p:spPr>
            <a:xfrm>
              <a:off x="11337840" y="6372720"/>
              <a:ext cx="612000" cy="241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6" name="Graphic 60"/>
            <p:cNvPicPr/>
            <p:nvPr/>
          </p:nvPicPr>
          <p:blipFill>
            <a:blip r:embed="rId16"/>
            <a:stretch/>
          </p:blipFill>
          <p:spPr>
            <a:xfrm>
              <a:off x="11337840" y="6615000"/>
              <a:ext cx="612000" cy="241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7" name="Graphic 61"/>
            <p:cNvPicPr/>
            <p:nvPr/>
          </p:nvPicPr>
          <p:blipFill>
            <a:blip r:embed="rId16"/>
            <a:stretch/>
          </p:blipFill>
          <p:spPr>
            <a:xfrm rot="16200000">
              <a:off x="11765160" y="6431040"/>
              <a:ext cx="612000" cy="241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8" name="Graphic 62"/>
            <p:cNvPicPr/>
            <p:nvPr/>
          </p:nvPicPr>
          <p:blipFill>
            <a:blip r:embed="rId16"/>
            <a:stretch/>
          </p:blipFill>
          <p:spPr>
            <a:xfrm rot="16200000">
              <a:off x="10909800" y="6431040"/>
              <a:ext cx="612000" cy="241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09" name="Graphic 65"/>
          <p:cNvPicPr/>
          <p:nvPr/>
        </p:nvPicPr>
        <p:blipFill>
          <a:blip r:embed="rId17"/>
          <a:stretch/>
        </p:blipFill>
        <p:spPr>
          <a:xfrm>
            <a:off x="241200" y="6372000"/>
            <a:ext cx="1629720" cy="246600"/>
          </a:xfrm>
          <a:prstGeom prst="rect">
            <a:avLst/>
          </a:prstGeom>
          <a:ln w="0">
            <a:noFill/>
          </a:ln>
        </p:spPr>
      </p:pic>
      <p:sp>
        <p:nvSpPr>
          <p:cNvPr id="210" name="Rectangle 66" hidden="1"/>
          <p:cNvSpPr/>
          <p:nvPr/>
        </p:nvSpPr>
        <p:spPr>
          <a:xfrm>
            <a:off x="-76320" y="6356520"/>
            <a:ext cx="12352680" cy="275760"/>
          </a:xfrm>
          <a:prstGeom prst="rect">
            <a:avLst/>
          </a:prstGeom>
          <a:noFill/>
          <a:ln w="28440">
            <a:solidFill>
              <a:srgbClr val="BABAB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Straight Connector 7"/>
          <p:cNvSpPr/>
          <p:nvPr/>
        </p:nvSpPr>
        <p:spPr>
          <a:xfrm>
            <a:off x="838080" y="1364040"/>
            <a:ext cx="10515600" cy="360"/>
          </a:xfrm>
          <a:prstGeom prst="line">
            <a:avLst/>
          </a:prstGeom>
          <a:ln w="6480">
            <a:solidFill>
              <a:srgbClr val="6C4DE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838080" y="1600200"/>
            <a:ext cx="1233000" cy="45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8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2133360" y="1600200"/>
            <a:ext cx="1233000" cy="45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8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1143000" y="1143000"/>
            <a:ext cx="662868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000" b="0" strike="noStrike" spc="-1">
                <a:solidFill>
                  <a:srgbClr val="525252"/>
                </a:solidFill>
                <a:latin typeface="IBM Plex Sans SemiBold"/>
                <a:ea typeface="IBM Plex Sans SemiBold"/>
              </a:rPr>
              <a:t>Technology Trends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ubTitle"/>
          </p:nvPr>
        </p:nvSpPr>
        <p:spPr>
          <a:xfrm>
            <a:off x="2743200" y="3602520"/>
            <a:ext cx="4114080" cy="165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spc="-1" dirty="0">
                <a:solidFill>
                  <a:srgbClr val="525252"/>
                </a:solidFill>
                <a:latin typeface="IBM Plex Sans"/>
              </a:rPr>
              <a:t>Kateryna </a:t>
            </a:r>
            <a:r>
              <a:rPr lang="en-US" sz="2400" spc="-1" dirty="0" err="1">
                <a:solidFill>
                  <a:srgbClr val="525252"/>
                </a:solidFill>
                <a:latin typeface="IBM Plex Sans"/>
              </a:rPr>
              <a:t>Svidovska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525252"/>
                </a:solidFill>
                <a:latin typeface="IBM Plex Sans"/>
              </a:rPr>
              <a:t>December 2024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53" name="Picture 3"/>
          <p:cNvPicPr/>
          <p:nvPr/>
        </p:nvPicPr>
        <p:blipFill>
          <a:blip r:embed="rId2"/>
          <a:stretch/>
        </p:blipFill>
        <p:spPr>
          <a:xfrm>
            <a:off x="7092720" y="906840"/>
            <a:ext cx="4793760" cy="4350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1" strike="noStrike" spc="-1">
                <a:solidFill>
                  <a:srgbClr val="525252"/>
                </a:solidFill>
                <a:latin typeface="IBM Plex Sans SemiBold"/>
                <a:ea typeface="IBM Plex Sans SemiBold"/>
              </a:rPr>
              <a:t>DASHBOARD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87" name="Content Placeholder 2"/>
          <p:cNvSpPr/>
          <p:nvPr/>
        </p:nvSpPr>
        <p:spPr>
          <a:xfrm>
            <a:off x="4285080" y="3142080"/>
            <a:ext cx="7067520" cy="256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2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https://lookerstudio.google.com/reporting/ce13ad25-439f-47ac-ba77-e9ef7199cd2b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88" name="Picture 3"/>
          <p:cNvPicPr/>
          <p:nvPr/>
        </p:nvPicPr>
        <p:blipFill>
          <a:blip r:embed="rId2"/>
          <a:stretch/>
        </p:blipFill>
        <p:spPr>
          <a:xfrm>
            <a:off x="1077480" y="1901880"/>
            <a:ext cx="3053160" cy="3053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1" strike="noStrike" spc="-1">
                <a:solidFill>
                  <a:srgbClr val="525252"/>
                </a:solidFill>
                <a:latin typeface="IBM Plex Sans SemiBold"/>
                <a:ea typeface="IBM Plex Sans SemiBold"/>
              </a:rPr>
              <a:t>DASHBOARD TAB 1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290" name="Рисунок 289"/>
          <p:cNvPicPr/>
          <p:nvPr/>
        </p:nvPicPr>
        <p:blipFill>
          <a:blip r:embed="rId2"/>
          <a:stretch/>
        </p:blipFill>
        <p:spPr>
          <a:xfrm>
            <a:off x="1600200" y="1414800"/>
            <a:ext cx="8065080" cy="547308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90"/>
          <p:cNvPicPr/>
          <p:nvPr/>
        </p:nvPicPr>
        <p:blipFill>
          <a:blip r:embed="rId3"/>
          <a:srcRect l="52968" t="56208" r="20768" b="7112"/>
          <a:stretch/>
        </p:blipFill>
        <p:spPr>
          <a:xfrm>
            <a:off x="6465600" y="4572000"/>
            <a:ext cx="2678040" cy="2104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1" strike="noStrike" spc="-1">
                <a:solidFill>
                  <a:srgbClr val="525252"/>
                </a:solidFill>
                <a:latin typeface="IBM Plex Sans SemiBold"/>
                <a:ea typeface="IBM Plex Sans SemiBold"/>
              </a:rPr>
              <a:t>DASHBOARD TAB 2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293" name="Рисунок 292"/>
          <p:cNvPicPr/>
          <p:nvPr/>
        </p:nvPicPr>
        <p:blipFill>
          <a:blip r:embed="rId2"/>
          <a:stretch/>
        </p:blipFill>
        <p:spPr>
          <a:xfrm>
            <a:off x="1186560" y="1371600"/>
            <a:ext cx="7499880" cy="5212080"/>
          </a:xfrm>
          <a:prstGeom prst="rect">
            <a:avLst/>
          </a:prstGeom>
          <a:ln w="0">
            <a:noFill/>
          </a:ln>
        </p:spPr>
      </p:pic>
      <p:pic>
        <p:nvPicPr>
          <p:cNvPr id="294" name="Рисунок 293"/>
          <p:cNvPicPr/>
          <p:nvPr/>
        </p:nvPicPr>
        <p:blipFill>
          <a:blip r:embed="rId3"/>
          <a:srcRect l="54166" t="59541" r="19570" b="7112"/>
          <a:stretch/>
        </p:blipFill>
        <p:spPr>
          <a:xfrm>
            <a:off x="5258160" y="4298400"/>
            <a:ext cx="3199680" cy="2285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1" strike="noStrike" spc="-1">
                <a:solidFill>
                  <a:srgbClr val="525252"/>
                </a:solidFill>
                <a:latin typeface="IBM Plex Sans SemiBold"/>
                <a:ea typeface="IBM Plex Sans SemiBold"/>
              </a:rPr>
              <a:t>DASHBOARD TAB 3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296" name="Рисунок 295"/>
          <p:cNvPicPr/>
          <p:nvPr/>
        </p:nvPicPr>
        <p:blipFill>
          <a:blip r:embed="rId2"/>
          <a:stretch/>
        </p:blipFill>
        <p:spPr>
          <a:xfrm>
            <a:off x="1166760" y="1524600"/>
            <a:ext cx="7748280" cy="5363280"/>
          </a:xfrm>
          <a:prstGeom prst="rect">
            <a:avLst/>
          </a:prstGeom>
          <a:ln w="0">
            <a:noFill/>
          </a:ln>
        </p:spPr>
      </p:pic>
      <p:pic>
        <p:nvPicPr>
          <p:cNvPr id="297" name="Рисунок 296"/>
          <p:cNvPicPr/>
          <p:nvPr/>
        </p:nvPicPr>
        <p:blipFill>
          <a:blip r:embed="rId3"/>
          <a:srcRect l="48542" t="22882" r="17696" b="40435"/>
          <a:stretch/>
        </p:blipFill>
        <p:spPr>
          <a:xfrm>
            <a:off x="5029200" y="1524600"/>
            <a:ext cx="4114440" cy="2514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1" strike="noStrike" spc="-1">
                <a:solidFill>
                  <a:srgbClr val="525252"/>
                </a:solidFill>
                <a:latin typeface="IBM Plex Sans SemiBold"/>
                <a:ea typeface="IBM Plex Sans SemiBold"/>
              </a:rPr>
              <a:t>DISCUSSION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299" name="Content Placeholder 2"/>
          <p:cNvPicPr/>
          <p:nvPr/>
        </p:nvPicPr>
        <p:blipFill>
          <a:blip r:embed="rId2"/>
          <a:stretch/>
        </p:blipFill>
        <p:spPr>
          <a:xfrm>
            <a:off x="1253160" y="1825560"/>
            <a:ext cx="4350240" cy="4350240"/>
          </a:xfrm>
          <a:prstGeom prst="rect">
            <a:avLst/>
          </a:prstGeom>
          <a:ln w="0">
            <a:noFill/>
          </a:ln>
        </p:spPr>
      </p:pic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6172200" y="1825560"/>
            <a:ext cx="5180400" cy="435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00000"/>
              </a:lnSpc>
              <a:spcAft>
                <a:spcPts val="1295"/>
              </a:spcAft>
              <a:buClr>
                <a:srgbClr val="000000"/>
              </a:buClr>
              <a:buFont typeface="Symbol"/>
              <a:buChar char=""/>
            </a:pPr>
            <a:r>
              <a:rPr lang="en-US" sz="2000" b="0" strike="noStrike" spc="-1">
                <a:latin typeface="Arial"/>
              </a:rPr>
              <a:t>Data Insights: Highlighted trends reveal opportunities in emerging programming languages and databases.</a:t>
            </a:r>
          </a:p>
          <a:p>
            <a:pPr marL="432000" indent="-324000">
              <a:lnSpc>
                <a:spcPct val="100000"/>
              </a:lnSpc>
              <a:spcAft>
                <a:spcPts val="1295"/>
              </a:spcAft>
              <a:buClr>
                <a:srgbClr val="000000"/>
              </a:buClr>
              <a:buFont typeface="Symbol"/>
              <a:buChar char=""/>
            </a:pPr>
            <a:r>
              <a:rPr lang="en-US" sz="2000" b="0" strike="noStrike" spc="-1">
                <a:latin typeface="Arial"/>
              </a:rPr>
              <a:t>Challenges: Rapid tech evolution and regional disparities in adoption create skill gaps.</a:t>
            </a:r>
          </a:p>
          <a:p>
            <a:pPr marL="432000" indent="-324000">
              <a:lnSpc>
                <a:spcPct val="100000"/>
              </a:lnSpc>
              <a:spcAft>
                <a:spcPts val="1295"/>
              </a:spcAft>
              <a:buClr>
                <a:srgbClr val="000000"/>
              </a:buClr>
              <a:buFont typeface="Symbol"/>
              <a:buChar char=""/>
            </a:pPr>
            <a:r>
              <a:rPr lang="en-US" sz="2000" b="0" strike="noStrike" spc="-1">
                <a:latin typeface="Arial"/>
              </a:rPr>
              <a:t>Opportunities: Upskilling in trending technologies and fostering diversity can address workforce needs.</a:t>
            </a:r>
          </a:p>
          <a:p>
            <a:pPr marL="432000" indent="-324000">
              <a:lnSpc>
                <a:spcPct val="100000"/>
              </a:lnSpc>
              <a:spcAft>
                <a:spcPts val="1295"/>
              </a:spcAft>
              <a:buClr>
                <a:srgbClr val="000000"/>
              </a:buClr>
              <a:buFont typeface="Symbol"/>
              <a:buChar char=""/>
            </a:pPr>
            <a:r>
              <a:rPr lang="en-US" sz="2000" b="0" strike="noStrike" spc="-1">
                <a:latin typeface="Arial"/>
              </a:rPr>
              <a:t>Future Outlook: Ongoing trend analysis and collaboration among stakeholders are vital for aligning skills with market demands.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1" strike="noStrike" spc="-1">
                <a:solidFill>
                  <a:srgbClr val="525252"/>
                </a:solidFill>
                <a:latin typeface="IBM Plex Sans SemiBold"/>
                <a:ea typeface="IBM Plex Sans SemiBold"/>
              </a:rPr>
              <a:t>OVERALL FINDINGS &amp; IMPLICATIONS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813960" y="1825560"/>
            <a:ext cx="5180400" cy="435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262626"/>
                </a:solidFill>
                <a:latin typeface="IBM Plex Sans"/>
              </a:rPr>
              <a:t>Findings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200" b="0" strike="noStrike" spc="-1">
                <a:solidFill>
                  <a:srgbClr val="262626"/>
                </a:solidFill>
                <a:latin typeface="IBM Plex Sans"/>
              </a:rPr>
              <a:t>Current Trends: SQL Server, MySQL, PostgreSQL, and MongoDB are widely adopted databases.</a:t>
            </a:r>
            <a:endParaRPr lang="en-US" sz="22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200" b="0" strike="noStrike" spc="-1">
                <a:solidFill>
                  <a:srgbClr val="262626"/>
                </a:solidFill>
                <a:latin typeface="IBM Plex Sans"/>
              </a:rPr>
              <a:t>Future Trends: PostgreSQL, MongoDB, and NoSQL databases are projected to grow in demand.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6172200" y="1825560"/>
            <a:ext cx="5180400" cy="435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262626"/>
                </a:solidFill>
                <a:latin typeface="IBM Plex Sans"/>
              </a:rPr>
              <a:t>Implications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200" b="0" strike="noStrike" spc="-1">
                <a:solidFill>
                  <a:srgbClr val="262626"/>
                </a:solidFill>
                <a:latin typeface="IBM Plex Sans"/>
              </a:rPr>
              <a:t>Current popular databases indicate strong job market relevance.</a:t>
            </a:r>
            <a:endParaRPr lang="en-US" sz="22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200" b="0" strike="noStrike" spc="-1">
                <a:solidFill>
                  <a:srgbClr val="262626"/>
                </a:solidFill>
                <a:latin typeface="IBM Plex Sans"/>
              </a:rPr>
              <a:t>Learning emerging databases like NoSQL could benefit long-term career growth.</a:t>
            </a:r>
            <a:endParaRPr lang="en-US" sz="22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200" b="0" strike="noStrike" spc="-1">
                <a:solidFill>
                  <a:srgbClr val="262626"/>
                </a:solidFill>
                <a:latin typeface="IBM Plex Sans"/>
              </a:rPr>
              <a:t>Keeping skills updated with these trends enhances employability.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1" strike="noStrike" spc="-1">
                <a:solidFill>
                  <a:srgbClr val="525252"/>
                </a:solidFill>
                <a:latin typeface="IBM Plex Sans SemiBold"/>
                <a:ea typeface="IBM Plex Sans SemiBold"/>
              </a:rPr>
              <a:t>CONCLUSION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05" name="Content Placeholder 3"/>
          <p:cNvSpPr/>
          <p:nvPr/>
        </p:nvSpPr>
        <p:spPr>
          <a:xfrm>
            <a:off x="4392720" y="1828800"/>
            <a:ext cx="6808320" cy="435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49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Key Insights:</a:t>
            </a:r>
            <a:endParaRPr lang="en-US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Programming languages and databases with strong current adoption offer immediate career opportunities.</a:t>
            </a:r>
            <a:endParaRPr lang="en-US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Emerging technologies like NoSQL databases and growing programming languages present avenues for specialization and long-term growth.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Industry Trends:</a:t>
            </a:r>
            <a:endParaRPr lang="en-US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Continuous learning and adaptation to market shifts are essential for career advancement.</a:t>
            </a:r>
            <a:endParaRPr lang="en-US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Emphasizing in-demand skills aligns professionals with industry needs, enhancing employability.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Strategic Recommendations:</a:t>
            </a:r>
            <a:endParaRPr lang="en-US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For organizations: Invest in upskilling employees in trending technologies to stay competitive.</a:t>
            </a:r>
            <a:endParaRPr lang="en-US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For professionals: Focus on learning technologies with projected growth to future-proof careers.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Looking Ahead:</a:t>
            </a:r>
            <a:endParaRPr lang="en-US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By staying informed of these trends, both professionals and organizations can make data-driven decisions to navigate the evolving technology landscape successfully.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306" name="Content Placeholder 5"/>
          <p:cNvPicPr/>
          <p:nvPr/>
        </p:nvPicPr>
        <p:blipFill>
          <a:blip r:embed="rId2"/>
          <a:stretch/>
        </p:blipFill>
        <p:spPr>
          <a:xfrm>
            <a:off x="1126080" y="2113920"/>
            <a:ext cx="3053160" cy="3053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538200" y="383040"/>
            <a:ext cx="59281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1" strike="noStrike" spc="-1">
                <a:solidFill>
                  <a:srgbClr val="525252"/>
                </a:solidFill>
                <a:latin typeface="IBM Plex Sans SemiBold"/>
                <a:ea typeface="IBM Plex Sans SemiBold"/>
              </a:rPr>
              <a:t> JOB POSTINGS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08" name="Content Placeholder 2"/>
          <p:cNvSpPr/>
          <p:nvPr/>
        </p:nvSpPr>
        <p:spPr>
          <a:xfrm>
            <a:off x="914400" y="2191320"/>
            <a:ext cx="10488240" cy="286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2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In Module 1 you have collected the job posting data using Job API in a file named “</a:t>
            </a:r>
            <a:r>
              <a:rPr lang="en-IN" sz="24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job-postings.xlsx</a:t>
            </a:r>
            <a:r>
              <a:rPr lang="en-US" sz="22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”. Present that data using a bar chart here. Order the bar chart in the descending order of the number of job postings.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309" name="Рисунок 308"/>
          <p:cNvPicPr/>
          <p:nvPr/>
        </p:nvPicPr>
        <p:blipFill>
          <a:blip r:embed="rId2"/>
          <a:stretch/>
        </p:blipFill>
        <p:spPr>
          <a:xfrm>
            <a:off x="2324520" y="2514600"/>
            <a:ext cx="6361920" cy="3914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538200" y="383040"/>
            <a:ext cx="59281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1" strike="noStrike" spc="-1">
                <a:solidFill>
                  <a:srgbClr val="525252"/>
                </a:solidFill>
                <a:latin typeface="IBM Plex Sans SemiBold"/>
                <a:ea typeface="IBM Plex Sans SemiBold"/>
              </a:rPr>
              <a:t>POPULAR LANGUAGES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11" name="Content Placeholder 2"/>
          <p:cNvSpPr/>
          <p:nvPr/>
        </p:nvSpPr>
        <p:spPr>
          <a:xfrm>
            <a:off x="878400" y="2191320"/>
            <a:ext cx="10524240" cy="286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2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In Module 1 you have collected the job postings data using web scraping in a file named “</a:t>
            </a:r>
            <a:r>
              <a:rPr lang="en-IN" sz="24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popular-languages.csv</a:t>
            </a:r>
            <a:r>
              <a:rPr lang="en-US" sz="22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”. Present that data using a bar chart here. Order the bar chart in the descending order of salary.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312" name="Рисунок 311"/>
          <p:cNvPicPr/>
          <p:nvPr/>
        </p:nvPicPr>
        <p:blipFill>
          <a:blip r:embed="rId2"/>
          <a:srcRect l="27394"/>
          <a:stretch/>
        </p:blipFill>
        <p:spPr>
          <a:xfrm>
            <a:off x="3076920" y="2048400"/>
            <a:ext cx="4695120" cy="3808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Picture 7"/>
          <p:cNvPicPr/>
          <p:nvPr/>
        </p:nvPicPr>
        <p:blipFill>
          <a:blip r:embed="rId2"/>
          <a:stretch/>
        </p:blipFill>
        <p:spPr>
          <a:xfrm>
            <a:off x="1450800" y="2025720"/>
            <a:ext cx="3193560" cy="3193560"/>
          </a:xfrm>
          <a:prstGeom prst="rect">
            <a:avLst/>
          </a:prstGeom>
          <a:ln w="0">
            <a:noFill/>
          </a:ln>
        </p:spPr>
      </p:pic>
      <p:sp>
        <p:nvSpPr>
          <p:cNvPr id="255" name="Title 1"/>
          <p:cNvSpPr/>
          <p:nvPr/>
        </p:nvSpPr>
        <p:spPr>
          <a:xfrm>
            <a:off x="781920" y="263880"/>
            <a:ext cx="8507520" cy="132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1" strike="noStrike" spc="-1">
                <a:solidFill>
                  <a:srgbClr val="525252"/>
                </a:solidFill>
                <a:latin typeface="IBM Plex Sans SemiBold"/>
                <a:ea typeface="IBM Plex Sans SemiBold"/>
              </a:rPr>
              <a:t>OUTLINE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56" name="Content Placeholder 2"/>
          <p:cNvSpPr/>
          <p:nvPr/>
        </p:nvSpPr>
        <p:spPr>
          <a:xfrm>
            <a:off x="6172200" y="1825560"/>
            <a:ext cx="5180400" cy="435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Executive Summary</a:t>
            </a:r>
            <a:endParaRPr lang="en-US" sz="22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Introduction</a:t>
            </a:r>
            <a:endParaRPr lang="en-US" sz="22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Methodology</a:t>
            </a:r>
            <a:endParaRPr lang="en-US" sz="22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Results</a:t>
            </a:r>
            <a:endParaRPr lang="en-US" sz="22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Visualization – Charts</a:t>
            </a:r>
            <a:endParaRPr lang="en-US" sz="18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Dashboard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Discussion</a:t>
            </a:r>
            <a:endParaRPr lang="en-US" sz="22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Findings &amp; Implications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Conclusion</a:t>
            </a:r>
            <a:endParaRPr lang="en-US" sz="22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Appendix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734040" y="304920"/>
            <a:ext cx="856404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1" strike="noStrike" spc="-1">
                <a:solidFill>
                  <a:srgbClr val="525252"/>
                </a:solidFill>
                <a:latin typeface="IBM Plex Sans SemiBold"/>
                <a:ea typeface="IBM Plex Sans SemiBold"/>
              </a:rPr>
              <a:t>EXECUTIVE SUMMARY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58" name="Content Placeholder 2"/>
          <p:cNvSpPr/>
          <p:nvPr/>
        </p:nvSpPr>
        <p:spPr>
          <a:xfrm>
            <a:off x="4285080" y="1825560"/>
            <a:ext cx="7067520" cy="446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Programming Languages and Database Trends</a:t>
            </a:r>
            <a:endParaRPr lang="en-US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Survey on demographics</a:t>
            </a:r>
            <a:endParaRPr lang="en-US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Technological disparities across nations</a:t>
            </a:r>
            <a:endParaRPr lang="en-US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Gender disparities in employment opportunities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259" name="Picture 6"/>
          <p:cNvPicPr/>
          <p:nvPr/>
        </p:nvPicPr>
        <p:blipFill>
          <a:blip r:embed="rId2"/>
          <a:stretch/>
        </p:blipFill>
        <p:spPr>
          <a:xfrm>
            <a:off x="1090440" y="2302920"/>
            <a:ext cx="3193560" cy="3193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770040" y="365040"/>
            <a:ext cx="764676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1" strike="noStrike" spc="-1">
                <a:solidFill>
                  <a:srgbClr val="525252"/>
                </a:solidFill>
                <a:latin typeface="IBM Plex Sans SemiBold"/>
                <a:ea typeface="IBM Plex Sans SemiBold"/>
              </a:rPr>
              <a:t>INTRODUCTION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261" name="Picture 2"/>
          <p:cNvPicPr/>
          <p:nvPr/>
        </p:nvPicPr>
        <p:blipFill>
          <a:blip r:embed="rId2"/>
          <a:stretch/>
        </p:blipFill>
        <p:spPr>
          <a:xfrm>
            <a:off x="994320" y="2261880"/>
            <a:ext cx="3053160" cy="3053160"/>
          </a:xfrm>
          <a:prstGeom prst="rect">
            <a:avLst/>
          </a:prstGeom>
          <a:ln w="0">
            <a:noFill/>
          </a:ln>
        </p:spPr>
      </p:pic>
      <p:sp>
        <p:nvSpPr>
          <p:cNvPr id="262" name="Прямоугольник 261"/>
          <p:cNvSpPr/>
          <p:nvPr/>
        </p:nvSpPr>
        <p:spPr>
          <a:xfrm>
            <a:off x="4114800" y="1143000"/>
            <a:ext cx="7314480" cy="614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360000">
              <a:lnSpc>
                <a:spcPct val="100000"/>
              </a:lnSpc>
              <a:spcBef>
                <a:spcPts val="215"/>
              </a:spcBef>
              <a:spcAft>
                <a:spcPts val="145"/>
              </a:spcAft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About:</a:t>
            </a:r>
            <a:endParaRPr lang="en-US" sz="2200" b="0" strike="noStrike" spc="-1">
              <a:latin typeface="Arial"/>
            </a:endParaRPr>
          </a:p>
          <a:p>
            <a:pPr marL="720000" indent="-216000">
              <a:lnSpc>
                <a:spcPct val="100000"/>
              </a:lnSpc>
              <a:spcBef>
                <a:spcPts val="21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Examining trends in software development</a:t>
            </a:r>
            <a:endParaRPr lang="en-US" sz="2200" b="0" strike="noStrike" spc="-1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215"/>
              </a:spcBef>
              <a:spcAft>
                <a:spcPts val="145"/>
              </a:spcAft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Purpose:</a:t>
            </a:r>
            <a:endParaRPr lang="en-US" sz="2200" b="0" strike="noStrike" spc="-1">
              <a:latin typeface="Arial"/>
            </a:endParaRPr>
          </a:p>
          <a:p>
            <a:pPr marL="720000" indent="-216000">
              <a:lnSpc>
                <a:spcPct val="100000"/>
              </a:lnSpc>
              <a:spcBef>
                <a:spcPts val="21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Determine future skill requirements</a:t>
            </a:r>
            <a:endParaRPr lang="en-US" sz="2200" b="0" strike="noStrike" spc="-1">
              <a:latin typeface="Arial"/>
            </a:endParaRPr>
          </a:p>
          <a:p>
            <a:pPr marL="720000" indent="-216000">
              <a:lnSpc>
                <a:spcPct val="100000"/>
              </a:lnSpc>
              <a:spcBef>
                <a:spcPts val="21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Identify the most in-demand programming languages</a:t>
            </a:r>
            <a:endParaRPr lang="en-US" sz="2200" b="0" strike="noStrike" spc="-1">
              <a:latin typeface="Arial"/>
            </a:endParaRPr>
          </a:p>
          <a:p>
            <a:pPr marL="720000" indent="-216000">
              <a:lnSpc>
                <a:spcPct val="100000"/>
              </a:lnSpc>
              <a:spcBef>
                <a:spcPts val="21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Highlight the top database skills sought after in the industry</a:t>
            </a:r>
            <a:endParaRPr lang="en-US" sz="2200" b="0" strike="noStrike" spc="-1">
              <a:latin typeface="Arial"/>
            </a:endParaRPr>
          </a:p>
          <a:p>
            <a:pPr marL="720000" indent="-216000">
              <a:lnSpc>
                <a:spcPct val="100000"/>
              </a:lnSpc>
              <a:spcBef>
                <a:spcPts val="21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Explore the most popular Integrated Development Environments (IDEs)</a:t>
            </a:r>
            <a:endParaRPr lang="en-US" sz="2200" b="0" strike="noStrike" spc="-1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215"/>
              </a:spcBef>
              <a:spcAft>
                <a:spcPts val="145"/>
              </a:spcAft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Audience:</a:t>
            </a:r>
            <a:endParaRPr lang="en-US" sz="2200" b="0" strike="noStrike" spc="-1">
              <a:latin typeface="Arial"/>
            </a:endParaRPr>
          </a:p>
          <a:p>
            <a:pPr marL="720000" indent="-216000">
              <a:lnSpc>
                <a:spcPct val="100000"/>
              </a:lnSpc>
              <a:spcBef>
                <a:spcPts val="21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Human Resources and IT Leaders</a:t>
            </a:r>
            <a:endParaRPr lang="en-US" sz="2200" b="0" strike="noStrike" spc="-1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215"/>
              </a:spcBef>
              <a:spcAft>
                <a:spcPts val="145"/>
              </a:spcAft>
              <a:buNone/>
            </a:pP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781920" y="376560"/>
            <a:ext cx="7229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1" strike="noStrike" spc="-1">
                <a:solidFill>
                  <a:srgbClr val="525252"/>
                </a:solidFill>
                <a:latin typeface="IBM Plex Sans SemiBold"/>
                <a:ea typeface="IBM Plex Sans SemiBold"/>
              </a:rPr>
              <a:t>METHODOLOGY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64" name="Content Placeholder 2"/>
          <p:cNvSpPr/>
          <p:nvPr/>
        </p:nvSpPr>
        <p:spPr>
          <a:xfrm>
            <a:off x="4572000" y="2278440"/>
            <a:ext cx="7067520" cy="435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Data Collection Sources:</a:t>
            </a:r>
            <a:endParaRPr lang="en-US" sz="22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Stack Overflow Developer Survey 2019</a:t>
            </a:r>
            <a:endParaRPr lang="en-US" sz="22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GitHub Job Listings</a:t>
            </a:r>
            <a:endParaRPr lang="en-US" sz="22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Programming Languages and Annual Salary Data</a:t>
            </a:r>
            <a:endParaRPr lang="en-US" sz="22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Data Exploration</a:t>
            </a:r>
            <a:endParaRPr lang="en-US" sz="22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Data Cleaning</a:t>
            </a:r>
            <a:endParaRPr lang="en-US" sz="22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Data Visualization</a:t>
            </a:r>
            <a:endParaRPr lang="en-US" sz="22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262626"/>
                </a:solidFill>
                <a:latin typeface="IBM Plex Sans"/>
                <a:ea typeface="DejaVu Sans"/>
              </a:rPr>
              <a:t>Final Presentation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65" name="Picture 3"/>
          <p:cNvPicPr/>
          <p:nvPr/>
        </p:nvPicPr>
        <p:blipFill>
          <a:blip r:embed="rId2"/>
          <a:stretch/>
        </p:blipFill>
        <p:spPr>
          <a:xfrm>
            <a:off x="979560" y="1831680"/>
            <a:ext cx="3193560" cy="3193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1" strike="noStrike" spc="-1">
                <a:solidFill>
                  <a:srgbClr val="525252"/>
                </a:solidFill>
                <a:latin typeface="IBM Plex Sans SemiBold"/>
                <a:ea typeface="IBM Plex Sans SemiBold"/>
              </a:rPr>
              <a:t>PROGRAMMING LANGUAGE TRENDS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813960" y="1600200"/>
            <a:ext cx="3757320" cy="50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262626"/>
                </a:solidFill>
                <a:latin typeface="IBM Plex Sans"/>
              </a:rPr>
              <a:t>Current Year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6629400" y="1600200"/>
            <a:ext cx="2513880" cy="50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262626"/>
                </a:solidFill>
                <a:latin typeface="IBM Plex Sans"/>
              </a:rPr>
              <a:t>Next Year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69" name="Content Placeholder 2"/>
          <p:cNvSpPr/>
          <p:nvPr/>
        </p:nvSpPr>
        <p:spPr>
          <a:xfrm>
            <a:off x="838080" y="2506680"/>
            <a:ext cx="4613760" cy="366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200" b="0" strike="noStrike" spc="-1">
                <a:solidFill>
                  <a:srgbClr val="262626"/>
                </a:solidFill>
                <a:latin typeface="IBM Plex Mono Text"/>
                <a:ea typeface="DejaVu Sans"/>
              </a:rPr>
              <a:t>&lt;Bar chart of top 10 programming languages for the current year goes here.&gt;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70" name="Content Placeholder 2"/>
          <p:cNvSpPr/>
          <p:nvPr/>
        </p:nvSpPr>
        <p:spPr>
          <a:xfrm>
            <a:off x="6172200" y="2506680"/>
            <a:ext cx="4613760" cy="366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200" b="0" strike="noStrike" spc="-1">
                <a:solidFill>
                  <a:srgbClr val="262626"/>
                </a:solidFill>
                <a:latin typeface="IBM Plex Mono Text"/>
                <a:ea typeface="DejaVu Sans"/>
              </a:rPr>
              <a:t>&lt; Bar chart of top 10 programming languages for the next year goes here.&gt;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71" name="Рисунок 270"/>
          <p:cNvPicPr/>
          <p:nvPr/>
        </p:nvPicPr>
        <p:blipFill>
          <a:blip r:embed="rId2"/>
          <a:srcRect l="3310" r="7267" b="7"/>
          <a:stretch/>
        </p:blipFill>
        <p:spPr>
          <a:xfrm>
            <a:off x="0" y="2035440"/>
            <a:ext cx="6171840" cy="3450600"/>
          </a:xfrm>
          <a:prstGeom prst="rect">
            <a:avLst/>
          </a:prstGeom>
          <a:ln w="0">
            <a:noFill/>
          </a:ln>
        </p:spPr>
      </p:pic>
      <p:pic>
        <p:nvPicPr>
          <p:cNvPr id="272" name="Рисунок 271"/>
          <p:cNvPicPr/>
          <p:nvPr/>
        </p:nvPicPr>
        <p:blipFill>
          <a:blip r:embed="rId3"/>
          <a:srcRect l="4541" r="7956"/>
          <a:stretch/>
        </p:blipFill>
        <p:spPr>
          <a:xfrm>
            <a:off x="6172200" y="2286000"/>
            <a:ext cx="6000480" cy="3428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1" strike="noStrike" spc="-1">
                <a:solidFill>
                  <a:srgbClr val="525252"/>
                </a:solidFill>
                <a:latin typeface="IBM Plex Sans SemiBold"/>
                <a:ea typeface="IBM Plex Sans SemiBold"/>
              </a:rPr>
              <a:t>PROGRAMMING LANGUAGE TRENDS - FINDINGS &amp; IMPLICATIONS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813960" y="1825560"/>
            <a:ext cx="5180400" cy="435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262626"/>
                </a:solidFill>
                <a:latin typeface="IBM Plex Sans"/>
              </a:rPr>
              <a:t>Findings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US" sz="2200" b="0" strike="noStrike" spc="-1">
                <a:solidFill>
                  <a:srgbClr val="262626"/>
                </a:solidFill>
                <a:latin typeface="IBM Plex Sans"/>
              </a:rPr>
              <a:t>The visualizations show which programming languages are most popular now and which are expected to grow in the future.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6172200" y="1825560"/>
            <a:ext cx="5180400" cy="435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262626"/>
                </a:solidFill>
                <a:latin typeface="IBM Plex Sans"/>
              </a:rPr>
              <a:t>Implications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200" b="0" strike="noStrike" spc="-1">
                <a:solidFill>
                  <a:srgbClr val="262626"/>
                </a:solidFill>
                <a:latin typeface="IBM Plex Sans"/>
              </a:rPr>
              <a:t>High current usage indicates strong job market demand, while languages with expected growth may present career opportunities for learning and specialization.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862560" y="42876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1" strike="noStrike" spc="-1">
                <a:solidFill>
                  <a:srgbClr val="525252"/>
                </a:solidFill>
                <a:latin typeface="IBM Plex Sans SemiBold"/>
                <a:ea typeface="IBM Plex Sans SemiBold"/>
              </a:rPr>
              <a:t>DATABASE TRENDS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685800" y="1327320"/>
            <a:ext cx="3757320" cy="50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262626"/>
                </a:solidFill>
                <a:latin typeface="IBM Plex Sans"/>
              </a:rPr>
              <a:t>Current Year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7086600" y="1555920"/>
            <a:ext cx="3199680" cy="50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262626"/>
                </a:solidFill>
                <a:latin typeface="IBM Plex Sans"/>
              </a:rPr>
              <a:t>Next Year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79" name="Content Placeholder 2"/>
          <p:cNvSpPr/>
          <p:nvPr/>
        </p:nvSpPr>
        <p:spPr>
          <a:xfrm>
            <a:off x="838080" y="2506680"/>
            <a:ext cx="4613760" cy="366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200" b="0" strike="noStrike" spc="-1">
                <a:solidFill>
                  <a:srgbClr val="262626"/>
                </a:solidFill>
                <a:latin typeface="IBM Plex Mono Text"/>
                <a:ea typeface="DejaVu Sans"/>
              </a:rPr>
              <a:t>&lt; Bar chart of top 10 databases for the current year goes here &gt;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80" name="Content Placeholder 2"/>
          <p:cNvSpPr/>
          <p:nvPr/>
        </p:nvSpPr>
        <p:spPr>
          <a:xfrm>
            <a:off x="6172200" y="2506680"/>
            <a:ext cx="4613760" cy="366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200" b="0" strike="noStrike" spc="-1">
                <a:solidFill>
                  <a:srgbClr val="262626"/>
                </a:solidFill>
                <a:latin typeface="IBM Plex Mono Text"/>
                <a:ea typeface="DejaVu Sans"/>
              </a:rPr>
              <a:t>&lt; Bar chart of top 10 databases for the next year goes here.&gt;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81" name="Рисунок 280"/>
          <p:cNvPicPr/>
          <p:nvPr/>
        </p:nvPicPr>
        <p:blipFill>
          <a:blip r:embed="rId2"/>
          <a:srcRect l="5896" t="243" r="8566"/>
          <a:stretch/>
        </p:blipFill>
        <p:spPr>
          <a:xfrm rot="21586200">
            <a:off x="7920" y="1766520"/>
            <a:ext cx="6628320" cy="386460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281"/>
          <p:cNvPicPr/>
          <p:nvPr/>
        </p:nvPicPr>
        <p:blipFill>
          <a:blip r:embed="rId3"/>
          <a:srcRect l="4708" t="4501" r="7789"/>
          <a:stretch/>
        </p:blipFill>
        <p:spPr>
          <a:xfrm>
            <a:off x="6172200" y="2057400"/>
            <a:ext cx="5942880" cy="3242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8960" y="365040"/>
            <a:ext cx="120931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1" strike="noStrike" spc="-1">
                <a:solidFill>
                  <a:srgbClr val="525252"/>
                </a:solidFill>
                <a:latin typeface="IBM Plex Sans SemiBold"/>
                <a:ea typeface="IBM Plex Sans SemiBold"/>
              </a:rPr>
              <a:t>DATABASE TRENDS - FINDINGS &amp; IMPLICATIONS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76680" y="1825560"/>
            <a:ext cx="6400080" cy="457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</a:rPr>
              <a:t>Findings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</a:rPr>
              <a:t>   Top 10 Databases in Use:</a:t>
            </a:r>
            <a:endParaRPr lang="en-US" sz="1800" b="0" strike="noStrike" spc="-1">
              <a:latin typeface="Arial"/>
            </a:endParaRPr>
          </a:p>
          <a:p>
            <a:pPr marL="360000" indent="-324000">
              <a:lnSpc>
                <a:spcPct val="90000"/>
              </a:lnSpc>
              <a:spcBef>
                <a:spcPts val="289"/>
              </a:spcBef>
              <a:buClr>
                <a:srgbClr val="26262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</a:rPr>
              <a:t>The bar chart for the current year indicates that certain databases like SQL Server, MySQL, PostgreSQL, and MongoDB are widely adopted.</a:t>
            </a:r>
            <a:endParaRPr lang="en-US" sz="1800" b="0" strike="noStrike" spc="-1">
              <a:latin typeface="Arial"/>
            </a:endParaRPr>
          </a:p>
          <a:p>
            <a:pPr marL="360000" indent="-324000">
              <a:lnSpc>
                <a:spcPct val="90000"/>
              </a:lnSpc>
              <a:spcBef>
                <a:spcPts val="289"/>
              </a:spcBef>
              <a:buClr>
                <a:srgbClr val="26262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</a:rPr>
              <a:t>SQL Server and MySQL show the highest number of respondents, signifying their strong market presence.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289"/>
              </a:spcBef>
              <a:buClr>
                <a:srgbClr val="26262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</a:rPr>
              <a:t>Top 10 Anticipated Databases for the Future:</a:t>
            </a:r>
            <a:endParaRPr lang="en-US" sz="1800" b="0" strike="noStrike" spc="-1">
              <a:latin typeface="Arial"/>
            </a:endParaRPr>
          </a:p>
          <a:p>
            <a:pPr marL="360000" indent="-228600">
              <a:lnSpc>
                <a:spcPct val="90000"/>
              </a:lnSpc>
              <a:spcBef>
                <a:spcPts val="289"/>
              </a:spcBef>
              <a:buClr>
                <a:srgbClr val="26262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</a:rPr>
              <a:t>The bar chart for anticipated future use suggests that databases such as PostgreSQL, MongoDB, and NoSQL databases are expected to gain more traction.</a:t>
            </a:r>
            <a:endParaRPr lang="en-US" sz="1800" b="0" strike="noStrike" spc="-1">
              <a:latin typeface="Arial"/>
            </a:endParaRPr>
          </a:p>
          <a:p>
            <a:pPr marL="360000" indent="-228600">
              <a:lnSpc>
                <a:spcPct val="90000"/>
              </a:lnSpc>
              <a:spcBef>
                <a:spcPts val="289"/>
              </a:spcBef>
              <a:buClr>
                <a:srgbClr val="26262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</a:rPr>
              <a:t>A noticeable trend shows that some currently less popular databases are projected to become more in-demand.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6706080" y="1592640"/>
            <a:ext cx="5180400" cy="435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45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</a:rPr>
              <a:t>Implications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5"/>
              </a:spcBef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5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</a:rPr>
              <a:t>Current Trends:</a:t>
            </a:r>
            <a:endParaRPr lang="en-US" sz="1800" b="0" strike="noStrike" spc="-1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</a:rPr>
              <a:t>Databases that are already popular (e.g., SQL Server and MySQL) are critical for professionals in the field, suggesting strong job prospects and continued relevance.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5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</a:rPr>
              <a:t>Future Outlook:</a:t>
            </a:r>
            <a:endParaRPr lang="en-US" sz="1800" b="0" strike="noStrike" spc="-1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</a:rPr>
              <a:t>The projected growth in demand for databases like PostgreSQL and NoSQL solutions indicates that learning these technologies could be advantageous for long-term career growth.</a:t>
            </a:r>
            <a:endParaRPr lang="en-US" sz="1800" b="0" strike="noStrike" spc="-1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</a:rPr>
              <a:t>Professional Development:</a:t>
            </a:r>
            <a:endParaRPr lang="en-US" sz="1800" b="0" strike="noStrike" spc="-1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800" b="0" strike="noStrike" spc="-1">
                <a:solidFill>
                  <a:srgbClr val="262626"/>
                </a:solidFill>
                <a:latin typeface="IBM Plex Sans"/>
              </a:rPr>
              <a:t>Staying updated with these trends can help developers align their skills with industry needs, enhancing employability and opening opportunities in high-demand areas.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PPT Temp Jan 2023</Template>
  <TotalTime>1253</TotalTime>
  <Words>799</Words>
  <Application>Microsoft Office PowerPoint</Application>
  <PresentationFormat>Широкоэкранный</PresentationFormat>
  <Paragraphs>105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18</vt:i4>
      </vt:variant>
    </vt:vector>
  </HeadingPairs>
  <TitlesOfParts>
    <vt:vector size="28" baseType="lpstr">
      <vt:lpstr>Arial</vt:lpstr>
      <vt:lpstr>IBM Plex Mono</vt:lpstr>
      <vt:lpstr>IBM Plex Mono Text</vt:lpstr>
      <vt:lpstr>IBM Plex Sans</vt:lpstr>
      <vt:lpstr>IBM Plex Sans SemiBold</vt:lpstr>
      <vt:lpstr>Symbol</vt:lpstr>
      <vt:lpstr>Wingdings</vt:lpstr>
      <vt:lpstr>Office Theme</vt:lpstr>
      <vt:lpstr>Office Theme</vt:lpstr>
      <vt:lpstr>Office Theme</vt:lpstr>
      <vt:lpstr>Technology Trends</vt:lpstr>
      <vt:lpstr>Презентация PowerPoint</vt:lpstr>
      <vt:lpstr>EXECUTIVE SUMMARY</vt:lpstr>
      <vt:lpstr>INTRODUCTION</vt:lpstr>
      <vt:lpstr>METHODOLOGY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Tori Sleeper</dc:creator>
  <dc:description/>
  <cp:lastModifiedBy>Свідовська Катерина Віталіївна</cp:lastModifiedBy>
  <cp:revision>7</cp:revision>
  <dcterms:created xsi:type="dcterms:W3CDTF">2024-10-30T05:40:03Z</dcterms:created>
  <dcterms:modified xsi:type="dcterms:W3CDTF">2024-12-24T09:10:57Z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07C438A6-8092-445C-AC0D-AE1422093206</vt:lpwstr>
  </property>
  <property fmtid="{D5CDD505-2E9C-101B-9397-08002B2CF9AE}" pid="3" name="ArticulatePath">
    <vt:lpwstr>https://skilluptech.sharepoint.com/sites/Coursera/Shared Documents/General/PPT template/IBM Skills Network PPT Template 01.2023</vt:lpwstr>
  </property>
  <property fmtid="{D5CDD505-2E9C-101B-9397-08002B2CF9AE}" pid="4" name="ContentTypeId">
    <vt:lpwstr>0x010100EECD86F56755A646AC8AFCBCBD967F21</vt:lpwstr>
  </property>
  <property fmtid="{D5CDD505-2E9C-101B-9397-08002B2CF9AE}" pid="5" name="MediaServiceImageTags">
    <vt:lpwstr/>
  </property>
  <property fmtid="{D5CDD505-2E9C-101B-9397-08002B2CF9AE}" pid="6" name="PresentationFormat">
    <vt:lpwstr>Widescreen</vt:lpwstr>
  </property>
  <property fmtid="{D5CDD505-2E9C-101B-9397-08002B2CF9AE}" pid="7" name="Slides">
    <vt:r8>20</vt:r8>
  </property>
</Properties>
</file>