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339" r:id="rId4"/>
    <p:sldId id="340" r:id="rId5"/>
    <p:sldId id="341" r:id="rId6"/>
    <p:sldId id="342" r:id="rId7"/>
    <p:sldId id="345" r:id="rId8"/>
    <p:sldId id="343" r:id="rId9"/>
    <p:sldId id="344" r:id="rId10"/>
    <p:sldId id="352" r:id="rId11"/>
    <p:sldId id="353" r:id="rId12"/>
    <p:sldId id="370" r:id="rId13"/>
    <p:sldId id="348" r:id="rId14"/>
    <p:sldId id="349" r:id="rId15"/>
    <p:sldId id="354" r:id="rId16"/>
    <p:sldId id="355" r:id="rId17"/>
    <p:sldId id="356" r:id="rId18"/>
    <p:sldId id="351" r:id="rId19"/>
    <p:sldId id="374" r:id="rId20"/>
    <p:sldId id="375" r:id="rId21"/>
    <p:sldId id="376" r:id="rId22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D3E6"/>
    <a:srgbClr val="4B9F26"/>
    <a:srgbClr val="7C7C7C"/>
    <a:srgbClr val="7FF21D"/>
    <a:srgbClr val="003399"/>
    <a:srgbClr val="2063AC"/>
    <a:srgbClr val="FF0000"/>
    <a:srgbClr val="969696"/>
    <a:srgbClr val="81AB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 autoAdjust="0"/>
    <p:restoredTop sz="79351" autoAdjust="0"/>
  </p:normalViewPr>
  <p:slideViewPr>
    <p:cSldViewPr>
      <p:cViewPr varScale="1">
        <p:scale>
          <a:sx n="83" d="100"/>
          <a:sy n="83" d="100"/>
        </p:scale>
        <p:origin x="2072" y="192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62000"/>
            <a:ext cx="5086350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E9ADB-2485-4A93-AC68-657D518DF81C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54205-459C-40B6-943F-82B60BDB3129}" type="slidenum">
              <a:rPr lang="en-US"/>
              <a:pPr/>
              <a:t>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Supporting mobility has become</a:t>
            </a:r>
            <a:r>
              <a:rPr lang="en-US" baseline="0" dirty="0"/>
              <a:t> a basic requirement for any internet architecture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and foremost objective</a:t>
            </a:r>
            <a:r>
              <a:rPr lang="en-US" baseline="0" dirty="0"/>
              <a:t> is to enable producer mobility.</a:t>
            </a:r>
          </a:p>
          <a:p>
            <a:r>
              <a:rPr lang="en-US" baseline="0" dirty="0"/>
              <a:t>There are a few solutions proposed in the literature like rendezvous server, indirection server and so on. In contrast to these proposal, this work address the producer mobility in a distributed manner. </a:t>
            </a:r>
          </a:p>
          <a:p>
            <a:r>
              <a:rPr lang="en-US" baseline="0" dirty="0"/>
              <a:t>And finally, we would like to take care that our approach respects the core principles of NDN like hierarchical naming schemes, content-location decoupling, interest aggregation and so on. </a:t>
            </a:r>
          </a:p>
          <a:p>
            <a:r>
              <a:rPr lang="en-US" baseline="0" dirty="0"/>
              <a:t>To this end, we propose a forwarding strategy to support producer mobility. </a:t>
            </a:r>
          </a:p>
          <a:p>
            <a:r>
              <a:rPr lang="en-US" baseline="0" dirty="0"/>
              <a:t>A forwarding strategy is characteristically distributed in nature and the proposed approach only requires a minimal addition to the interest header.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4.54</a:t>
            </a:r>
          </a:p>
          <a:p>
            <a:r>
              <a:rPr lang="en-US" dirty="0"/>
              <a:t>5.47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4.54</a:t>
            </a:r>
          </a:p>
          <a:p>
            <a:r>
              <a:rPr lang="en-US" dirty="0"/>
              <a:t>5.47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4.54</a:t>
            </a:r>
          </a:p>
          <a:p>
            <a:r>
              <a:rPr lang="en-US" dirty="0"/>
              <a:t>5.47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4.54</a:t>
            </a:r>
          </a:p>
          <a:p>
            <a:r>
              <a:rPr lang="en-US" dirty="0"/>
              <a:t>5.47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01CC-E834-4EBA-8890-E59F33DE9E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205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322263"/>
            <a:ext cx="2155825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22263"/>
            <a:ext cx="6319837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3185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9855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17688"/>
            <a:ext cx="423703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1817688"/>
            <a:ext cx="423862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B2659F-1AD7-4F14-81C4-ADEDB1B20730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22263"/>
            <a:ext cx="72374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17688"/>
            <a:ext cx="862806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/>
              <a:pPr/>
              <a:t>‹#›</a:t>
            </a:fld>
            <a:endParaRPr lang="en-GB" sz="160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7319963"/>
            <a:ext cx="101520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431800"/>
            <a:ext cx="1612900" cy="7889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2pPr>
      <a:lvl3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3pPr>
      <a:lvl4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4pPr>
      <a:lvl5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9pPr>
    </p:titleStyle>
    <p:bodyStyle>
      <a:lvl1pPr algn="l" defTabSz="1014413" rtl="0" fontAlgn="base">
        <a:spcBef>
          <a:spcPct val="20000"/>
        </a:spcBef>
        <a:spcAft>
          <a:spcPct val="0"/>
        </a:spcAft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fontAlgn="base">
        <a:spcBef>
          <a:spcPct val="20000"/>
        </a:spcBef>
        <a:spcAft>
          <a:spcPct val="0"/>
        </a:spcAft>
        <a:defRPr sz="2600">
          <a:solidFill>
            <a:srgbClr val="003399"/>
          </a:solidFill>
          <a:latin typeface="+mn-lt"/>
        </a:defRPr>
      </a:lvl2pPr>
      <a:lvl3pPr marL="755650" algn="l" defTabSz="1014413" rtl="0" fontAlgn="base">
        <a:spcBef>
          <a:spcPct val="20000"/>
        </a:spcBef>
        <a:spcAft>
          <a:spcPct val="0"/>
        </a:spcAft>
        <a:defRPr sz="2200" b="1">
          <a:solidFill>
            <a:srgbClr val="FF6600"/>
          </a:solidFill>
          <a:latin typeface="+mn-lt"/>
        </a:defRPr>
      </a:lvl3pPr>
      <a:lvl4pPr marL="1143000" indent="6350" algn="l" defTabSz="1014413" rtl="0" fontAlgn="base">
        <a:spcBef>
          <a:spcPct val="20000"/>
        </a:spcBef>
        <a:spcAft>
          <a:spcPct val="0"/>
        </a:spcAft>
        <a:defRPr sz="2200" i="1">
          <a:solidFill>
            <a:srgbClr val="003399"/>
          </a:solidFill>
          <a:latin typeface="+mn-lt"/>
        </a:defRPr>
      </a:lvl4pPr>
      <a:lvl5pPr marL="15240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792163" y="1055688"/>
            <a:ext cx="8580437" cy="364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SG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PEEK: A Proactive Producer Mobility Management Scheme for ICN</a:t>
            </a:r>
          </a:p>
          <a:p>
            <a:pPr algn="ctr" eaLnBrk="1" hangingPunct="1"/>
            <a:endParaRPr 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Vignesh Sivaraman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/>
          <p:nvPr/>
        </p:nvCxnSpPr>
        <p:spPr bwMode="auto">
          <a:xfrm flipV="1">
            <a:off x="1457214" y="3934298"/>
            <a:ext cx="574111" cy="85244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0D3E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  <a:r>
              <a:rPr lang="en-US" sz="2000" dirty="0"/>
              <a:t>(Threshold=2 and No timeout)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" y="1319317"/>
            <a:ext cx="1112043" cy="1149853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4" y="4581110"/>
            <a:ext cx="931382" cy="9313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85" y="4624500"/>
            <a:ext cx="931382" cy="931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54" y="6493787"/>
            <a:ext cx="601987" cy="6019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35" y="4581110"/>
            <a:ext cx="931382" cy="9313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66" y="4618325"/>
            <a:ext cx="931382" cy="93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17" y="2335789"/>
            <a:ext cx="920412" cy="7679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99" y="1567496"/>
            <a:ext cx="920412" cy="76791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0" y="3502160"/>
            <a:ext cx="920412" cy="7679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3502159"/>
            <a:ext cx="920412" cy="767917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 bwMode="auto">
          <a:xfrm>
            <a:off x="3648204" y="1913603"/>
            <a:ext cx="970627" cy="55556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2874191" y="2815913"/>
            <a:ext cx="1560254" cy="82111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285831" y="4011218"/>
            <a:ext cx="990600" cy="107279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182526" y="2867995"/>
            <a:ext cx="1493705" cy="76902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534763" y="4011218"/>
            <a:ext cx="733010" cy="107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833057" y="4100610"/>
            <a:ext cx="913454" cy="94619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V="1">
            <a:off x="5995146" y="4011218"/>
            <a:ext cx="599593" cy="109881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3"/>
          </p:cNvCxnSpPr>
          <p:nvPr/>
        </p:nvCxnSpPr>
        <p:spPr bwMode="auto">
          <a:xfrm flipV="1">
            <a:off x="1953776" y="1884589"/>
            <a:ext cx="939178" cy="965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2100531" y="2191386"/>
            <a:ext cx="64566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2767618" y="4338293"/>
            <a:ext cx="645668" cy="62756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H="1">
            <a:off x="2934425" y="2798712"/>
            <a:ext cx="889065" cy="5628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3632985" y="2223652"/>
            <a:ext cx="631156" cy="38433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>
            <a:stCxn id="21" idx="2"/>
          </p:cNvCxnSpPr>
          <p:nvPr/>
        </p:nvCxnSpPr>
        <p:spPr bwMode="auto">
          <a:xfrm>
            <a:off x="3956526" y="5512492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H="1">
            <a:off x="1885472" y="4289001"/>
            <a:ext cx="511924" cy="66732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1536638" y="5554863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81802" y="2530446"/>
            <a:ext cx="148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Consumer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00771" y="1356575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242210" y="2053345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424312" y="3252509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172030" y="3589086"/>
            <a:ext cx="57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42344" y="4746270"/>
            <a:ext cx="89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1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36301" y="4618325"/>
            <a:ext cx="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2</a:t>
            </a:r>
            <a:endParaRPr lang="en-US" sz="2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266049" y="4484660"/>
            <a:ext cx="85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3</a:t>
            </a:r>
            <a:endParaRPr lang="en-US" sz="2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830795" y="4586809"/>
            <a:ext cx="7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4</a:t>
            </a:r>
            <a:endParaRPr lang="en-US" sz="28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1022394" y="5515942"/>
            <a:ext cx="0" cy="87804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0D3E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46511" y="3563084"/>
            <a:ext cx="233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FIB Updated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10" y="3608914"/>
            <a:ext cx="1020330" cy="6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2572E-6 -1.85998E-6 L -0.25129 -1.85998E-6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repeatCount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Multiply 94"/>
          <p:cNvSpPr/>
          <p:nvPr/>
        </p:nvSpPr>
        <p:spPr bwMode="auto">
          <a:xfrm>
            <a:off x="3359510" y="6312694"/>
            <a:ext cx="1376315" cy="110578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  <a:r>
              <a:rPr lang="en-US" sz="2000" dirty="0"/>
              <a:t>(Threshold=2 and timeout) </a:t>
            </a:r>
            <a:endParaRPr lang="en-US" sz="28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" y="1319317"/>
            <a:ext cx="1112043" cy="1149853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4" y="4581110"/>
            <a:ext cx="931382" cy="9313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85" y="4624500"/>
            <a:ext cx="931382" cy="931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02" y="6477391"/>
            <a:ext cx="601987" cy="6019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35" y="4581110"/>
            <a:ext cx="931382" cy="9313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66" y="4618325"/>
            <a:ext cx="931382" cy="93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17" y="2335789"/>
            <a:ext cx="920412" cy="7679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99" y="1567496"/>
            <a:ext cx="920412" cy="76791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0" y="3502160"/>
            <a:ext cx="920412" cy="7679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3502159"/>
            <a:ext cx="920412" cy="767917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 bwMode="auto">
          <a:xfrm>
            <a:off x="3648204" y="1913603"/>
            <a:ext cx="970627" cy="55556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2874191" y="2815913"/>
            <a:ext cx="1560254" cy="82111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285831" y="4011218"/>
            <a:ext cx="990600" cy="107279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182526" y="2867995"/>
            <a:ext cx="1493705" cy="76902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534763" y="4011218"/>
            <a:ext cx="733010" cy="107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833057" y="4100610"/>
            <a:ext cx="913454" cy="94619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V="1">
            <a:off x="5995146" y="4011218"/>
            <a:ext cx="599593" cy="109881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3"/>
          </p:cNvCxnSpPr>
          <p:nvPr/>
        </p:nvCxnSpPr>
        <p:spPr bwMode="auto">
          <a:xfrm flipV="1">
            <a:off x="1953776" y="1884589"/>
            <a:ext cx="939178" cy="965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2100531" y="2191386"/>
            <a:ext cx="64566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2767618" y="4338293"/>
            <a:ext cx="645668" cy="62756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H="1">
            <a:off x="2934425" y="2798712"/>
            <a:ext cx="889065" cy="5628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3632985" y="2223652"/>
            <a:ext cx="631156" cy="38433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>
            <a:stCxn id="21" idx="2"/>
          </p:cNvCxnSpPr>
          <p:nvPr/>
        </p:nvCxnSpPr>
        <p:spPr bwMode="auto">
          <a:xfrm>
            <a:off x="3956526" y="5512492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H="1">
            <a:off x="1885472" y="4289001"/>
            <a:ext cx="511924" cy="66732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1536638" y="5554863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38176" y="1189139"/>
            <a:ext cx="148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Consumer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00771" y="1356575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242210" y="2053345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424312" y="3252509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172030" y="3589086"/>
            <a:ext cx="57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42344" y="4746270"/>
            <a:ext cx="89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1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36301" y="4618325"/>
            <a:ext cx="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2</a:t>
            </a:r>
            <a:endParaRPr lang="en-US" sz="2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389811" y="4547617"/>
            <a:ext cx="96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3</a:t>
            </a:r>
            <a:endParaRPr lang="en-US" sz="2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830795" y="4586809"/>
            <a:ext cx="7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4</a:t>
            </a:r>
            <a:endParaRPr lang="en-US" sz="28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10" y="3608914"/>
            <a:ext cx="1020330" cy="67851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584744" y="3463011"/>
            <a:ext cx="233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Timeout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05" y="2444469"/>
            <a:ext cx="1020330" cy="678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553" y="2529852"/>
            <a:ext cx="192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Threshold=1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650513" y="2867995"/>
            <a:ext cx="970196" cy="4878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24" y="3602373"/>
            <a:ext cx="1020330" cy="678519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 bwMode="auto">
          <a:xfrm>
            <a:off x="7285831" y="4331194"/>
            <a:ext cx="562769" cy="5582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6294942" y="4267643"/>
            <a:ext cx="397579" cy="68867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V="1">
            <a:off x="5824109" y="5549707"/>
            <a:ext cx="0" cy="87804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0D3E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6028018" y="5627548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8428831" y="5512492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5973811" y="4011218"/>
            <a:ext cx="451156" cy="71523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0D3E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 flipV="1">
            <a:off x="5403147" y="3191601"/>
            <a:ext cx="912556" cy="46119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0D3E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198328" y="2502425"/>
            <a:ext cx="233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FIB Update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1159" y="2551949"/>
            <a:ext cx="192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Threshold=2</a:t>
            </a:r>
          </a:p>
        </p:txBody>
      </p:sp>
    </p:spTree>
    <p:extLst>
      <p:ext uri="{BB962C8B-B14F-4D97-AF65-F5344CB8AC3E}">
        <p14:creationId xmlns:p14="http://schemas.microsoft.com/office/powerpoint/2010/main" val="712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48E-6 -3.0094E-6 L 0.21298 0.0002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repeatCount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repeatCount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51" grpId="0"/>
      <p:bldP spid="51" grpId="1"/>
      <p:bldP spid="3" grpId="0"/>
      <p:bldP spid="3" grpId="1"/>
      <p:bldP spid="67" grpId="0"/>
      <p:bldP spid="67" grpId="1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threshold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Formulation of the optimization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Decision variable: </a:t>
            </a:r>
            <a:r>
              <a:rPr lang="en-US" dirty="0" err="1"/>
              <a:t>Hopcount</a:t>
            </a:r>
            <a:r>
              <a:rPr lang="en-US" dirty="0"/>
              <a:t> threshold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Objective: Minimize the cost incurred (in terms of packets generated)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Constraint: Bound on consumer experienced delay</a:t>
            </a:r>
          </a:p>
          <a:p>
            <a:pPr>
              <a:lnSpc>
                <a:spcPct val="150000"/>
              </a:lnSpc>
            </a:pPr>
            <a:r>
              <a:rPr lang="en-US" dirty="0"/>
              <a:t>Cost of flooding: Number of neighbors at a distance of </a:t>
            </a:r>
            <a:r>
              <a:rPr lang="en-US" i="1" dirty="0"/>
              <a:t>k</a:t>
            </a:r>
            <a:r>
              <a:rPr lang="en-US" dirty="0"/>
              <a:t> or less</a:t>
            </a:r>
          </a:p>
        </p:txBody>
      </p:sp>
    </p:spTree>
    <p:extLst>
      <p:ext uri="{BB962C8B-B14F-4D97-AF65-F5344CB8AC3E}">
        <p14:creationId xmlns:p14="http://schemas.microsoft.com/office/powerpoint/2010/main" val="196760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tree 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Leaves are the APs for the producer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Randomly moving producer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Simulating a human walk to a vehicle movement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Probabilistic flooding to compare the performance</a:t>
            </a:r>
            <a:r>
              <a:rPr lang="en-US" baseline="30000" dirty="0"/>
              <a:t>[2]</a:t>
            </a:r>
          </a:p>
          <a:p>
            <a:pPr lvl="1">
              <a:lnSpc>
                <a:spcPct val="150000"/>
              </a:lnSpc>
            </a:pPr>
            <a:endParaRPr lang="en-US" baseline="30000" dirty="0"/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  <a:p>
            <a:pPr marL="0" indent="0">
              <a:buNone/>
            </a:pPr>
            <a:r>
              <a:rPr lang="en-US" sz="1200" b="0" dirty="0"/>
              <a:t>[2] Y.-T. Yu, R. B. </a:t>
            </a:r>
            <a:r>
              <a:rPr lang="en-US" sz="1200" b="0" dirty="0" err="1"/>
              <a:t>Dilmaghani</a:t>
            </a:r>
            <a:r>
              <a:rPr lang="en-US" sz="1200" b="0" dirty="0"/>
              <a:t>, S. </a:t>
            </a:r>
            <a:r>
              <a:rPr lang="en-US" sz="1200" b="0" dirty="0" err="1"/>
              <a:t>Calo</a:t>
            </a:r>
            <a:r>
              <a:rPr lang="en-US" sz="1200" b="0" dirty="0"/>
              <a:t>, M. </a:t>
            </a:r>
            <a:r>
              <a:rPr lang="en-US" sz="1200" b="0" dirty="0" err="1"/>
              <a:t>Sanadidi</a:t>
            </a:r>
            <a:r>
              <a:rPr lang="en-US" sz="1200" b="0" dirty="0"/>
              <a:t>, and M. </a:t>
            </a:r>
            <a:r>
              <a:rPr lang="en-US" sz="1200" b="0" dirty="0" err="1"/>
              <a:t>Gerla</a:t>
            </a:r>
            <a:r>
              <a:rPr lang="en-US" sz="1200" b="0" dirty="0"/>
              <a:t>, “Interest propagation in named data </a:t>
            </a:r>
            <a:r>
              <a:rPr lang="en-US" sz="1200" b="0" dirty="0" err="1"/>
              <a:t>manets</a:t>
            </a:r>
            <a:r>
              <a:rPr lang="en-US" sz="1200" b="0" dirty="0"/>
              <a:t>” in IEEE  CNC’13, January 2013, pp. 1118–1122.</a:t>
            </a:r>
          </a:p>
        </p:txBody>
      </p:sp>
    </p:spTree>
    <p:extLst>
      <p:ext uri="{BB962C8B-B14F-4D97-AF65-F5344CB8AC3E}">
        <p14:creationId xmlns:p14="http://schemas.microsoft.com/office/powerpoint/2010/main" val="237771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31" y="1359694"/>
            <a:ext cx="6704640" cy="5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5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31" y="1459223"/>
            <a:ext cx="670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2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31" y="1589088"/>
            <a:ext cx="6704639" cy="5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1" y="1359694"/>
            <a:ext cx="6704640" cy="5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Addressed producer mobility problem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Hopcount</a:t>
            </a:r>
            <a:r>
              <a:rPr lang="en-US" dirty="0"/>
              <a:t> based forwarding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Spatial locality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traverses the same path as interest</a:t>
            </a:r>
          </a:p>
          <a:p>
            <a:pPr>
              <a:lnSpc>
                <a:spcPct val="150000"/>
              </a:lnSpc>
            </a:pPr>
            <a:r>
              <a:rPr lang="en-US" dirty="0"/>
              <a:t>Router forwards the interest based on the </a:t>
            </a:r>
            <a:r>
              <a:rPr lang="en-US" dirty="0" err="1"/>
              <a:t>hopcount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9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Decision variable: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hopcount</a:t>
                </a:r>
                <a:r>
                  <a:rPr lang="en-US" dirty="0"/>
                  <a:t> threshold)</a:t>
                </a:r>
              </a:p>
              <a:p>
                <a:r>
                  <a:rPr lang="en-US" dirty="0"/>
                  <a:t>Objective function: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8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2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Increase in mobile traffic</a:t>
            </a:r>
          </a:p>
          <a:p>
            <a:pPr marL="8318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CISCO forecasts eightfold increase between 2015-2020</a:t>
            </a:r>
            <a:r>
              <a:rPr lang="en-US" baseline="30000" dirty="0"/>
              <a:t>[1]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Consumer mobility is supported in NDN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Mobile producers</a:t>
            </a:r>
          </a:p>
          <a:p>
            <a:pPr marL="8318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Smartphones</a:t>
            </a:r>
          </a:p>
          <a:p>
            <a:pPr marL="8318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Vehicles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Support for producer mobility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b="0" dirty="0"/>
              <a:t>[1] CISCO, “White paper: Cisco VNI Forecast and Methodology, 2015-2020,” Tech. Rep., July 2016.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Probability that the shortest path between producer and first flooding router is </a:t>
                </a:r>
                <a:r>
                  <a:rPr lang="en-US" b="0" i="1" dirty="0" err="1"/>
                  <a:t>i</a:t>
                </a:r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: Complimentary CDF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Expected number of first hop neighbors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: Expected number of second hop neighbors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0" dirty="0"/>
                  <a:t>Time to live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52" r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35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Power law graphs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𝐿𝑖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𝐿𝑖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𝐿𝑖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8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4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Support for producer mobility</a:t>
            </a:r>
          </a:p>
          <a:p>
            <a:pPr>
              <a:lnSpc>
                <a:spcPct val="200000"/>
              </a:lnSpc>
            </a:pPr>
            <a:r>
              <a:rPr lang="en-US" dirty="0"/>
              <a:t>A distributed approach</a:t>
            </a:r>
          </a:p>
          <a:p>
            <a:pPr>
              <a:lnSpc>
                <a:spcPct val="200000"/>
              </a:lnSpc>
            </a:pPr>
            <a:r>
              <a:rPr lang="en-US" dirty="0"/>
              <a:t>Respecting the principles of NDN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5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Multiply 94"/>
          <p:cNvSpPr/>
          <p:nvPr/>
        </p:nvSpPr>
        <p:spPr bwMode="auto">
          <a:xfrm>
            <a:off x="3359510" y="6312694"/>
            <a:ext cx="1376315" cy="110578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Mobility Problem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" y="1319317"/>
            <a:ext cx="1112043" cy="1149853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4" y="4581110"/>
            <a:ext cx="931382" cy="9313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85" y="4624500"/>
            <a:ext cx="931382" cy="931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02" y="6477391"/>
            <a:ext cx="601987" cy="6019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35" y="4581110"/>
            <a:ext cx="931382" cy="9313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66" y="4618325"/>
            <a:ext cx="931382" cy="93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17" y="2335789"/>
            <a:ext cx="920412" cy="7679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99" y="1567496"/>
            <a:ext cx="920412" cy="76791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0" y="3502160"/>
            <a:ext cx="920412" cy="7679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3502159"/>
            <a:ext cx="920412" cy="767917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 bwMode="auto">
          <a:xfrm>
            <a:off x="3648204" y="1913603"/>
            <a:ext cx="970627" cy="55556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2874191" y="2815913"/>
            <a:ext cx="1560254" cy="82111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285831" y="4011218"/>
            <a:ext cx="990600" cy="107279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5182526" y="2867995"/>
            <a:ext cx="1493705" cy="76902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534763" y="4011218"/>
            <a:ext cx="733010" cy="107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833057" y="4100610"/>
            <a:ext cx="913454" cy="94619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V="1">
            <a:off x="5995146" y="4011218"/>
            <a:ext cx="599593" cy="109881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3"/>
          </p:cNvCxnSpPr>
          <p:nvPr/>
        </p:nvCxnSpPr>
        <p:spPr bwMode="auto">
          <a:xfrm flipV="1">
            <a:off x="1953776" y="1884589"/>
            <a:ext cx="939178" cy="965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2100531" y="2191386"/>
            <a:ext cx="64566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2767618" y="4338293"/>
            <a:ext cx="645668" cy="62756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flipH="1">
            <a:off x="2934425" y="2798712"/>
            <a:ext cx="889065" cy="5628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3632985" y="2223652"/>
            <a:ext cx="631156" cy="38433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>
            <a:stCxn id="21" idx="2"/>
          </p:cNvCxnSpPr>
          <p:nvPr/>
        </p:nvCxnSpPr>
        <p:spPr bwMode="auto">
          <a:xfrm>
            <a:off x="3956526" y="5512492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4104396" y="5549707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1397754" y="5549707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V="1">
            <a:off x="1459007" y="3886117"/>
            <a:ext cx="427739" cy="58866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H="1">
            <a:off x="1885472" y="4289001"/>
            <a:ext cx="511924" cy="66732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1536638" y="5554863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81802" y="2530446"/>
            <a:ext cx="148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Consumer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00771" y="1356575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242210" y="2053345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424312" y="3252509"/>
            <a:ext cx="58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172030" y="3589086"/>
            <a:ext cx="57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42344" y="4746270"/>
            <a:ext cx="89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36301" y="4618325"/>
            <a:ext cx="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266049" y="4484660"/>
            <a:ext cx="85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3</a:t>
            </a:r>
            <a:endParaRPr lang="en-US" sz="2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830795" y="4586809"/>
            <a:ext cx="7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</a:t>
            </a:r>
            <a:r>
              <a:rPr lang="en-US" sz="2800" baseline="-2500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56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465E-6 2.93626E-6 L -0.25129 2.93626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forwarding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40694"/>
            <a:ext cx="8628062" cy="5116512"/>
          </a:xfrm>
        </p:spPr>
        <p:txBody>
          <a:bodyPr/>
          <a:lstStyle/>
          <a:p>
            <a:r>
              <a:rPr lang="en-US" dirty="0"/>
              <a:t>Exploits the following properties</a:t>
            </a:r>
          </a:p>
          <a:p>
            <a:pPr lvl="1"/>
            <a:r>
              <a:rPr lang="en-US" dirty="0"/>
              <a:t>Spatial locality</a:t>
            </a:r>
          </a:p>
          <a:p>
            <a:pPr lvl="1"/>
            <a:r>
              <a:rPr lang="en-US" dirty="0"/>
              <a:t>Interest and data traverse the same path</a:t>
            </a:r>
          </a:p>
          <a:p>
            <a:r>
              <a:rPr lang="en-US" dirty="0"/>
              <a:t>Introduce “</a:t>
            </a:r>
            <a:r>
              <a:rPr lang="en-US" dirty="0" err="1"/>
              <a:t>Hopcount</a:t>
            </a:r>
            <a:r>
              <a:rPr lang="en-US" dirty="0"/>
              <a:t> Threshold” field in Interest header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97418"/>
              </p:ext>
            </p:extLst>
          </p:nvPr>
        </p:nvGraphicFramePr>
        <p:xfrm>
          <a:off x="3628231" y="3721893"/>
          <a:ext cx="3048000" cy="351710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54981691"/>
                    </a:ext>
                  </a:extLst>
                </a:gridCol>
              </a:tblGrid>
              <a:tr h="4742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Interest Format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35640"/>
                  </a:ext>
                </a:extLst>
              </a:tr>
              <a:tr h="4742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Content 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90843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Selectors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8238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Nonce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51264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Guiders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38288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Hopcount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683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Hopcount</a:t>
                      </a:r>
                      <a:r>
                        <a:rPr lang="en-US" sz="1800" dirty="0"/>
                        <a:t> Threshold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0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21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forwarding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Interest generation (at the consumer)</a:t>
            </a:r>
          </a:p>
          <a:p>
            <a:pPr>
              <a:lnSpc>
                <a:spcPct val="200000"/>
              </a:lnSpc>
            </a:pPr>
            <a:r>
              <a:rPr lang="en-US" dirty="0"/>
              <a:t>Interest forwarding (at the router)</a:t>
            </a:r>
          </a:p>
          <a:p>
            <a:pPr>
              <a:lnSpc>
                <a:spcPct val="200000"/>
              </a:lnSpc>
            </a:pPr>
            <a:r>
              <a:rPr lang="en-US" dirty="0"/>
              <a:t>Data forwarding (at the router)</a:t>
            </a:r>
          </a:p>
        </p:txBody>
      </p:sp>
    </p:spTree>
    <p:extLst>
      <p:ext uri="{BB962C8B-B14F-4D97-AF65-F5344CB8AC3E}">
        <p14:creationId xmlns:p14="http://schemas.microsoft.com/office/powerpoint/2010/main" val="113513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Initialize the threshold to a default value</a:t>
            </a:r>
          </a:p>
          <a:p>
            <a:pPr>
              <a:lnSpc>
                <a:spcPct val="200000"/>
              </a:lnSpc>
            </a:pPr>
            <a:r>
              <a:rPr lang="en-US" dirty="0"/>
              <a:t>On timeout, decrease the threshold value</a:t>
            </a:r>
          </a:p>
          <a:p>
            <a:pPr>
              <a:lnSpc>
                <a:spcPct val="200000"/>
              </a:lnSpc>
            </a:pPr>
            <a:r>
              <a:rPr lang="en-US" dirty="0"/>
              <a:t>On receiving the data, set threshold to the default value</a:t>
            </a:r>
          </a:p>
        </p:txBody>
      </p:sp>
    </p:spTree>
    <p:extLst>
      <p:ext uri="{BB962C8B-B14F-4D97-AF65-F5344CB8AC3E}">
        <p14:creationId xmlns:p14="http://schemas.microsoft.com/office/powerpoint/2010/main" val="18627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At the router </a:t>
            </a:r>
            <a:r>
              <a:rPr lang="en-US" b="0" dirty="0"/>
              <a:t>(when no match in CS nor in PIT)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 1: </a:t>
            </a:r>
            <a:r>
              <a:rPr lang="en-US" dirty="0" err="1"/>
              <a:t>Hopcount</a:t>
            </a:r>
            <a:r>
              <a:rPr lang="en-US" dirty="0"/>
              <a:t> less than threshold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Forward interest to the best face using FIB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 2: </a:t>
            </a:r>
            <a:r>
              <a:rPr lang="en-US" dirty="0" err="1"/>
              <a:t>Hopcount</a:t>
            </a:r>
            <a:r>
              <a:rPr lang="en-US" dirty="0"/>
              <a:t> greater than threshold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Probe interest to all neighbors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 3: </a:t>
            </a:r>
            <a:r>
              <a:rPr lang="en-US" dirty="0" err="1"/>
              <a:t>Hopcount</a:t>
            </a:r>
            <a:r>
              <a:rPr lang="en-US" dirty="0"/>
              <a:t> greater than TTL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Drop interest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Forward the data using PIT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the FIB for the data with incoming 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23" y="4664532"/>
            <a:ext cx="931382" cy="931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24" y="6580069"/>
            <a:ext cx="601987" cy="60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64" y="4664532"/>
            <a:ext cx="931382" cy="931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60" y="3585581"/>
            <a:ext cx="920412" cy="7679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3645592" y="4094640"/>
            <a:ext cx="733010" cy="107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943886" y="4184032"/>
            <a:ext cx="913454" cy="94619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878447" y="4421715"/>
            <a:ext cx="645668" cy="62756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67355" y="5595914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508583" y="5633129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569836" y="3969539"/>
            <a:ext cx="427739" cy="58866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996301" y="4372423"/>
            <a:ext cx="511924" cy="66732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647467" y="5638285"/>
            <a:ext cx="0" cy="8002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4B9F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09140" y="3571420"/>
            <a:ext cx="57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274" y="4777630"/>
            <a:ext cx="89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295231" y="4649685"/>
            <a:ext cx="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9370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</TotalTime>
  <Words>709</Words>
  <Application>Microsoft Macintosh PowerPoint</Application>
  <PresentationFormat>Custom</PresentationFormat>
  <Paragraphs>157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Times</vt:lpstr>
      <vt:lpstr>Times New Roman</vt:lpstr>
      <vt:lpstr>Wingdings</vt:lpstr>
      <vt:lpstr>Blank</vt:lpstr>
      <vt:lpstr>PowerPoint Presentation</vt:lpstr>
      <vt:lpstr>Motivation</vt:lpstr>
      <vt:lpstr>Objectives</vt:lpstr>
      <vt:lpstr>Producer Mobility Problem</vt:lpstr>
      <vt:lpstr>Proposed forwarding strategy</vt:lpstr>
      <vt:lpstr>Proposed forwarding strategy</vt:lpstr>
      <vt:lpstr>Interest generation</vt:lpstr>
      <vt:lpstr>Interest forwarding</vt:lpstr>
      <vt:lpstr>Data forwarding</vt:lpstr>
      <vt:lpstr>An Example (Threshold=2 and No timeout) </vt:lpstr>
      <vt:lpstr>An Example (Threshold=2 and timeout) </vt:lpstr>
      <vt:lpstr>Determining the threshold 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Mathematical expressions</vt:lpstr>
      <vt:lpstr>Mathematical expressions</vt:lpstr>
      <vt:lpstr>Mathematical expressions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Sivaraman Vignesh</cp:lastModifiedBy>
  <cp:revision>171</cp:revision>
  <cp:lastPrinted>2002-11-20T02:08:40Z</cp:lastPrinted>
  <dcterms:created xsi:type="dcterms:W3CDTF">2001-10-04T11:39:11Z</dcterms:created>
  <dcterms:modified xsi:type="dcterms:W3CDTF">2019-08-01T23:04:31Z</dcterms:modified>
</cp:coreProperties>
</file>