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96" r:id="rId4"/>
    <p:sldId id="270" r:id="rId5"/>
    <p:sldId id="267" r:id="rId6"/>
    <p:sldId id="269" r:id="rId7"/>
    <p:sldId id="284" r:id="rId8"/>
    <p:sldId id="286" r:id="rId9"/>
    <p:sldId id="287" r:id="rId10"/>
    <p:sldId id="288" r:id="rId11"/>
    <p:sldId id="289" r:id="rId12"/>
    <p:sldId id="291" r:id="rId13"/>
    <p:sldId id="290" r:id="rId14"/>
    <p:sldId id="292" r:id="rId15"/>
    <p:sldId id="293" r:id="rId16"/>
    <p:sldId id="295" r:id="rId17"/>
    <p:sldId id="300" r:id="rId18"/>
    <p:sldId id="301" r:id="rId19"/>
    <p:sldId id="298" r:id="rId20"/>
    <p:sldId id="297" r:id="rId21"/>
    <p:sldId id="294" r:id="rId22"/>
    <p:sldId id="299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0003"/>
    <a:srgbClr val="0935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713"/>
  </p:normalViewPr>
  <p:slideViewPr>
    <p:cSldViewPr snapToGrid="0">
      <p:cViewPr>
        <p:scale>
          <a:sx n="105" d="100"/>
          <a:sy n="105" d="100"/>
        </p:scale>
        <p:origin x="6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F65A-5AFA-4CD7-ABAB-17923DE93F0B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C32E3-42F6-4A1D-BE00-650B2FDC0A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to cache? </a:t>
            </a:r>
          </a:p>
          <a:p>
            <a:r>
              <a:rPr lang="en-CA" dirty="0"/>
              <a:t>Save bandwidth and reduce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2E3-42F6-4A1D-BE00-650B2FDC0A3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90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Why to cache? </a:t>
            </a:r>
          </a:p>
          <a:p>
            <a:r>
              <a:rPr lang="en-CA" dirty="0"/>
              <a:t>Save bandwidth and reduce delay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2E3-42F6-4A1D-BE00-650B2FDC0A3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81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type of attack does not require the adv to compromise any nodes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2E3-42F6-4A1D-BE00-650B2FDC0A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87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type of attack does not require the adv to compromise any nodes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C32E3-42F6-4A1D-BE00-650B2FDC0A37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400A-D3FC-497B-A02E-F609AA386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0F125-5B52-4A5F-A82B-182A9B4C0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DBB4-7ADB-4B97-A88A-1B103043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F280-0576-4500-91D0-5E25DD76D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EBDF-7607-44F9-B305-A5B1B952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32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E12A-23BE-424B-BF12-8D87E5BF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5DC4F-FE1C-442A-8C1F-1F633718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8B31-9E3E-4D00-B696-6D3D00A4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D15A-37A6-4A0E-BA13-1A324C06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F9BC1-AF43-47ED-9B34-0D24217C5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58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3D28A-0AEE-482C-B0AB-231464B37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73FE1-4A59-4677-B6F5-CBDA30F2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BBC02-A2C9-4A86-AC63-88E432B5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D2540-90CA-4078-9897-C0A81422D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9A39-ED7F-4CD6-B868-9F83F286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CC8D-73D1-4143-91CB-BC6CF24D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AE73-D3D3-4F26-89EA-F359986A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1055-B8C0-4E05-B957-DEE4B349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6177-BD48-4BC4-8324-537DDDA4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D7AE-3324-4BFC-8C69-A17713B4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74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B7CB-8A18-4C8E-AEFB-E3B086C2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23F2-EEDF-4506-A056-3E43E28E7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40D43-AC24-40F0-B0CF-65801B60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7A183-8E11-42EF-8764-6BA681EC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C1597-697E-433F-B94B-ACE99F8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9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CF8E-753B-4C98-8096-8D0FAE80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4CA9-B6C8-4EAD-BEB8-E569F7F6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D0D5-79E5-4682-B160-B071B3EE2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6D08-8F26-49D1-AD95-7479479B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4AD88-EE2E-4392-9F5E-9FE464E2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7F63D-7785-4C60-A888-99A46151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CF47-F777-452C-80DA-02A0F9F5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6C7E5-EAC0-4E5A-9B07-EFB568DA0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F3DFD-A278-4C8C-BDFF-FA14148B3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F4064-33C3-449E-BF57-A1645B447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B35E6-8804-4D73-95BB-E038F17D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6FF6E-762D-413F-9998-96A6EF80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0C7C1-36CE-46B5-8069-D66D518D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94219-1D12-4A15-814D-D7B531B5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4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5CA5-380E-40BF-82DC-72CA1EFA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4A18A-7C51-4FED-ACE0-06BF942E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DD2A9-0E4E-45A8-8213-54F1D848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7E4DB-A35E-4479-9FD7-784996C4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E7986-15F8-4511-B595-2B261D95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97846-460F-4272-BB81-68E237426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2434C-ECB3-4072-8372-76A1FA72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6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577A-9C10-456C-9878-85CAF6C9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2002-04F9-4A46-A1D0-A1E59F01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7913-3CC9-4193-AF54-A80CBB2F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AF84-5BC8-4DD2-81DB-1E6F4ED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829F-6071-45B3-BF4D-D6FB1FD9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1F35F-4B12-4BC5-BF9D-4DF2A12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7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9E4B-361C-4F30-A807-3D024420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3A011-9B82-416C-8C9F-24B91AE38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F69B9-F31A-4C19-B87A-B8EB9CF1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9DC7-D5FE-4C24-AD2A-F38AC3BD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B9B13-1594-40D1-BBBD-1EABAA2A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98EC-B228-4FC6-9157-78212493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6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7637AD-8321-42A1-A191-8CBB8F86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F9FC1-DC7F-41A1-9A26-C4C5AB771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8EBF-A053-4FBD-8A54-055701B25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A33C9-98ED-4218-A591-14F742F0A2E3}" type="datetimeFigureOut">
              <a:rPr lang="en-CA" smtClean="0"/>
              <a:t>2020-06-29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AD82B-6E88-4AC3-95FC-A4BF30791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0537-58D6-4D4F-9F2B-1FA006DA9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CB6E0-384E-4BAF-9137-6972B83CAC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1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19.svg"/><Relationship Id="rId12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.svg"/><Relationship Id="rId5" Type="http://schemas.openxmlformats.org/officeDocument/2006/relationships/image" Target="../media/image47.png"/><Relationship Id="rId10" Type="http://schemas.openxmlformats.org/officeDocument/2006/relationships/image" Target="../media/image2.png"/><Relationship Id="rId4" Type="http://schemas.openxmlformats.org/officeDocument/2006/relationships/image" Target="../media/image46.png"/><Relationship Id="rId9" Type="http://schemas.openxmlformats.org/officeDocument/2006/relationships/image" Target="../media/image2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4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55.png"/><Relationship Id="rId4" Type="http://schemas.openxmlformats.org/officeDocument/2006/relationships/image" Target="../media/image5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20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svg"/><Relationship Id="rId15" Type="http://schemas.openxmlformats.org/officeDocument/2006/relationships/image" Target="../media/image350.png"/><Relationship Id="rId10" Type="http://schemas.openxmlformats.org/officeDocument/2006/relationships/image" Target="../media/image340.png"/><Relationship Id="rId4" Type="http://schemas.openxmlformats.org/officeDocument/2006/relationships/image" Target="../media/image2.png"/><Relationship Id="rId9" Type="http://schemas.openxmlformats.org/officeDocument/2006/relationships/image" Target="../media/image330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4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9.png"/><Relationship Id="rId5" Type="http://schemas.openxmlformats.org/officeDocument/2006/relationships/image" Target="../media/image2.png"/><Relationship Id="rId15" Type="http://schemas.openxmlformats.org/officeDocument/2006/relationships/image" Target="../media/image25.sv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5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12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sv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38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3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25.svg"/><Relationship Id="rId4" Type="http://schemas.openxmlformats.org/officeDocument/2006/relationships/image" Target="../media/image40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3.sv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5.png"/><Relationship Id="rId5" Type="http://schemas.openxmlformats.org/officeDocument/2006/relationships/image" Target="../media/image43.png"/><Relationship Id="rId10" Type="http://schemas.openxmlformats.org/officeDocument/2006/relationships/image" Target="../media/image25.svg"/><Relationship Id="rId4" Type="http://schemas.openxmlformats.org/officeDocument/2006/relationships/image" Target="../media/image28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16A0-CFBE-4699-9DFF-C3DD8DB4D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SG" dirty="0"/>
              <a:t>Differential Privacy Against Timing attacks in Information Centric Networks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75492-3479-44CB-ABE7-FF2E891AE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390"/>
            <a:ext cx="9144000" cy="1655762"/>
          </a:xfrm>
        </p:spPr>
        <p:txBody>
          <a:bodyPr/>
          <a:lstStyle/>
          <a:p>
            <a:r>
              <a:rPr lang="en-CA" dirty="0"/>
              <a:t>Vignesh </a:t>
            </a:r>
            <a:r>
              <a:rPr lang="en-CA" dirty="0" err="1"/>
              <a:t>Sivaraman</a:t>
            </a:r>
            <a:endParaRPr lang="en-CA" dirty="0"/>
          </a:p>
          <a:p>
            <a:r>
              <a:rPr lang="en-CA" dirty="0"/>
              <a:t>Dept of Electrical and Computer Engineering</a:t>
            </a:r>
          </a:p>
          <a:p>
            <a:r>
              <a:rPr lang="en-CA" dirty="0"/>
              <a:t>National University of Singapore</a:t>
            </a:r>
          </a:p>
        </p:txBody>
      </p:sp>
    </p:spTree>
    <p:extLst>
      <p:ext uri="{BB962C8B-B14F-4D97-AF65-F5344CB8AC3E}">
        <p14:creationId xmlns:p14="http://schemas.microsoft.com/office/powerpoint/2010/main" val="331400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Caching: Tradeoff</a:t>
            </a:r>
          </a:p>
        </p:txBody>
      </p:sp>
      <p:pic>
        <p:nvPicPr>
          <p:cNvPr id="94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44CB1F70-7A78-A747-8C6D-11668CC2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719" y="3892052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1&#10;">
            <a:extLst>
              <a:ext uri="{FF2B5EF4-FFF2-40B4-BE49-F238E27FC236}">
                <a16:creationId xmlns:a16="http://schemas.microsoft.com/office/drawing/2014/main" id="{D38FF0B6-83DA-6F4D-9515-5C462D0B28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63" y="4238804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1&#10;">
            <a:extLst>
              <a:ext uri="{FF2B5EF4-FFF2-40B4-BE49-F238E27FC236}">
                <a16:creationId xmlns:a16="http://schemas.microsoft.com/office/drawing/2014/main" id="{A276CBB6-5A0A-7742-A2A8-DFDB9831C8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63" y="4238804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/>
              <p:nvPr/>
            </p:nvSpPr>
            <p:spPr>
              <a:xfrm>
                <a:off x="6441449" y="4531785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449" y="4531785"/>
                <a:ext cx="615810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/>
              <p:nvPr/>
            </p:nvSpPr>
            <p:spPr>
              <a:xfrm>
                <a:off x="8417312" y="4539136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312" y="4539136"/>
                <a:ext cx="61581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phic 104" descr="Devil face with solid fill">
            <a:extLst>
              <a:ext uri="{FF2B5EF4-FFF2-40B4-BE49-F238E27FC236}">
                <a16:creationId xmlns:a16="http://schemas.microsoft.com/office/drawing/2014/main" id="{FAE05D67-7068-B24D-907A-18371815F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3275" y="2717844"/>
            <a:ext cx="913984" cy="913984"/>
          </a:xfrm>
          <a:prstGeom prst="rect">
            <a:avLst/>
          </a:prstGeom>
        </p:spPr>
      </p:pic>
      <p:pic>
        <p:nvPicPr>
          <p:cNvPr id="106" name="Graphic 105" descr="Clock">
            <a:extLst>
              <a:ext uri="{FF2B5EF4-FFF2-40B4-BE49-F238E27FC236}">
                <a16:creationId xmlns:a16="http://schemas.microsoft.com/office/drawing/2014/main" id="{AAF9149B-3439-F849-BDA8-2F70B83539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5182" y="3121738"/>
            <a:ext cx="628318" cy="628318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D3CE32B-459F-1E49-AAEE-10C2FEBFB9A4}"/>
              </a:ext>
            </a:extLst>
          </p:cNvPr>
          <p:cNvCxnSpPr>
            <a:cxnSpLocks/>
            <a:stCxn id="39" idx="3"/>
            <a:endCxn id="96" idx="1"/>
          </p:cNvCxnSpPr>
          <p:nvPr/>
        </p:nvCxnSpPr>
        <p:spPr>
          <a:xfrm flipV="1">
            <a:off x="5244327" y="4604635"/>
            <a:ext cx="778436" cy="2298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D60761-4F70-F34C-981E-667FFA017B12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7316238" y="4604635"/>
            <a:ext cx="6360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3A6594-83B7-2441-A344-D23DCBCE38C4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9245738" y="4604635"/>
            <a:ext cx="8309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Programmer">
            <a:extLst>
              <a:ext uri="{FF2B5EF4-FFF2-40B4-BE49-F238E27FC236}">
                <a16:creationId xmlns:a16="http://schemas.microsoft.com/office/drawing/2014/main" id="{5A3D7170-9FC8-A443-B981-622BE4BE47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046" y="2432380"/>
            <a:ext cx="606977" cy="6069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3C7576-D8CB-1D4E-82FD-7452F70D8700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>
            <a:off x="6600267" y="3631828"/>
            <a:ext cx="69234" cy="60697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3E7B32-31D0-B94B-AB74-D8B67A88B11D}"/>
              </a:ext>
            </a:extLst>
          </p:cNvPr>
          <p:cNvSpPr txBox="1"/>
          <p:nvPr/>
        </p:nvSpPr>
        <p:spPr>
          <a:xfrm>
            <a:off x="1046761" y="1662559"/>
            <a:ext cx="6672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Tradeoff between privacy and performance</a:t>
            </a:r>
          </a:p>
          <a:p>
            <a:endParaRPr lang="en-US" sz="2400" dirty="0"/>
          </a:p>
        </p:txBody>
      </p:sp>
      <p:pic>
        <p:nvPicPr>
          <p:cNvPr id="29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0AE33CA4-0F3C-9C46-A222-CE01E30D4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5" y="3229722"/>
            <a:ext cx="628317" cy="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3A531E5D-BA9C-7845-A2CA-D51460B3D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4" y="3916727"/>
            <a:ext cx="628317" cy="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7B9505E0-C045-6942-A463-20D48C50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3" y="4606936"/>
            <a:ext cx="628317" cy="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71B28DAA-8222-5047-A9B2-562D682B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1" y="5298799"/>
            <a:ext cx="628317" cy="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D77A2187-44B1-2343-958E-C7F04247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2" y="2541115"/>
            <a:ext cx="628317" cy="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0.386\30067_Device_router_unreachable_64.png">
            <a:extLst>
              <a:ext uri="{FF2B5EF4-FFF2-40B4-BE49-F238E27FC236}">
                <a16:creationId xmlns:a16="http://schemas.microsoft.com/office/drawing/2014/main" id="{8D5DCF6E-FC1F-D54C-93A3-7772B501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81" y="5989008"/>
            <a:ext cx="628317" cy="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R1&#10;">
            <a:extLst>
              <a:ext uri="{FF2B5EF4-FFF2-40B4-BE49-F238E27FC236}">
                <a16:creationId xmlns:a16="http://schemas.microsoft.com/office/drawing/2014/main" id="{0548595E-5361-A746-A909-E3647F8006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1" y="3290672"/>
            <a:ext cx="781068" cy="4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R1&#10;">
            <a:extLst>
              <a:ext uri="{FF2B5EF4-FFF2-40B4-BE49-F238E27FC236}">
                <a16:creationId xmlns:a16="http://schemas.microsoft.com/office/drawing/2014/main" id="{55FFB06C-7F79-E74B-9C62-C8243BAE4AD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01" y="5341893"/>
            <a:ext cx="781068" cy="44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C:\Users\ecoffey\AppData\Local\Temp\Rar$DRa0.583\Cisco Icons November\30067_Device_router_3057\Png_256\30067_Device_router_3057_critical_256.png">
            <a:extLst>
              <a:ext uri="{FF2B5EF4-FFF2-40B4-BE49-F238E27FC236}">
                <a16:creationId xmlns:a16="http://schemas.microsoft.com/office/drawing/2014/main" id="{99A70E4B-5F85-034B-823D-6C69E7A8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866" y="4261795"/>
            <a:ext cx="1293461" cy="7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348403-793D-394D-A171-3F4F289AEBA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3437669" y="4627623"/>
            <a:ext cx="513197" cy="93517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E1B472B-A896-E341-B97B-2D07E4262C96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3437669" y="3511580"/>
            <a:ext cx="513197" cy="11160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E35A52-F102-2545-A087-F2EB0D38BF5E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flipH="1" flipV="1">
            <a:off x="2101499" y="2855274"/>
            <a:ext cx="555102" cy="65630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96C0B9-FD05-DD46-8D7B-58F6655AF99D}"/>
              </a:ext>
            </a:extLst>
          </p:cNvPr>
          <p:cNvCxnSpPr>
            <a:cxnSpLocks/>
            <a:stCxn id="35" idx="1"/>
            <a:endCxn id="29" idx="3"/>
          </p:cNvCxnSpPr>
          <p:nvPr/>
        </p:nvCxnSpPr>
        <p:spPr>
          <a:xfrm flipH="1">
            <a:off x="2101502" y="3511580"/>
            <a:ext cx="555099" cy="323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9BF851-ADB5-4447-BC0B-E73A0636DB08}"/>
              </a:ext>
            </a:extLst>
          </p:cNvPr>
          <p:cNvCxnSpPr>
            <a:cxnSpLocks/>
            <a:stCxn id="35" idx="1"/>
            <a:endCxn id="30" idx="3"/>
          </p:cNvCxnSpPr>
          <p:nvPr/>
        </p:nvCxnSpPr>
        <p:spPr>
          <a:xfrm flipH="1">
            <a:off x="2101501" y="3511580"/>
            <a:ext cx="555100" cy="71930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31BC33-2DFA-B14A-A801-AA1979ECEAB8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 flipV="1">
            <a:off x="2101500" y="4921095"/>
            <a:ext cx="555101" cy="64170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908FCBF-3CEF-D548-8D41-6F73ADFDE1AA}"/>
              </a:ext>
            </a:extLst>
          </p:cNvPr>
          <p:cNvCxnSpPr>
            <a:cxnSpLocks/>
            <a:stCxn id="37" idx="1"/>
            <a:endCxn id="32" idx="3"/>
          </p:cNvCxnSpPr>
          <p:nvPr/>
        </p:nvCxnSpPr>
        <p:spPr>
          <a:xfrm flipH="1">
            <a:off x="2101498" y="5562801"/>
            <a:ext cx="555103" cy="5015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9AFAEB-5B6C-2046-9449-AA734A6F1AA1}"/>
              </a:ext>
            </a:extLst>
          </p:cNvPr>
          <p:cNvCxnSpPr>
            <a:cxnSpLocks/>
            <a:stCxn id="37" idx="1"/>
            <a:endCxn id="34" idx="3"/>
          </p:cNvCxnSpPr>
          <p:nvPr/>
        </p:nvCxnSpPr>
        <p:spPr>
          <a:xfrm flipH="1">
            <a:off x="2101498" y="5562801"/>
            <a:ext cx="555103" cy="74036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Programmer">
            <a:extLst>
              <a:ext uri="{FF2B5EF4-FFF2-40B4-BE49-F238E27FC236}">
                <a16:creationId xmlns:a16="http://schemas.microsoft.com/office/drawing/2014/main" id="{7175DAC8-FFDA-2841-9664-DB76217E66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4711" y="3197706"/>
            <a:ext cx="606977" cy="606977"/>
          </a:xfrm>
          <a:prstGeom prst="rect">
            <a:avLst/>
          </a:prstGeom>
        </p:spPr>
      </p:pic>
      <p:pic>
        <p:nvPicPr>
          <p:cNvPr id="66" name="Graphic 65" descr="Programmer">
            <a:extLst>
              <a:ext uri="{FF2B5EF4-FFF2-40B4-BE49-F238E27FC236}">
                <a16:creationId xmlns:a16="http://schemas.microsoft.com/office/drawing/2014/main" id="{26A165FB-80D4-D54C-96CD-F4FC806F9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194" y="3916338"/>
            <a:ext cx="606977" cy="606977"/>
          </a:xfrm>
          <a:prstGeom prst="rect">
            <a:avLst/>
          </a:prstGeom>
        </p:spPr>
      </p:pic>
      <p:pic>
        <p:nvPicPr>
          <p:cNvPr id="67" name="Graphic 66" descr="Programmer">
            <a:extLst>
              <a:ext uri="{FF2B5EF4-FFF2-40B4-BE49-F238E27FC236}">
                <a16:creationId xmlns:a16="http://schemas.microsoft.com/office/drawing/2014/main" id="{69515C17-71B7-6640-9BF5-005A75B5B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07" y="4605239"/>
            <a:ext cx="606977" cy="606977"/>
          </a:xfrm>
          <a:prstGeom prst="rect">
            <a:avLst/>
          </a:prstGeom>
        </p:spPr>
      </p:pic>
      <p:pic>
        <p:nvPicPr>
          <p:cNvPr id="68" name="Graphic 67" descr="Programmer">
            <a:extLst>
              <a:ext uri="{FF2B5EF4-FFF2-40B4-BE49-F238E27FC236}">
                <a16:creationId xmlns:a16="http://schemas.microsoft.com/office/drawing/2014/main" id="{FA0CCB6F-4D83-8642-9142-07A0BA510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194" y="5284390"/>
            <a:ext cx="606977" cy="606977"/>
          </a:xfrm>
          <a:prstGeom prst="rect">
            <a:avLst/>
          </a:prstGeom>
        </p:spPr>
      </p:pic>
      <p:pic>
        <p:nvPicPr>
          <p:cNvPr id="69" name="Graphic 68" descr="Programmer">
            <a:extLst>
              <a:ext uri="{FF2B5EF4-FFF2-40B4-BE49-F238E27FC236}">
                <a16:creationId xmlns:a16="http://schemas.microsoft.com/office/drawing/2014/main" id="{08AD7915-6700-674C-8F78-42A0474A0B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8194" y="6010348"/>
            <a:ext cx="606977" cy="60697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E16BC7-8CB3-7A4A-94D6-46354E300DD4}"/>
              </a:ext>
            </a:extLst>
          </p:cNvPr>
          <p:cNvCxnSpPr>
            <a:cxnSpLocks/>
          </p:cNvCxnSpPr>
          <p:nvPr/>
        </p:nvCxnSpPr>
        <p:spPr>
          <a:xfrm flipH="1">
            <a:off x="1046761" y="2855273"/>
            <a:ext cx="4264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21A6DC5-B070-E844-8B94-B311F7F1D7F9}"/>
              </a:ext>
            </a:extLst>
          </p:cNvPr>
          <p:cNvCxnSpPr>
            <a:cxnSpLocks/>
          </p:cNvCxnSpPr>
          <p:nvPr/>
        </p:nvCxnSpPr>
        <p:spPr>
          <a:xfrm flipH="1">
            <a:off x="1046760" y="3543880"/>
            <a:ext cx="4264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58F0D50-AD1C-2841-BC87-EFD982E900E2}"/>
              </a:ext>
            </a:extLst>
          </p:cNvPr>
          <p:cNvCxnSpPr>
            <a:cxnSpLocks/>
          </p:cNvCxnSpPr>
          <p:nvPr/>
        </p:nvCxnSpPr>
        <p:spPr>
          <a:xfrm flipH="1">
            <a:off x="1046759" y="4230885"/>
            <a:ext cx="4264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1149B69-3B5D-BB4D-B2A8-D1DF3C755938}"/>
              </a:ext>
            </a:extLst>
          </p:cNvPr>
          <p:cNvCxnSpPr>
            <a:cxnSpLocks/>
          </p:cNvCxnSpPr>
          <p:nvPr/>
        </p:nvCxnSpPr>
        <p:spPr>
          <a:xfrm flipH="1">
            <a:off x="1046759" y="4921094"/>
            <a:ext cx="4264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ACB307-7C7B-B842-B56E-B1D9EB9AB3FA}"/>
              </a:ext>
            </a:extLst>
          </p:cNvPr>
          <p:cNvCxnSpPr>
            <a:cxnSpLocks/>
          </p:cNvCxnSpPr>
          <p:nvPr/>
        </p:nvCxnSpPr>
        <p:spPr>
          <a:xfrm flipH="1">
            <a:off x="1046758" y="5612957"/>
            <a:ext cx="4264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600BF30-52DF-2141-94F7-9812EDA0847A}"/>
              </a:ext>
            </a:extLst>
          </p:cNvPr>
          <p:cNvCxnSpPr>
            <a:cxnSpLocks/>
          </p:cNvCxnSpPr>
          <p:nvPr/>
        </p:nvCxnSpPr>
        <p:spPr>
          <a:xfrm flipH="1">
            <a:off x="1046757" y="6313836"/>
            <a:ext cx="42642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51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Caching: Approach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A8B13-E18C-3648-B960-8CB12AE0CDC8}"/>
              </a:ext>
            </a:extLst>
          </p:cNvPr>
          <p:cNvSpPr txBox="1"/>
          <p:nvPr/>
        </p:nvSpPr>
        <p:spPr>
          <a:xfrm>
            <a:off x="1378634" y="1828800"/>
            <a:ext cx="9975166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Computing a probability distribution for the set of routers which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Optimizes performance metrics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satisfies the privacy requirements</a:t>
            </a:r>
          </a:p>
        </p:txBody>
      </p:sp>
    </p:spTree>
    <p:extLst>
      <p:ext uri="{BB962C8B-B14F-4D97-AF65-F5344CB8AC3E}">
        <p14:creationId xmlns:p14="http://schemas.microsoft.com/office/powerpoint/2010/main" val="300193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A8B13-E18C-3648-B960-8CB12AE0CDC8}"/>
              </a:ext>
            </a:extLst>
          </p:cNvPr>
          <p:cNvSpPr txBox="1"/>
          <p:nvPr/>
        </p:nvSpPr>
        <p:spPr>
          <a:xfrm>
            <a:off x="1378634" y="1828800"/>
            <a:ext cx="997516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Objective: minimize the cost in terms of performance loss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Constraints: privacy constraints in terms of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Mutual information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Differential privacy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Decision variable: the probability vector on the set of routers</a:t>
            </a:r>
          </a:p>
        </p:txBody>
      </p:sp>
    </p:spTree>
    <p:extLst>
      <p:ext uri="{BB962C8B-B14F-4D97-AF65-F5344CB8AC3E}">
        <p14:creationId xmlns:p14="http://schemas.microsoft.com/office/powerpoint/2010/main" val="1378564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Problem: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/>
              <p:nvPr/>
            </p:nvSpPr>
            <p:spPr>
              <a:xfrm>
                <a:off x="1378634" y="1828800"/>
                <a:ext cx="9975166" cy="398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Cost of caching at a router: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Cache utilization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Distance from user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2400" b="1" dirty="0"/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34" y="1828800"/>
                <a:ext cx="9975166" cy="3980129"/>
              </a:xfrm>
              <a:prstGeom prst="rect">
                <a:avLst/>
              </a:prstGeom>
              <a:blipFill>
                <a:blip r:embed="rId2"/>
                <a:stretch>
                  <a:fillRect l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0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Problem: Mutual Information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/>
              <p:nvPr/>
            </p:nvSpPr>
            <p:spPr>
              <a:xfrm>
                <a:off x="1378634" y="1828800"/>
                <a:ext cx="9975166" cy="169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U</a:t>
                </a:r>
                <a:r>
                  <a:rPr lang="en-US" sz="2400" dirty="0"/>
                  <a:t>: requesting user of </a:t>
                </a:r>
                <a:r>
                  <a:rPr lang="en-US" sz="2400" i="1" dirty="0"/>
                  <a:t>C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R</a:t>
                </a:r>
                <a:r>
                  <a:rPr lang="en-US" sz="2400" dirty="0"/>
                  <a:t>: router where </a:t>
                </a:r>
                <a:r>
                  <a:rPr lang="en-US" sz="2400" i="1" dirty="0"/>
                  <a:t>C</a:t>
                </a:r>
                <a:r>
                  <a:rPr lang="en-US" sz="2400" dirty="0"/>
                  <a:t> is cached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34" y="1828800"/>
                <a:ext cx="9975166" cy="1697068"/>
              </a:xfrm>
              <a:prstGeom prst="rect">
                <a:avLst/>
              </a:prstGeom>
              <a:blipFill>
                <a:blip r:embed="rId2"/>
                <a:stretch>
                  <a:fillRect l="-763" b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oughnut 4">
            <a:extLst>
              <a:ext uri="{FF2B5EF4-FFF2-40B4-BE49-F238E27FC236}">
                <a16:creationId xmlns:a16="http://schemas.microsoft.com/office/drawing/2014/main" id="{F38EAB0B-57CE-3A47-9222-F068E3074DED}"/>
              </a:ext>
            </a:extLst>
          </p:cNvPr>
          <p:cNvSpPr/>
          <p:nvPr/>
        </p:nvSpPr>
        <p:spPr>
          <a:xfrm>
            <a:off x="6794695" y="3056028"/>
            <a:ext cx="2581920" cy="2556982"/>
          </a:xfrm>
          <a:prstGeom prst="donut">
            <a:avLst>
              <a:gd name="adj" fmla="val 5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Doughnut 5">
            <a:extLst>
              <a:ext uri="{FF2B5EF4-FFF2-40B4-BE49-F238E27FC236}">
                <a16:creationId xmlns:a16="http://schemas.microsoft.com/office/drawing/2014/main" id="{561DE9AD-A0A8-B641-A5C8-B8EF4AD140BB}"/>
              </a:ext>
            </a:extLst>
          </p:cNvPr>
          <p:cNvSpPr/>
          <p:nvPr/>
        </p:nvSpPr>
        <p:spPr>
          <a:xfrm>
            <a:off x="7850356" y="3056028"/>
            <a:ext cx="2770751" cy="2556982"/>
          </a:xfrm>
          <a:prstGeom prst="donut">
            <a:avLst>
              <a:gd name="adj" fmla="val 508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6F891-553A-BB44-B956-685E479613B5}"/>
              </a:ext>
            </a:extLst>
          </p:cNvPr>
          <p:cNvSpPr txBox="1"/>
          <p:nvPr/>
        </p:nvSpPr>
        <p:spPr>
          <a:xfrm>
            <a:off x="6878478" y="4103685"/>
            <a:ext cx="113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H(U|R)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0B5BD-36B4-CF45-9EA8-1E42D55F382C}"/>
              </a:ext>
            </a:extLst>
          </p:cNvPr>
          <p:cNvSpPr txBox="1"/>
          <p:nvPr/>
        </p:nvSpPr>
        <p:spPr>
          <a:xfrm>
            <a:off x="9268430" y="4103686"/>
            <a:ext cx="1214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/>
              <a:t>H(R|U)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7EC0C2-64F7-1E41-865A-6EA3A83B65E7}"/>
              </a:ext>
            </a:extLst>
          </p:cNvPr>
          <p:cNvSpPr txBox="1"/>
          <p:nvPr/>
        </p:nvSpPr>
        <p:spPr>
          <a:xfrm>
            <a:off x="8181579" y="4103686"/>
            <a:ext cx="113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I(U;R)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23FC0-2888-A844-BE83-7A1D771E9106}"/>
              </a:ext>
            </a:extLst>
          </p:cNvPr>
          <p:cNvSpPr txBox="1"/>
          <p:nvPr/>
        </p:nvSpPr>
        <p:spPr>
          <a:xfrm>
            <a:off x="6763650" y="5675321"/>
            <a:ext cx="113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H(U)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D1B5A-CB8D-3144-904E-D6EB0F53941B}"/>
              </a:ext>
            </a:extLst>
          </p:cNvPr>
          <p:cNvSpPr txBox="1"/>
          <p:nvPr/>
        </p:nvSpPr>
        <p:spPr>
          <a:xfrm>
            <a:off x="9863531" y="5659516"/>
            <a:ext cx="113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H(R)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7E75EE-4977-8245-95FC-F0A55C517CD9}"/>
              </a:ext>
            </a:extLst>
          </p:cNvPr>
          <p:cNvCxnSpPr>
            <a:cxnSpLocks/>
          </p:cNvCxnSpPr>
          <p:nvPr/>
        </p:nvCxnSpPr>
        <p:spPr>
          <a:xfrm flipV="1">
            <a:off x="7155206" y="5373862"/>
            <a:ext cx="103722" cy="33621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36E291-52B1-2C40-AF6F-43F0C1F30801}"/>
              </a:ext>
            </a:extLst>
          </p:cNvPr>
          <p:cNvCxnSpPr>
            <a:cxnSpLocks/>
          </p:cNvCxnSpPr>
          <p:nvPr/>
        </p:nvCxnSpPr>
        <p:spPr>
          <a:xfrm flipH="1" flipV="1">
            <a:off x="9825505" y="5546200"/>
            <a:ext cx="100452" cy="258243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057F6A-15DF-CC4E-8509-137D91EBDCE6}"/>
              </a:ext>
            </a:extLst>
          </p:cNvPr>
          <p:cNvSpPr txBox="1"/>
          <p:nvPr/>
        </p:nvSpPr>
        <p:spPr>
          <a:xfrm>
            <a:off x="8222565" y="2442137"/>
            <a:ext cx="113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H(U,R)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BB2801-0ECD-C54F-8DA4-C714B9486B67}"/>
              </a:ext>
            </a:extLst>
          </p:cNvPr>
          <p:cNvCxnSpPr>
            <a:cxnSpLocks/>
          </p:cNvCxnSpPr>
          <p:nvPr/>
        </p:nvCxnSpPr>
        <p:spPr>
          <a:xfrm>
            <a:off x="8621535" y="2869967"/>
            <a:ext cx="179071" cy="237324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2EE515-EBA5-164A-B863-84B653F75B17}"/>
              </a:ext>
            </a:extLst>
          </p:cNvPr>
          <p:cNvCxnSpPr>
            <a:cxnSpLocks/>
          </p:cNvCxnSpPr>
          <p:nvPr/>
        </p:nvCxnSpPr>
        <p:spPr>
          <a:xfrm flipH="1">
            <a:off x="8414238" y="2842821"/>
            <a:ext cx="161924" cy="27274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6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/>
              <p:nvPr/>
            </p:nvSpPr>
            <p:spPr>
              <a:xfrm>
                <a:off x="1378634" y="1420837"/>
                <a:ext cx="9975166" cy="232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Cost of caching at </a:t>
                </a:r>
                <a:r>
                  <a:rPr lang="en-US" sz="2400" i="1" dirty="0"/>
                  <a:t>R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R</a:t>
                </a:r>
                <a:endParaRPr lang="en-US" sz="2400" baseline="-25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Cost of caching at </a:t>
                </a:r>
                <a:r>
                  <a:rPr lang="en-US" sz="2400" i="1" dirty="0"/>
                  <a:t>S</a:t>
                </a:r>
                <a:r>
                  <a:rPr lang="en-US" sz="2400" dirty="0"/>
                  <a:t>: </a:t>
                </a:r>
                <a:r>
                  <a:rPr lang="en-US" sz="2400" dirty="0" err="1"/>
                  <a:t>c</a:t>
                </a:r>
                <a:r>
                  <a:rPr lang="en-US" sz="2400" baseline="-25000" dirty="0" err="1"/>
                  <a:t>S</a:t>
                </a:r>
                <a:endParaRPr lang="en-US" sz="2400" i="1" baseline="-25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Differential Privacy with the costs as distinguishing metric: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34" y="1420837"/>
                <a:ext cx="9975166" cy="2329036"/>
              </a:xfrm>
              <a:prstGeom prst="rect">
                <a:avLst/>
              </a:prstGeom>
              <a:blipFill>
                <a:blip r:embed="rId2"/>
                <a:stretch>
                  <a:fillRect l="-763"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8" descr="C:\Users\ecoffey\AppData\Local\Temp\Rar$DRa0.583\Cisco Icons November\30067_Device_router_3057\Png_256\30067_Device_router_3057_warning_256.png">
            <a:extLst>
              <a:ext uri="{FF2B5EF4-FFF2-40B4-BE49-F238E27FC236}">
                <a16:creationId xmlns:a16="http://schemas.microsoft.com/office/drawing/2014/main" id="{6CA935B8-D87E-8644-AE0D-1E7C721C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92" y="5272453"/>
            <a:ext cx="1293474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1&#10;">
            <a:extLst>
              <a:ext uri="{FF2B5EF4-FFF2-40B4-BE49-F238E27FC236}">
                <a16:creationId xmlns:a16="http://schemas.microsoft.com/office/drawing/2014/main" id="{8169FA42-BEC3-2B4E-9614-982A3A7F3A0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91" y="4218560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Programmer">
            <a:extLst>
              <a:ext uri="{FF2B5EF4-FFF2-40B4-BE49-F238E27FC236}">
                <a16:creationId xmlns:a16="http://schemas.microsoft.com/office/drawing/2014/main" id="{349BD3CF-7D57-934C-A5FC-15647B025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1102" y="4695965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1AB955-7312-C34B-AFD2-0FB460B63632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 flipV="1">
            <a:off x="3235502" y="4584391"/>
            <a:ext cx="2469689" cy="56877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5BA6D8-3210-7944-B1A3-B503BC3CBA51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>
            <a:off x="3235502" y="5153165"/>
            <a:ext cx="2469690" cy="48511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0DEEAC-DABF-C444-82AD-42639210B2E8}"/>
                  </a:ext>
                </a:extLst>
              </p:cNvPr>
              <p:cNvSpPr txBox="1"/>
              <p:nvPr/>
            </p:nvSpPr>
            <p:spPr>
              <a:xfrm>
                <a:off x="5967410" y="4488557"/>
                <a:ext cx="1031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0DEEAC-DABF-C444-82AD-42639210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410" y="4488557"/>
                <a:ext cx="1031256" cy="461665"/>
              </a:xfrm>
              <a:prstGeom prst="rect">
                <a:avLst/>
              </a:prstGeom>
              <a:blipFill>
                <a:blip r:embed="rId7"/>
                <a:stretch>
                  <a:fillRect l="-853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F2E3CB-39F7-4C48-B5F7-3BAC64BA653E}"/>
                  </a:ext>
                </a:extLst>
              </p:cNvPr>
              <p:cNvSpPr txBox="1"/>
              <p:nvPr/>
            </p:nvSpPr>
            <p:spPr>
              <a:xfrm>
                <a:off x="5965654" y="5566402"/>
                <a:ext cx="772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F2E3CB-39F7-4C48-B5F7-3BAC64BA6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54" y="5566402"/>
                <a:ext cx="772549" cy="461665"/>
              </a:xfrm>
              <a:prstGeom prst="rect">
                <a:avLst/>
              </a:prstGeom>
              <a:blipFill>
                <a:blip r:embed="rId8"/>
                <a:stretch>
                  <a:fillRect l="-1129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36ACB3-85ED-B049-855A-0DA03DAA9D67}"/>
                  </a:ext>
                </a:extLst>
              </p:cNvPr>
              <p:cNvSpPr/>
              <p:nvPr/>
            </p:nvSpPr>
            <p:spPr>
              <a:xfrm>
                <a:off x="7119036" y="4189743"/>
                <a:ext cx="7171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36ACB3-85ED-B049-855A-0DA03DAA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36" y="4189743"/>
                <a:ext cx="717119" cy="584775"/>
              </a:xfrm>
              <a:prstGeom prst="rect">
                <a:avLst/>
              </a:prstGeom>
              <a:blipFill>
                <a:blip r:embed="rId9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03D929-56CF-C243-A42F-4DDF64325D15}"/>
                  </a:ext>
                </a:extLst>
              </p:cNvPr>
              <p:cNvSpPr/>
              <p:nvPr/>
            </p:nvSpPr>
            <p:spPr>
              <a:xfrm>
                <a:off x="7119036" y="5274014"/>
                <a:ext cx="678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003D929-56CF-C243-A42F-4DDF64325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036" y="5274014"/>
                <a:ext cx="678840" cy="584775"/>
              </a:xfrm>
              <a:prstGeom prst="rect">
                <a:avLst/>
              </a:prstGeom>
              <a:blipFill>
                <a:blip r:embed="rId10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79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E51E-CAC8-B44A-BF36-B49B1C5C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A3E57-2F93-C749-8E7A-565897D86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62073"/>
                <a:ext cx="685495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Minimize: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Subject to: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A3E57-2F93-C749-8E7A-565897D86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62073"/>
                <a:ext cx="6854952" cy="4351338"/>
              </a:xfrm>
              <a:blipFill>
                <a:blip r:embed="rId2"/>
                <a:stretch>
                  <a:fillRect l="-129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B092F5-D249-7E4D-8E6C-DBEFA84CDF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0113" y="2362073"/>
                <a:ext cx="685495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Minimize: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2400" dirty="0"/>
                  <a:t>Subject to: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m:rPr>
                          <m:lit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m:rPr>
                              <m:lit/>
                            </m:rP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≥0.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B092F5-D249-7E4D-8E6C-DBEFA84C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113" y="2362073"/>
                <a:ext cx="6854952" cy="4351338"/>
              </a:xfrm>
              <a:prstGeom prst="rect">
                <a:avLst/>
              </a:prstGeom>
              <a:blipFill>
                <a:blip r:embed="rId3"/>
                <a:stretch>
                  <a:fillRect l="-1481" b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F56646-FA02-024D-A962-781045BFE771}"/>
              </a:ext>
            </a:extLst>
          </p:cNvPr>
          <p:cNvCxnSpPr/>
          <p:nvPr/>
        </p:nvCxnSpPr>
        <p:spPr>
          <a:xfrm>
            <a:off x="5961888" y="1681671"/>
            <a:ext cx="0" cy="44952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6585EC-34D3-6548-8B77-53AE825A64AB}"/>
              </a:ext>
            </a:extLst>
          </p:cNvPr>
          <p:cNvCxnSpPr>
            <a:cxnSpLocks/>
          </p:cNvCxnSpPr>
          <p:nvPr/>
        </p:nvCxnSpPr>
        <p:spPr>
          <a:xfrm>
            <a:off x="838200" y="2242058"/>
            <a:ext cx="1082954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436E04-2ECB-C241-B540-948611BF12BE}"/>
              </a:ext>
            </a:extLst>
          </p:cNvPr>
          <p:cNvSpPr txBox="1"/>
          <p:nvPr/>
        </p:nvSpPr>
        <p:spPr>
          <a:xfrm>
            <a:off x="2694432" y="1704763"/>
            <a:ext cx="180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C2E771-A594-ED45-97EC-20663E619B87}"/>
              </a:ext>
            </a:extLst>
          </p:cNvPr>
          <p:cNvSpPr txBox="1"/>
          <p:nvPr/>
        </p:nvSpPr>
        <p:spPr>
          <a:xfrm>
            <a:off x="8211312" y="1658831"/>
            <a:ext cx="180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45994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E52F-4E3E-F545-8D0B-377D641F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D0B39-9691-7343-802E-9DE67BEEB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i="1" dirty="0"/>
                  <a:t>Theorem: </a:t>
                </a:r>
                <a:r>
                  <a:rPr lang="en-US" sz="2400" dirty="0"/>
                  <a:t>The optimal solution of P1 is given by: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problem reduces to linear program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the following is the solution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400" i="1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problem reduces to minimizing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400" i="1" dirty="0"/>
                  <a:t>: </a:t>
                </a:r>
                <a:r>
                  <a:rPr lang="en-US" dirty="0"/>
                  <a:t>infeasible</a:t>
                </a:r>
                <a:endParaRPr lang="en-US" sz="2400" i="1" dirty="0"/>
              </a:p>
              <a:p>
                <a:pPr marL="914400" lvl="2" indent="0">
                  <a:lnSpc>
                    <a:spcPct val="150000"/>
                  </a:lnSpc>
                  <a:buNone/>
                </a:pPr>
                <a:endParaRPr lang="en-US" sz="24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D0B39-9691-7343-802E-9DE67BEEB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114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E52F-4E3E-F545-8D0B-377D641F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1F5E7A-9046-CF47-8EB3-59B9E5FF1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708" y="1690688"/>
                <a:ext cx="10768584" cy="4689539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Obtain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by solving the system of equations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400" dirty="0"/>
                  <a:t>We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is a non-singular matrix and therefore, </a:t>
                </a:r>
                <a:r>
                  <a:rPr lang="en-US" sz="2400" dirty="0" err="1"/>
                  <a:t>Netwon</a:t>
                </a:r>
                <a:r>
                  <a:rPr lang="en-US" sz="2400" dirty="0"/>
                  <a:t> method can be used.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</m:e>
                        </m:nary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p>
                                </m:sSubSup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den>
                            </m:f>
                          </m:e>
                        </m:func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1F5E7A-9046-CF47-8EB3-59B9E5FF1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708" y="1690688"/>
                <a:ext cx="10768584" cy="4689539"/>
              </a:xfrm>
              <a:blipFill>
                <a:blip r:embed="rId2"/>
                <a:stretch>
                  <a:fillRect l="-824" t="-541" b="-1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979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E51E-CAC8-B44A-BF36-B49B1C5C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P2: Conjugate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A3E57-2F93-C749-8E7A-565897D86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572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i="1" dirty="0"/>
                  <a:t>Conjugate function: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dirty="0" err="1"/>
                  <a:t>dom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be its domain. Then the conjugate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defined as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sup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dom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sup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i="1" dirty="0"/>
                  <a:t>Positive homogeneous extension: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/>
                  <a:t>  </a:t>
                </a:r>
                <a:r>
                  <a:rPr lang="en-US" sz="2000" dirty="0"/>
                  <a:t>and</a:t>
                </a:r>
                <a:r>
                  <a:rPr lang="en-US" sz="2000" i="1" dirty="0"/>
                  <a:t> </a:t>
                </a:r>
                <a:r>
                  <a:rPr lang="en-US" sz="2000" dirty="0"/>
                  <a:t>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its domain.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given by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sup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,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sz="20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dom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∪{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&gt;0,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dom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^∗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A3E57-2F93-C749-8E7A-565897D86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5728"/>
                <a:ext cx="10515600" cy="4351338"/>
              </a:xfrm>
              <a:blipFill>
                <a:blip r:embed="rId2"/>
                <a:stretch>
                  <a:fillRect l="-603" b="-65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95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8BC-F42D-4C3E-BD0E-E156B0C7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67" y="349019"/>
            <a:ext cx="10515600" cy="1325563"/>
          </a:xfrm>
        </p:spPr>
        <p:txBody>
          <a:bodyPr/>
          <a:lstStyle/>
          <a:p>
            <a:r>
              <a:rPr lang="en-CA" dirty="0"/>
              <a:t>Information Centric Networks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AFCE20-1BE5-4540-9E97-00CDF7013BF8}"/>
              </a:ext>
            </a:extLst>
          </p:cNvPr>
          <p:cNvSpPr txBox="1"/>
          <p:nvPr/>
        </p:nvSpPr>
        <p:spPr>
          <a:xfrm>
            <a:off x="1002760" y="1674582"/>
            <a:ext cx="7408213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Content is the primary 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What rather than where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Content decoupled from host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Stateful 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In-network caching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4EA3D2-B587-9B43-9406-E6721433BAAA}"/>
              </a:ext>
            </a:extLst>
          </p:cNvPr>
          <p:cNvSpPr/>
          <p:nvPr/>
        </p:nvSpPr>
        <p:spPr>
          <a:xfrm>
            <a:off x="4470713" y="3983010"/>
            <a:ext cx="6853954" cy="2089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52" tIns="50276" rIns="100552" bIns="50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0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3C203CF-B27B-FB48-BB82-DC7B8DEAB6C5}"/>
              </a:ext>
            </a:extLst>
          </p:cNvPr>
          <p:cNvSpPr/>
          <p:nvPr/>
        </p:nvSpPr>
        <p:spPr>
          <a:xfrm>
            <a:off x="4587275" y="4463603"/>
            <a:ext cx="1619648" cy="99829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52" tIns="50276" rIns="100552" bIns="50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Content store (cache)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8122C13-C7DE-AD4C-80CA-929D10122B52}"/>
              </a:ext>
            </a:extLst>
          </p:cNvPr>
          <p:cNvSpPr/>
          <p:nvPr/>
        </p:nvSpPr>
        <p:spPr>
          <a:xfrm>
            <a:off x="9401471" y="4463603"/>
            <a:ext cx="1594594" cy="92796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552" tIns="50276" rIns="100552" bIns="502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Forwarder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4741A63-0F8A-F845-8CC5-7C0CA7733411}"/>
              </a:ext>
            </a:extLst>
          </p:cNvPr>
          <p:cNvGrpSpPr/>
          <p:nvPr/>
        </p:nvGrpSpPr>
        <p:grpSpPr>
          <a:xfrm>
            <a:off x="6535527" y="4243274"/>
            <a:ext cx="2505723" cy="1428580"/>
            <a:chOff x="4858600" y="3085199"/>
            <a:chExt cx="1507971" cy="78046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BEB8571-24E7-1B41-975D-DE76D0A22D4C}"/>
                </a:ext>
              </a:extLst>
            </p:cNvPr>
            <p:cNvGrpSpPr/>
            <p:nvPr/>
          </p:nvGrpSpPr>
          <p:grpSpPr>
            <a:xfrm>
              <a:off x="4989846" y="3394063"/>
              <a:ext cx="1275545" cy="385157"/>
              <a:chOff x="2310938" y="4472247"/>
              <a:chExt cx="1275545" cy="385157"/>
            </a:xfrm>
            <a:solidFill>
              <a:schemeClr val="accent6">
                <a:lumMod val="50000"/>
              </a:schemeClr>
            </a:solidFill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8985111-351F-CE4A-B26F-3FF44C04D1A2}"/>
                  </a:ext>
                </a:extLst>
              </p:cNvPr>
              <p:cNvCxnSpPr/>
              <p:nvPr/>
            </p:nvCxnSpPr>
            <p:spPr>
              <a:xfrm>
                <a:off x="2310938" y="4472247"/>
                <a:ext cx="980902" cy="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034C27D-010D-F847-8B93-1EDE9F876CDA}"/>
                  </a:ext>
                </a:extLst>
              </p:cNvPr>
              <p:cNvCxnSpPr/>
              <p:nvPr/>
            </p:nvCxnSpPr>
            <p:spPr>
              <a:xfrm>
                <a:off x="2310938" y="4857404"/>
                <a:ext cx="980902" cy="0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6A2E0BA-2BD4-2B47-88C4-EDDD52ADE020}"/>
                  </a:ext>
                </a:extLst>
              </p:cNvPr>
              <p:cNvCxnSpPr/>
              <p:nvPr/>
            </p:nvCxnSpPr>
            <p:spPr>
              <a:xfrm>
                <a:off x="3291840" y="4472247"/>
                <a:ext cx="0" cy="385157"/>
              </a:xfrm>
              <a:prstGeom prst="line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4BC53AB-331B-AB4C-A0E5-355A2793CEA7}"/>
                  </a:ext>
                </a:extLst>
              </p:cNvPr>
              <p:cNvSpPr/>
              <p:nvPr/>
            </p:nvSpPr>
            <p:spPr>
              <a:xfrm>
                <a:off x="3291840" y="4524895"/>
                <a:ext cx="294643" cy="282632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0552" tIns="50276" rIns="100552" bIns="5027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4000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A09585-6CEA-6540-ACE3-027AD75C3262}"/>
                </a:ext>
              </a:extLst>
            </p:cNvPr>
            <p:cNvSpPr txBox="1"/>
            <p:nvPr/>
          </p:nvSpPr>
          <p:spPr>
            <a:xfrm>
              <a:off x="5402656" y="3085199"/>
              <a:ext cx="471400" cy="319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PIT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FDB3FFE-C5CC-A54B-BD57-F1E37570B744}"/>
                </a:ext>
              </a:extLst>
            </p:cNvPr>
            <p:cNvSpPr/>
            <p:nvPr/>
          </p:nvSpPr>
          <p:spPr>
            <a:xfrm>
              <a:off x="4858600" y="3105388"/>
              <a:ext cx="1507971" cy="76027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0552" tIns="50276" rIns="100552" bIns="502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A591BE8F-62FB-F74B-BFA7-9F60D5BE3216}"/>
              </a:ext>
            </a:extLst>
          </p:cNvPr>
          <p:cNvSpPr/>
          <p:nvPr/>
        </p:nvSpPr>
        <p:spPr>
          <a:xfrm>
            <a:off x="9970679" y="3913256"/>
            <a:ext cx="117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68221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E51E-CAC8-B44A-BF36-B49B1C5C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P2: Conjugate dual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A3E57-2F93-C749-8E7A-565897D864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206" y="1683205"/>
                <a:ext cx="11673445" cy="212129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/>
                  <a:t>Minimize: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</m:oMath>
                </a14:m>
                <a:endParaRPr lang="en-US" sz="2400" b="1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400" dirty="0"/>
                  <a:t>Subject to: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i="1" dirty="0"/>
              </a:p>
              <a:p>
                <a:pPr marL="2743200" lvl="6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43200" lvl="6" indent="0">
                  <a:lnSpc>
                    <a:spcPct val="150000"/>
                  </a:lnSpc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A3E57-2F93-C749-8E7A-565897D864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206" y="1683205"/>
                <a:ext cx="11673445" cy="2121291"/>
              </a:xfrm>
              <a:blipFill>
                <a:blip r:embed="rId2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FF964-53E2-7241-A4E6-1A681B7588EA}"/>
                  </a:ext>
                </a:extLst>
              </p:cNvPr>
              <p:cNvSpPr txBox="1"/>
              <p:nvPr/>
            </p:nvSpPr>
            <p:spPr>
              <a:xfrm>
                <a:off x="0" y="3601333"/>
                <a:ext cx="11519065" cy="3247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b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  <m:sup/>
                                      </m:sSubSup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b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sz="2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	   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400" dirty="0"/>
                  <a:t>contains the constraints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lit/>
                      </m:rP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11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8FF964-53E2-7241-A4E6-1A681B758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01333"/>
                <a:ext cx="11519065" cy="3247620"/>
              </a:xfrm>
              <a:prstGeom prst="rect">
                <a:avLst/>
              </a:prstGeom>
              <a:blipFill>
                <a:blip r:embed="rId3"/>
                <a:stretch>
                  <a:fillRect t="-17188" b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BD8693-ECB6-9D49-9DD5-74F87D9760D3}"/>
              </a:ext>
            </a:extLst>
          </p:cNvPr>
          <p:cNvSpPr txBox="1"/>
          <p:nvPr/>
        </p:nvSpPr>
        <p:spPr>
          <a:xfrm>
            <a:off x="1028206" y="3700315"/>
            <a:ext cx="105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851FD-3FEB-0B40-B98D-FD59B16D7084}"/>
              </a:ext>
            </a:extLst>
          </p:cNvPr>
          <p:cNvSpPr txBox="1"/>
          <p:nvPr/>
        </p:nvSpPr>
        <p:spPr>
          <a:xfrm>
            <a:off x="5557651" y="31113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9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Non-cooperative game among users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/>
              <p:nvPr/>
            </p:nvSpPr>
            <p:spPr>
              <a:xfrm>
                <a:off x="1195754" y="1471820"/>
                <a:ext cx="9975166" cy="5021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Game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𝓖</m:t>
                    </m:r>
                  </m:oMath>
                </a14:m>
                <a:r>
                  <a:rPr lang="en-US" sz="2400" dirty="0"/>
                  <a:t> is defined as a three tuple {𝓟, 𝓢, 𝓕} where 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Set of players 𝓟 is the set of users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Set of strategies 𝓢 is the set of possible probability vectors</a:t>
                </a:r>
              </a:p>
              <a:p>
                <a:pPr marL="800100" lvl="1" indent="-3429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Utility function 𝓕 is the negative cost function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 users have different costs and privacy requirements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Every user selfishly aims to 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Minimize her cost</a:t>
                </a:r>
              </a:p>
              <a:p>
                <a:pPr marL="914400" lvl="1" indent="-45720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Satisfy her privacy requirements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Nash Equilibrium exists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FA8B13-E18C-3648-B960-8CB12AE0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54" y="1471820"/>
                <a:ext cx="9975166" cy="5021055"/>
              </a:xfrm>
              <a:prstGeom prst="rect">
                <a:avLst/>
              </a:prstGeom>
              <a:blipFill>
                <a:blip r:embed="rId2"/>
                <a:stretch>
                  <a:fillRect l="-762" b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9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DC9E-D561-294B-AE02-33E4EA6A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Study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4512E-BCE1-4D4F-AE03-6372DAAD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2912"/>
            <a:ext cx="4572000" cy="3200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C60E3-A737-C04E-B3E4-BC67DA95E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28" y="2112912"/>
            <a:ext cx="4572000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064D1-5E4B-B94D-B361-37121E68B71A}"/>
              </a:ext>
            </a:extLst>
          </p:cNvPr>
          <p:cNvSpPr txBox="1"/>
          <p:nvPr/>
        </p:nvSpPr>
        <p:spPr>
          <a:xfrm>
            <a:off x="2283600" y="5504703"/>
            <a:ext cx="26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comparison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2498A-A6B6-2E4C-A38C-9DC133AABC9F}"/>
              </a:ext>
            </a:extLst>
          </p:cNvPr>
          <p:cNvSpPr txBox="1"/>
          <p:nvPr/>
        </p:nvSpPr>
        <p:spPr>
          <a:xfrm>
            <a:off x="7495680" y="5504702"/>
            <a:ext cx="26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Cache utilization</a:t>
            </a:r>
          </a:p>
        </p:txBody>
      </p:sp>
    </p:spTree>
    <p:extLst>
      <p:ext uri="{BB962C8B-B14F-4D97-AF65-F5344CB8AC3E}">
        <p14:creationId xmlns:p14="http://schemas.microsoft.com/office/powerpoint/2010/main" val="239943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986D80D-B646-8C45-B535-18A6A47391D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224002" y="3788509"/>
            <a:ext cx="1134111" cy="15134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2B37C9-3F3D-414C-85B4-333B42135FFB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1227691" y="5556457"/>
            <a:ext cx="1126943" cy="86100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4288BC-F42D-4C3E-BD0E-E156B0C7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28" y="269470"/>
            <a:ext cx="10515600" cy="1325563"/>
          </a:xfrm>
        </p:spPr>
        <p:txBody>
          <a:bodyPr/>
          <a:lstStyle/>
          <a:p>
            <a:r>
              <a:rPr lang="en-CA" dirty="0"/>
              <a:t>Breaching location privacy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AF6EBA-4F7C-4079-B4F5-7500AD2CF99A}"/>
              </a:ext>
            </a:extLst>
          </p:cNvPr>
          <p:cNvSpPr txBox="1"/>
          <p:nvPr/>
        </p:nvSpPr>
        <p:spPr>
          <a:xfrm>
            <a:off x="5761309" y="1344025"/>
            <a:ext cx="67862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/>
              <a:t>Adv. Has knowledge of U</a:t>
            </a:r>
            <a:r>
              <a:rPr lang="en-CA" sz="2400" baseline="-25000" dirty="0"/>
              <a:t>1</a:t>
            </a:r>
            <a:r>
              <a:rPr lang="en-CA" sz="2400" dirty="0"/>
              <a:t> requesting </a:t>
            </a:r>
            <a:r>
              <a:rPr lang="en-CA" sz="2400" i="1" dirty="0"/>
              <a:t>C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/>
              <a:t> Adv. requests </a:t>
            </a:r>
            <a:r>
              <a:rPr lang="en-CA" sz="2400" i="1" dirty="0"/>
              <a:t>C </a:t>
            </a:r>
            <a:r>
              <a:rPr lang="en-CA" sz="2400" dirty="0"/>
              <a:t>and</a:t>
            </a:r>
            <a:r>
              <a:rPr lang="en-CA" sz="2400" i="1" dirty="0"/>
              <a:t> </a:t>
            </a:r>
            <a:r>
              <a:rPr lang="en-CA" sz="2400" dirty="0"/>
              <a:t>measures the delay, </a:t>
            </a:r>
            <a:r>
              <a:rPr lang="en-CA" sz="2400" i="1" dirty="0"/>
              <a:t>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sz="2400" dirty="0"/>
              <a:t>U</a:t>
            </a:r>
            <a:r>
              <a:rPr lang="en-CA" sz="2400" baseline="-25000" dirty="0"/>
              <a:t>1</a:t>
            </a:r>
            <a:r>
              <a:rPr lang="en-CA" sz="2400" dirty="0"/>
              <a:t> is connected to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dirty="0"/>
              <a:t>R</a:t>
            </a:r>
            <a:r>
              <a:rPr lang="en-CA" sz="2400" baseline="-25000" dirty="0"/>
              <a:t>1</a:t>
            </a:r>
            <a:r>
              <a:rPr lang="en-CA" sz="2400" dirty="0"/>
              <a:t>, if </a:t>
            </a:r>
            <a:r>
              <a:rPr lang="en-CA" sz="2400" i="1" dirty="0"/>
              <a:t>d = d</a:t>
            </a:r>
            <a:r>
              <a:rPr lang="en-CA" sz="2400" i="1" baseline="-25000" dirty="0"/>
              <a:t>1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dirty="0"/>
              <a:t>R</a:t>
            </a:r>
            <a:r>
              <a:rPr lang="en-CA" sz="2400" baseline="-25000" dirty="0"/>
              <a:t>2</a:t>
            </a:r>
            <a:r>
              <a:rPr lang="en-CA" sz="2400" dirty="0"/>
              <a:t>, if </a:t>
            </a:r>
            <a:r>
              <a:rPr lang="en-CA" sz="2400" i="1" dirty="0"/>
              <a:t>d = d</a:t>
            </a:r>
            <a:r>
              <a:rPr lang="en-CA" sz="2400" i="1" baseline="-25000" dirty="0"/>
              <a:t>2</a:t>
            </a:r>
            <a:endParaRPr lang="en-CA" sz="2400" i="1" dirty="0"/>
          </a:p>
          <a:p>
            <a:endParaRPr lang="en-CA" sz="2400" dirty="0"/>
          </a:p>
        </p:txBody>
      </p:sp>
      <p:graphicFrame>
        <p:nvGraphicFramePr>
          <p:cNvPr id="31" name="Table 39">
            <a:extLst>
              <a:ext uri="{FF2B5EF4-FFF2-40B4-BE49-F238E27FC236}">
                <a16:creationId xmlns:a16="http://schemas.microsoft.com/office/drawing/2014/main" id="{A440DA09-FCD2-A942-B707-60365A0779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71788" y="4659747"/>
          <a:ext cx="372035" cy="457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153888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</a:tbl>
          </a:graphicData>
        </a:graphic>
      </p:graphicFrame>
      <p:graphicFrame>
        <p:nvGraphicFramePr>
          <p:cNvPr id="47" name="Table 39">
            <a:extLst>
              <a:ext uri="{FF2B5EF4-FFF2-40B4-BE49-F238E27FC236}">
                <a16:creationId xmlns:a16="http://schemas.microsoft.com/office/drawing/2014/main" id="{0E7688CB-AE98-9C4B-AAE2-2AB30AB5BF86}"/>
              </a:ext>
            </a:extLst>
          </p:cNvPr>
          <p:cNvGraphicFramePr>
            <a:graphicFrameLocks/>
          </p:cNvGraphicFramePr>
          <p:nvPr/>
        </p:nvGraphicFramePr>
        <p:xfrm>
          <a:off x="4711259" y="5334086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49" name="Table 39">
            <a:extLst>
              <a:ext uri="{FF2B5EF4-FFF2-40B4-BE49-F238E27FC236}">
                <a16:creationId xmlns:a16="http://schemas.microsoft.com/office/drawing/2014/main" id="{984B9068-0E3D-DA44-9236-9D815903848F}"/>
              </a:ext>
            </a:extLst>
          </p:cNvPr>
          <p:cNvGraphicFramePr>
            <a:graphicFrameLocks/>
          </p:cNvGraphicFramePr>
          <p:nvPr/>
        </p:nvGraphicFramePr>
        <p:xfrm>
          <a:off x="6752602" y="5361953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A5331E-B6B9-0245-8E0A-0DFB12B08F9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057805" y="4331228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A151C0-B722-244A-BC53-18968FE57BC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897276" y="5005567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B2C33B-B1B8-C346-A219-27DA5287AA13}"/>
              </a:ext>
            </a:extLst>
          </p:cNvPr>
          <p:cNvCxnSpPr>
            <a:cxnSpLocks/>
          </p:cNvCxnSpPr>
          <p:nvPr/>
        </p:nvCxnSpPr>
        <p:spPr>
          <a:xfrm flipH="1">
            <a:off x="6898907" y="5005567"/>
            <a:ext cx="1" cy="369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3A901F-A3EE-3F4D-8A04-E1EE6B047EFE}"/>
                  </a:ext>
                </a:extLst>
              </p:cNvPr>
              <p:cNvSpPr txBox="1"/>
              <p:nvPr/>
            </p:nvSpPr>
            <p:spPr>
              <a:xfrm>
                <a:off x="4086706" y="3529471"/>
                <a:ext cx="322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800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3A901F-A3EE-3F4D-8A04-E1EE6B047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706" y="3529471"/>
                <a:ext cx="322729" cy="523220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Graphic 55" descr="Programmer">
            <a:extLst>
              <a:ext uri="{FF2B5EF4-FFF2-40B4-BE49-F238E27FC236}">
                <a16:creationId xmlns:a16="http://schemas.microsoft.com/office/drawing/2014/main" id="{EE13438B-6518-1F48-A091-7AC2CE165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204" y="3159777"/>
            <a:ext cx="914400" cy="914400"/>
          </a:xfrm>
          <a:prstGeom prst="rect">
            <a:avLst/>
          </a:prstGeom>
        </p:spPr>
      </p:pic>
      <p:pic>
        <p:nvPicPr>
          <p:cNvPr id="57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4333C60B-A691-304D-93B4-38D0828B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22" y="3958930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1&#10;">
            <a:extLst>
              <a:ext uri="{FF2B5EF4-FFF2-40B4-BE49-F238E27FC236}">
                <a16:creationId xmlns:a16="http://schemas.microsoft.com/office/drawing/2014/main" id="{FE32CFC2-5723-584E-A011-70B3EFC373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66" y="4305682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1&#10;">
            <a:extLst>
              <a:ext uri="{FF2B5EF4-FFF2-40B4-BE49-F238E27FC236}">
                <a16:creationId xmlns:a16="http://schemas.microsoft.com/office/drawing/2014/main" id="{E7332662-8C79-714C-B6D9-F09C93D9E5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166" y="4305682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1&#10;">
            <a:extLst>
              <a:ext uri="{FF2B5EF4-FFF2-40B4-BE49-F238E27FC236}">
                <a16:creationId xmlns:a16="http://schemas.microsoft.com/office/drawing/2014/main" id="{DAAEBCCB-3BD0-A847-9080-764DA6D1FA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113" y="3574020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F8D325-0CAC-9F49-9116-0FE27DF0891F}"/>
                  </a:ext>
                </a:extLst>
              </p:cNvPr>
              <p:cNvSpPr/>
              <p:nvPr/>
            </p:nvSpPr>
            <p:spPr>
              <a:xfrm>
                <a:off x="2747850" y="3886051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F8D325-0CAC-9F49-9116-0FE27DF08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850" y="3886051"/>
                <a:ext cx="615810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7FC035-9682-B14C-9C57-7BC1B180AF91}"/>
                  </a:ext>
                </a:extLst>
              </p:cNvPr>
              <p:cNvSpPr/>
              <p:nvPr/>
            </p:nvSpPr>
            <p:spPr>
              <a:xfrm>
                <a:off x="4654852" y="4598663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7FC035-9682-B14C-9C57-7BC1B180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852" y="4598663"/>
                <a:ext cx="615810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C50376-87DF-0745-A39F-6E2D58BA5371}"/>
                  </a:ext>
                </a:extLst>
              </p:cNvPr>
              <p:cNvSpPr/>
              <p:nvPr/>
            </p:nvSpPr>
            <p:spPr>
              <a:xfrm>
                <a:off x="6630715" y="4606014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C50376-87DF-0745-A39F-6E2D58BA5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15" y="4606014"/>
                <a:ext cx="615810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9D359-5D11-4E41-8362-4F7E6CF935BC}"/>
              </a:ext>
            </a:extLst>
          </p:cNvPr>
          <p:cNvSpPr txBox="1"/>
          <p:nvPr/>
        </p:nvSpPr>
        <p:spPr>
          <a:xfrm>
            <a:off x="840183" y="4237510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 </a:t>
            </a:r>
            <a:r>
              <a:rPr lang="en-US" sz="2800" b="1" dirty="0"/>
              <a:t>?</a:t>
            </a:r>
            <a:r>
              <a:rPr lang="en-US" sz="2800" b="1" baseline="-25000" dirty="0"/>
              <a:t> </a:t>
            </a:r>
            <a:endParaRPr lang="en-US" sz="28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362BE3-D0B9-6646-8D52-AE5D4B76C76E}"/>
              </a:ext>
            </a:extLst>
          </p:cNvPr>
          <p:cNvCxnSpPr>
            <a:cxnSpLocks/>
          </p:cNvCxnSpPr>
          <p:nvPr/>
        </p:nvCxnSpPr>
        <p:spPr>
          <a:xfrm flipH="1" flipV="1">
            <a:off x="4735867" y="3342196"/>
            <a:ext cx="365831" cy="94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166A70-0647-EF42-96BB-C822386C413F}"/>
              </a:ext>
            </a:extLst>
          </p:cNvPr>
          <p:cNvCxnSpPr>
            <a:cxnSpLocks/>
          </p:cNvCxnSpPr>
          <p:nvPr/>
        </p:nvCxnSpPr>
        <p:spPr>
          <a:xfrm>
            <a:off x="4328285" y="3416216"/>
            <a:ext cx="329128" cy="8770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F9E61A7-E596-1242-9112-200B1718B76B}"/>
              </a:ext>
            </a:extLst>
          </p:cNvPr>
          <p:cNvSpPr txBox="1"/>
          <p:nvPr/>
        </p:nvSpPr>
        <p:spPr>
          <a:xfrm>
            <a:off x="5008782" y="3513033"/>
            <a:ext cx="4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C</a:t>
            </a:r>
          </a:p>
        </p:txBody>
      </p:sp>
      <p:pic>
        <p:nvPicPr>
          <p:cNvPr id="69" name="Graphic 68" descr="Devil face with solid fill">
            <a:extLst>
              <a:ext uri="{FF2B5EF4-FFF2-40B4-BE49-F238E27FC236}">
                <a16:creationId xmlns:a16="http://schemas.microsoft.com/office/drawing/2014/main" id="{AB546A05-BACF-6948-A276-D6EA6A07E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67608" y="2515016"/>
            <a:ext cx="913984" cy="913984"/>
          </a:xfrm>
          <a:prstGeom prst="rect">
            <a:avLst/>
          </a:prstGeom>
        </p:spPr>
      </p:pic>
      <p:pic>
        <p:nvPicPr>
          <p:cNvPr id="70" name="Graphic 69" descr="Clock">
            <a:extLst>
              <a:ext uri="{FF2B5EF4-FFF2-40B4-BE49-F238E27FC236}">
                <a16:creationId xmlns:a16="http://schemas.microsoft.com/office/drawing/2014/main" id="{92B30238-1213-1946-B6B8-AD63B44A26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7430" y="2927555"/>
            <a:ext cx="628318" cy="628318"/>
          </a:xfrm>
          <a:prstGeom prst="rect">
            <a:avLst/>
          </a:prstGeom>
        </p:spPr>
      </p:pic>
      <p:graphicFrame>
        <p:nvGraphicFramePr>
          <p:cNvPr id="51" name="Table 39">
            <a:extLst>
              <a:ext uri="{FF2B5EF4-FFF2-40B4-BE49-F238E27FC236}">
                <a16:creationId xmlns:a16="http://schemas.microsoft.com/office/drawing/2014/main" id="{3ECBBEDD-63BD-004F-A440-D3DA87244DCE}"/>
              </a:ext>
            </a:extLst>
          </p:cNvPr>
          <p:cNvGraphicFramePr>
            <a:graphicFrameLocks/>
          </p:cNvGraphicFramePr>
          <p:nvPr/>
        </p:nvGraphicFramePr>
        <p:xfrm>
          <a:off x="2868309" y="6276353"/>
          <a:ext cx="372035" cy="457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153888">
                <a:tc>
                  <a:txBody>
                    <a:bodyPr/>
                    <a:lstStyle/>
                    <a:p>
                      <a:r>
                        <a:rPr lang="en-CA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</a:tbl>
          </a:graphicData>
        </a:graphic>
      </p:graphicFrame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8AC7BE-B850-B048-AA7D-CF56F095A9AA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3054326" y="5947834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 descr="Programmer">
            <a:extLst>
              <a:ext uri="{FF2B5EF4-FFF2-40B4-BE49-F238E27FC236}">
                <a16:creationId xmlns:a16="http://schemas.microsoft.com/office/drawing/2014/main" id="{E1053FAC-7EA6-AF4F-B272-132C462C9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928" y="4972290"/>
            <a:ext cx="914400" cy="914400"/>
          </a:xfrm>
          <a:prstGeom prst="rect">
            <a:avLst/>
          </a:prstGeom>
        </p:spPr>
      </p:pic>
      <p:pic>
        <p:nvPicPr>
          <p:cNvPr id="73" name="Picture 4" descr="R1&#10;">
            <a:extLst>
              <a:ext uri="{FF2B5EF4-FFF2-40B4-BE49-F238E27FC236}">
                <a16:creationId xmlns:a16="http://schemas.microsoft.com/office/drawing/2014/main" id="{EE45AC52-FFB8-1E4D-B151-DBAC923BA5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34" y="5190626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12B4C99-5280-4C4D-B7E0-783FBED00B6A}"/>
                  </a:ext>
                </a:extLst>
              </p:cNvPr>
              <p:cNvSpPr/>
              <p:nvPr/>
            </p:nvSpPr>
            <p:spPr>
              <a:xfrm>
                <a:off x="2744371" y="5502657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12B4C99-5280-4C4D-B7E0-783FBED00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71" y="5502657"/>
                <a:ext cx="61581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A9FE6F3-0465-2943-8228-874CAD0DC169}"/>
              </a:ext>
            </a:extLst>
          </p:cNvPr>
          <p:cNvSpPr txBox="1"/>
          <p:nvPr/>
        </p:nvSpPr>
        <p:spPr>
          <a:xfrm>
            <a:off x="836704" y="5854116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 </a:t>
            </a:r>
            <a:r>
              <a:rPr lang="en-US" sz="2800" b="1" dirty="0"/>
              <a:t>?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9AAC59F-F04D-574D-B11C-EE9714CF97ED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3651588" y="3939851"/>
            <a:ext cx="584578" cy="731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1391E2F-D352-9F4B-AA2F-3AB5352BD33E}"/>
              </a:ext>
            </a:extLst>
          </p:cNvPr>
          <p:cNvCxnSpPr>
            <a:cxnSpLocks/>
            <a:stCxn id="73" idx="3"/>
            <a:endCxn id="59" idx="1"/>
          </p:cNvCxnSpPr>
          <p:nvPr/>
        </p:nvCxnSpPr>
        <p:spPr>
          <a:xfrm flipV="1">
            <a:off x="3648109" y="4671513"/>
            <a:ext cx="588057" cy="8849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95861E9-3CE4-1743-8C97-8FB236B87977}"/>
              </a:ext>
            </a:extLst>
          </p:cNvPr>
          <p:cNvCxnSpPr>
            <a:cxnSpLocks/>
            <a:stCxn id="59" idx="3"/>
            <a:endCxn id="58" idx="1"/>
          </p:cNvCxnSpPr>
          <p:nvPr/>
        </p:nvCxnSpPr>
        <p:spPr>
          <a:xfrm>
            <a:off x="5529641" y="4671513"/>
            <a:ext cx="6360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82EF96-E279-1640-B97B-87AB51BFD623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7459141" y="4671513"/>
            <a:ext cx="8309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8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88BC-F42D-4C3E-BD0E-E156B0C7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67" y="349019"/>
            <a:ext cx="10515600" cy="1325563"/>
          </a:xfrm>
        </p:spPr>
        <p:txBody>
          <a:bodyPr/>
          <a:lstStyle/>
          <a:p>
            <a:r>
              <a:rPr lang="en-CA" dirty="0"/>
              <a:t>System model</a:t>
            </a:r>
          </a:p>
        </p:txBody>
      </p:sp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BCB354C0-1A58-4A6F-992F-4A982C34CC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21795" y="5381251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3C9156-D2B3-442D-B84C-8537CEAE4760}"/>
              </a:ext>
            </a:extLst>
          </p:cNvPr>
          <p:cNvCxnSpPr>
            <a:cxnSpLocks/>
          </p:cNvCxnSpPr>
          <p:nvPr/>
        </p:nvCxnSpPr>
        <p:spPr>
          <a:xfrm>
            <a:off x="2451842" y="4510249"/>
            <a:ext cx="8762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CCC3DF-275C-4EA8-B754-C4CB249EC2AE}"/>
              </a:ext>
            </a:extLst>
          </p:cNvPr>
          <p:cNvCxnSpPr>
            <a:cxnSpLocks/>
          </p:cNvCxnSpPr>
          <p:nvPr/>
        </p:nvCxnSpPr>
        <p:spPr>
          <a:xfrm>
            <a:off x="4672887" y="4505766"/>
            <a:ext cx="5759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87A5C3-4C1E-4D0E-A735-374EEDE019D0}"/>
              </a:ext>
            </a:extLst>
          </p:cNvPr>
          <p:cNvCxnSpPr>
            <a:cxnSpLocks/>
          </p:cNvCxnSpPr>
          <p:nvPr/>
        </p:nvCxnSpPr>
        <p:spPr>
          <a:xfrm>
            <a:off x="6601380" y="4505766"/>
            <a:ext cx="57598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EC703-8783-4946-A265-4F162809B21B}"/>
              </a:ext>
            </a:extLst>
          </p:cNvPr>
          <p:cNvCxnSpPr>
            <a:cxnSpLocks/>
          </p:cNvCxnSpPr>
          <p:nvPr/>
        </p:nvCxnSpPr>
        <p:spPr>
          <a:xfrm>
            <a:off x="8531977" y="4471630"/>
            <a:ext cx="8762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9BD7A8-E6F1-4388-91EF-A21F2D9197E5}"/>
              </a:ext>
            </a:extLst>
          </p:cNvPr>
          <p:cNvCxnSpPr>
            <a:cxnSpLocks/>
          </p:cNvCxnSpPr>
          <p:nvPr/>
        </p:nvCxnSpPr>
        <p:spPr>
          <a:xfrm flipH="1">
            <a:off x="8531977" y="4937795"/>
            <a:ext cx="8762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3AF5DD-DA5B-447C-BC5B-0CF1F016752F}"/>
              </a:ext>
            </a:extLst>
          </p:cNvPr>
          <p:cNvCxnSpPr>
            <a:cxnSpLocks/>
          </p:cNvCxnSpPr>
          <p:nvPr/>
        </p:nvCxnSpPr>
        <p:spPr>
          <a:xfrm flipH="1">
            <a:off x="6601380" y="4937795"/>
            <a:ext cx="575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FABAF2-334F-4CB9-9E23-752DB93B3DAD}"/>
              </a:ext>
            </a:extLst>
          </p:cNvPr>
          <p:cNvCxnSpPr>
            <a:cxnSpLocks/>
          </p:cNvCxnSpPr>
          <p:nvPr/>
        </p:nvCxnSpPr>
        <p:spPr>
          <a:xfrm flipH="1">
            <a:off x="4680130" y="4922317"/>
            <a:ext cx="57598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D20B4D-898A-425E-9918-9D8CD5265237}"/>
              </a:ext>
            </a:extLst>
          </p:cNvPr>
          <p:cNvCxnSpPr>
            <a:cxnSpLocks/>
          </p:cNvCxnSpPr>
          <p:nvPr/>
        </p:nvCxnSpPr>
        <p:spPr>
          <a:xfrm flipH="1">
            <a:off x="2386845" y="4958484"/>
            <a:ext cx="941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0B0370-946C-4013-BB1D-78BCE70A72D0}"/>
              </a:ext>
            </a:extLst>
          </p:cNvPr>
          <p:cNvSpPr txBox="1"/>
          <p:nvPr/>
        </p:nvSpPr>
        <p:spPr>
          <a:xfrm>
            <a:off x="8836772" y="4991583"/>
            <a:ext cx="4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C</a:t>
            </a:r>
          </a:p>
        </p:txBody>
      </p:sp>
      <p:graphicFrame>
        <p:nvGraphicFramePr>
          <p:cNvPr id="41" name="Table 39">
            <a:extLst>
              <a:ext uri="{FF2B5EF4-FFF2-40B4-BE49-F238E27FC236}">
                <a16:creationId xmlns:a16="http://schemas.microsoft.com/office/drawing/2014/main" id="{3864160A-1720-4E1F-AC27-44E5F54FC557}"/>
              </a:ext>
            </a:extLst>
          </p:cNvPr>
          <p:cNvGraphicFramePr>
            <a:graphicFrameLocks/>
          </p:cNvGraphicFramePr>
          <p:nvPr/>
        </p:nvGraphicFramePr>
        <p:xfrm>
          <a:off x="5723965" y="5381251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42" name="Table 39">
            <a:extLst>
              <a:ext uri="{FF2B5EF4-FFF2-40B4-BE49-F238E27FC236}">
                <a16:creationId xmlns:a16="http://schemas.microsoft.com/office/drawing/2014/main" id="{1E54D8AB-71B8-494B-9317-229A533FF876}"/>
              </a:ext>
            </a:extLst>
          </p:cNvPr>
          <p:cNvGraphicFramePr>
            <a:graphicFrameLocks/>
          </p:cNvGraphicFramePr>
          <p:nvPr/>
        </p:nvGraphicFramePr>
        <p:xfrm>
          <a:off x="7725596" y="5422064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AEA904-A3AE-4EF9-BBE8-A73A9E17E51A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007812" y="5052732"/>
            <a:ext cx="1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1ECB17-ECD2-4735-93FD-B118B4237DC7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5909982" y="5052732"/>
            <a:ext cx="1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8CD452-53EA-4C73-8310-1639113ECCD4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7911613" y="5052732"/>
            <a:ext cx="1" cy="369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D92B0D-976E-490B-87C9-9CD0393BF637}"/>
                  </a:ext>
                </a:extLst>
              </p:cNvPr>
              <p:cNvSpPr txBox="1"/>
              <p:nvPr/>
            </p:nvSpPr>
            <p:spPr>
              <a:xfrm>
                <a:off x="2638980" y="3888417"/>
                <a:ext cx="322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800" i="1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BD92B0D-976E-490B-87C9-9CD0393B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80" y="3888417"/>
                <a:ext cx="322729" cy="523220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C9AFCE20-1BE5-4540-9E97-00CDF7013BF8}"/>
              </a:ext>
            </a:extLst>
          </p:cNvPr>
          <p:cNvSpPr txBox="1"/>
          <p:nvPr/>
        </p:nvSpPr>
        <p:spPr>
          <a:xfrm>
            <a:off x="1264017" y="1408316"/>
            <a:ext cx="7408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Every router has a cache to store the forwarded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Whenever a request arrives, the cache is looked up first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/>
              <a:t>Hit: serve the request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/>
              <a:t>Miss: forward the request to the next router</a:t>
            </a:r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00DAFEEB-5F39-9E49-ABF3-C063DF508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6064" y="4150027"/>
            <a:ext cx="914400" cy="914400"/>
          </a:xfrm>
          <a:prstGeom prst="rect">
            <a:avLst/>
          </a:prstGeom>
        </p:spPr>
      </p:pic>
      <p:pic>
        <p:nvPicPr>
          <p:cNvPr id="27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B16010FF-EDBF-1D4F-A3D4-CA4BD0284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828" y="3969885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R1&#10;">
            <a:extLst>
              <a:ext uri="{FF2B5EF4-FFF2-40B4-BE49-F238E27FC236}">
                <a16:creationId xmlns:a16="http://schemas.microsoft.com/office/drawing/2014/main" id="{A70665B8-E3E6-1B45-B1B2-3E1D22B459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72" y="4352847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R1&#10;">
            <a:extLst>
              <a:ext uri="{FF2B5EF4-FFF2-40B4-BE49-F238E27FC236}">
                <a16:creationId xmlns:a16="http://schemas.microsoft.com/office/drawing/2014/main" id="{EE2ED6E0-0020-C54A-A1C8-2278345E06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72" y="4352847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1&#10;">
            <a:extLst>
              <a:ext uri="{FF2B5EF4-FFF2-40B4-BE49-F238E27FC236}">
                <a16:creationId xmlns:a16="http://schemas.microsoft.com/office/drawing/2014/main" id="{FAB286EF-7A61-7342-9912-684B68837F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70" y="4368363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3602CE-E993-F04E-8BBC-F54487719BAB}"/>
                  </a:ext>
                </a:extLst>
              </p:cNvPr>
              <p:cNvSpPr/>
              <p:nvPr/>
            </p:nvSpPr>
            <p:spPr>
              <a:xfrm>
                <a:off x="3783507" y="4680394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3602CE-E993-F04E-8BBC-F5448771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507" y="4680394"/>
                <a:ext cx="615810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1103A6-DBFE-7947-8F4A-ED39815D5649}"/>
                  </a:ext>
                </a:extLst>
              </p:cNvPr>
              <p:cNvSpPr/>
              <p:nvPr/>
            </p:nvSpPr>
            <p:spPr>
              <a:xfrm>
                <a:off x="5667558" y="4645828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1103A6-DBFE-7947-8F4A-ED39815D5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58" y="4645828"/>
                <a:ext cx="615810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5D014E-71EA-1C41-A868-B3530D66DA41}"/>
                  </a:ext>
                </a:extLst>
              </p:cNvPr>
              <p:cNvSpPr/>
              <p:nvPr/>
            </p:nvSpPr>
            <p:spPr>
              <a:xfrm>
                <a:off x="7643421" y="4653179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95D014E-71EA-1C41-A868-B3530D66DA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1" y="4653179"/>
                <a:ext cx="61581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150AD62-34E1-F44E-86AC-CEDD8C454816}"/>
              </a:ext>
            </a:extLst>
          </p:cNvPr>
          <p:cNvSpPr txBox="1"/>
          <p:nvPr/>
        </p:nvSpPr>
        <p:spPr>
          <a:xfrm>
            <a:off x="9503211" y="3588523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018823-C485-2045-88B4-4918772E9AF4}"/>
              </a:ext>
            </a:extLst>
          </p:cNvPr>
          <p:cNvSpPr txBox="1"/>
          <p:nvPr/>
        </p:nvSpPr>
        <p:spPr>
          <a:xfrm>
            <a:off x="1875840" y="5031853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endParaRPr lang="en-US" sz="2800" b="1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6ED3C75-CAF5-0F4E-BE13-F4A9A83F5A5E}"/>
              </a:ext>
            </a:extLst>
          </p:cNvPr>
          <p:cNvGraphicFramePr>
            <a:graphicFrameLocks/>
          </p:cNvGraphicFramePr>
          <p:nvPr/>
        </p:nvGraphicFramePr>
        <p:xfrm>
          <a:off x="7718985" y="5422064"/>
          <a:ext cx="44640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4640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8936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CA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89363">
                <a:tc>
                  <a:txBody>
                    <a:bodyPr/>
                    <a:lstStyle/>
                    <a:p>
                      <a:r>
                        <a:rPr lang="en-CA" sz="2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43" name="Table 39">
            <a:extLst>
              <a:ext uri="{FF2B5EF4-FFF2-40B4-BE49-F238E27FC236}">
                <a16:creationId xmlns:a16="http://schemas.microsoft.com/office/drawing/2014/main" id="{2CEA8BC7-5CBB-5A4F-B8BF-4A45E0E8A7B8}"/>
              </a:ext>
            </a:extLst>
          </p:cNvPr>
          <p:cNvGraphicFramePr>
            <a:graphicFrameLocks/>
          </p:cNvGraphicFramePr>
          <p:nvPr/>
        </p:nvGraphicFramePr>
        <p:xfrm>
          <a:off x="5723964" y="5405540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49" name="Table 39">
            <a:extLst>
              <a:ext uri="{FF2B5EF4-FFF2-40B4-BE49-F238E27FC236}">
                <a16:creationId xmlns:a16="http://schemas.microsoft.com/office/drawing/2014/main" id="{76B63502-5415-7D46-B9DA-3D876B9AEA6B}"/>
              </a:ext>
            </a:extLst>
          </p:cNvPr>
          <p:cNvGraphicFramePr>
            <a:graphicFrameLocks/>
          </p:cNvGraphicFramePr>
          <p:nvPr/>
        </p:nvGraphicFramePr>
        <p:xfrm>
          <a:off x="3832470" y="5405540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56302 0.00162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51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14245 -1.48148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81 -0.00116 L -0.31328 -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328 -0.00116 L -0.44609 -0.002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4609 -0.00231 L -0.54857 -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3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8" grpId="2"/>
      <p:bldP spid="38" grpId="3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BD0633-4EB5-2A46-AC48-87902292CD9B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7506064" y="4615147"/>
            <a:ext cx="1145567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4288BC-F42D-4C3E-BD0E-E156B0C7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067" y="349019"/>
            <a:ext cx="10515600" cy="1325563"/>
          </a:xfrm>
        </p:spPr>
        <p:txBody>
          <a:bodyPr/>
          <a:lstStyle/>
          <a:p>
            <a:r>
              <a:rPr lang="en-CA" dirty="0"/>
              <a:t>System model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AFCE20-1BE5-4540-9E97-00CDF7013BF8}"/>
              </a:ext>
            </a:extLst>
          </p:cNvPr>
          <p:cNvSpPr txBox="1"/>
          <p:nvPr/>
        </p:nvSpPr>
        <p:spPr>
          <a:xfrm>
            <a:off x="3818958" y="1533821"/>
            <a:ext cx="7408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Every router has a cache to store the forwarded content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400" dirty="0"/>
              <a:t>Whenever a request arrives, the cache is looked up first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/>
              <a:t>Hit: serve the request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sz="2400" dirty="0"/>
              <a:t>Miss: forward the request to the next router</a:t>
            </a:r>
          </a:p>
        </p:txBody>
      </p:sp>
      <p:graphicFrame>
        <p:nvGraphicFramePr>
          <p:cNvPr id="30" name="Table 39">
            <a:extLst>
              <a:ext uri="{FF2B5EF4-FFF2-40B4-BE49-F238E27FC236}">
                <a16:creationId xmlns:a16="http://schemas.microsoft.com/office/drawing/2014/main" id="{1FC4DFFF-D02F-CB41-8484-F109C85D5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727202"/>
              </p:ext>
            </p:extLst>
          </p:nvPr>
        </p:nvGraphicFramePr>
        <p:xfrm>
          <a:off x="2856012" y="5277720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ABFEB3-9167-D84A-948A-6ED086F59EB4}"/>
              </a:ext>
            </a:extLst>
          </p:cNvPr>
          <p:cNvCxnSpPr>
            <a:cxnSpLocks/>
          </p:cNvCxnSpPr>
          <p:nvPr/>
        </p:nvCxnSpPr>
        <p:spPr>
          <a:xfrm>
            <a:off x="1486059" y="4406718"/>
            <a:ext cx="8762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5557E5-9800-C244-855B-EB15A2B2602C}"/>
              </a:ext>
            </a:extLst>
          </p:cNvPr>
          <p:cNvCxnSpPr>
            <a:cxnSpLocks/>
          </p:cNvCxnSpPr>
          <p:nvPr/>
        </p:nvCxnSpPr>
        <p:spPr>
          <a:xfrm flipH="1">
            <a:off x="1421062" y="4854953"/>
            <a:ext cx="941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39">
            <a:extLst>
              <a:ext uri="{FF2B5EF4-FFF2-40B4-BE49-F238E27FC236}">
                <a16:creationId xmlns:a16="http://schemas.microsoft.com/office/drawing/2014/main" id="{CC8756F0-0665-FA43-9811-6FB3CCC344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590631"/>
              </p:ext>
            </p:extLst>
          </p:nvPr>
        </p:nvGraphicFramePr>
        <p:xfrm>
          <a:off x="4758182" y="5277720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47" name="Table 39">
            <a:extLst>
              <a:ext uri="{FF2B5EF4-FFF2-40B4-BE49-F238E27FC236}">
                <a16:creationId xmlns:a16="http://schemas.microsoft.com/office/drawing/2014/main" id="{A769B34F-21C2-7342-8B77-85765A95F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177933"/>
              </p:ext>
            </p:extLst>
          </p:nvPr>
        </p:nvGraphicFramePr>
        <p:xfrm>
          <a:off x="6759813" y="5318533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765A8B-4CE8-ED4B-BDE0-9A07E04B6C00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042029" y="4949201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8E584F5-AD2E-A44C-AF41-F53E0789A1F6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944199" y="4949201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B46B6F-22C1-DD4E-B755-6E66A68CE60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6945830" y="4949201"/>
            <a:ext cx="1" cy="369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06104E-6712-0444-BCE9-314558A1D1FA}"/>
                  </a:ext>
                </a:extLst>
              </p:cNvPr>
              <p:cNvSpPr txBox="1"/>
              <p:nvPr/>
            </p:nvSpPr>
            <p:spPr>
              <a:xfrm>
                <a:off x="2242647" y="3487866"/>
                <a:ext cx="322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800" i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06104E-6712-0444-BCE9-314558A1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47" y="3487866"/>
                <a:ext cx="322729" cy="523220"/>
              </a:xfrm>
              <a:prstGeom prst="rect">
                <a:avLst/>
              </a:prstGeom>
              <a:blipFill>
                <a:blip r:embed="rId2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Graphic 52" descr="Programmer">
            <a:extLst>
              <a:ext uri="{FF2B5EF4-FFF2-40B4-BE49-F238E27FC236}">
                <a16:creationId xmlns:a16="http://schemas.microsoft.com/office/drawing/2014/main" id="{614A841A-45FA-994A-93DE-0DE7A5B7E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281" y="4046496"/>
            <a:ext cx="914400" cy="914400"/>
          </a:xfrm>
          <a:prstGeom prst="rect">
            <a:avLst/>
          </a:prstGeom>
        </p:spPr>
      </p:pic>
      <p:pic>
        <p:nvPicPr>
          <p:cNvPr id="54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7FA0D411-5780-894E-A539-30E547BDA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045" y="3866354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R1&#10;">
            <a:extLst>
              <a:ext uri="{FF2B5EF4-FFF2-40B4-BE49-F238E27FC236}">
                <a16:creationId xmlns:a16="http://schemas.microsoft.com/office/drawing/2014/main" id="{EB1CB529-03B2-1742-ADB3-77EA620407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589" y="4249316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R1&#10;">
            <a:extLst>
              <a:ext uri="{FF2B5EF4-FFF2-40B4-BE49-F238E27FC236}">
                <a16:creationId xmlns:a16="http://schemas.microsoft.com/office/drawing/2014/main" id="{E3262EE8-2670-8A47-AF60-08BE133A48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89" y="4249316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R1&#10;">
            <a:extLst>
              <a:ext uri="{FF2B5EF4-FFF2-40B4-BE49-F238E27FC236}">
                <a16:creationId xmlns:a16="http://schemas.microsoft.com/office/drawing/2014/main" id="{2BE80050-A237-7040-9071-CDE6C9A8E7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87" y="4264832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B383DB0-405A-7F4C-9576-663A9D7682D7}"/>
                  </a:ext>
                </a:extLst>
              </p:cNvPr>
              <p:cNvSpPr/>
              <p:nvPr/>
            </p:nvSpPr>
            <p:spPr>
              <a:xfrm>
                <a:off x="2817724" y="4576863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B383DB0-405A-7F4C-9576-663A9D7682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724" y="4576863"/>
                <a:ext cx="61581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B3AADC2-DF70-0443-8207-1185977BF6FC}"/>
                  </a:ext>
                </a:extLst>
              </p:cNvPr>
              <p:cNvSpPr/>
              <p:nvPr/>
            </p:nvSpPr>
            <p:spPr>
              <a:xfrm>
                <a:off x="4701775" y="4542297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B3AADC2-DF70-0443-8207-1185977BF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775" y="4542297"/>
                <a:ext cx="615810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829A40-B0F0-834C-BCA1-2D7608D716DC}"/>
                  </a:ext>
                </a:extLst>
              </p:cNvPr>
              <p:cNvSpPr/>
              <p:nvPr/>
            </p:nvSpPr>
            <p:spPr>
              <a:xfrm>
                <a:off x="6677638" y="4549648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5829A40-B0F0-834C-BCA1-2D7608D71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638" y="4549648"/>
                <a:ext cx="61581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1FBA4ADD-7AFB-C645-915F-0E08F6A81570}"/>
              </a:ext>
            </a:extLst>
          </p:cNvPr>
          <p:cNvSpPr txBox="1"/>
          <p:nvPr/>
        </p:nvSpPr>
        <p:spPr>
          <a:xfrm>
            <a:off x="910057" y="4928322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endParaRPr lang="en-US" sz="2800" b="1" dirty="0"/>
          </a:p>
        </p:txBody>
      </p:sp>
      <p:pic>
        <p:nvPicPr>
          <p:cNvPr id="62" name="Graphic 61" descr="Programmer">
            <a:extLst>
              <a:ext uri="{FF2B5EF4-FFF2-40B4-BE49-F238E27FC236}">
                <a16:creationId xmlns:a16="http://schemas.microsoft.com/office/drawing/2014/main" id="{4EB8E6FE-0683-3C4B-BB3B-EB1B522AD0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1694" y="2403339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3ECCD5-B35E-D942-B5C8-8C5C4515B177}"/>
              </a:ext>
            </a:extLst>
          </p:cNvPr>
          <p:cNvCxnSpPr>
            <a:cxnSpLocks/>
          </p:cNvCxnSpPr>
          <p:nvPr/>
        </p:nvCxnSpPr>
        <p:spPr>
          <a:xfrm flipH="1" flipV="1">
            <a:off x="2891808" y="3300591"/>
            <a:ext cx="365831" cy="94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EB6529-8E0D-0542-AE9F-300D70277C59}"/>
              </a:ext>
            </a:extLst>
          </p:cNvPr>
          <p:cNvCxnSpPr>
            <a:cxnSpLocks/>
          </p:cNvCxnSpPr>
          <p:nvPr/>
        </p:nvCxnSpPr>
        <p:spPr>
          <a:xfrm>
            <a:off x="2484226" y="3374611"/>
            <a:ext cx="329128" cy="8770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694D47E-8313-B34C-93DB-6960DC9C1A52}"/>
              </a:ext>
            </a:extLst>
          </p:cNvPr>
          <p:cNvSpPr txBox="1"/>
          <p:nvPr/>
        </p:nvSpPr>
        <p:spPr>
          <a:xfrm>
            <a:off x="3164723" y="3471428"/>
            <a:ext cx="4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2B29-679B-684A-B9E8-FFFF441FDB6D}"/>
              </a:ext>
            </a:extLst>
          </p:cNvPr>
          <p:cNvCxnSpPr>
            <a:stCxn id="57" idx="3"/>
            <a:endCxn id="56" idx="1"/>
          </p:cNvCxnSpPr>
          <p:nvPr/>
        </p:nvCxnSpPr>
        <p:spPr>
          <a:xfrm flipV="1">
            <a:off x="3721462" y="4615147"/>
            <a:ext cx="561627" cy="1551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63C4FD-10E7-DF4D-A887-747BC6A52ECF}"/>
              </a:ext>
            </a:extLst>
          </p:cNvPr>
          <p:cNvCxnSpPr>
            <a:stCxn id="56" idx="3"/>
            <a:endCxn id="55" idx="1"/>
          </p:cNvCxnSpPr>
          <p:nvPr/>
        </p:nvCxnSpPr>
        <p:spPr>
          <a:xfrm>
            <a:off x="5576564" y="4615147"/>
            <a:ext cx="636025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6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6F1D-AF6C-46A6-8EBC-A5D528E8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Timing attack?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06399A-5018-4794-9B7A-7093C0CF6BE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604895" y="5052721"/>
            <a:ext cx="2902542" cy="9987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97D4C9-DAF9-437D-9990-7A666417B92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771340" y="3610342"/>
            <a:ext cx="1286098" cy="18911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1F4972-E79C-4654-B2AB-ACFBC6BE785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57438" y="2794974"/>
            <a:ext cx="2559761" cy="27065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E384AA-41CC-419D-8ECB-70121414D1C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607439" y="5021345"/>
            <a:ext cx="2501349" cy="103013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371E6F-B682-4E80-AB41-E5B2BF1BA67A}"/>
                  </a:ext>
                </a:extLst>
              </p:cNvPr>
              <p:cNvSpPr txBox="1"/>
              <p:nvPr/>
            </p:nvSpPr>
            <p:spPr>
              <a:xfrm>
                <a:off x="3494839" y="4873597"/>
                <a:ext cx="633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371E6F-B682-4E80-AB41-E5B2BF1B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839" y="4873597"/>
                <a:ext cx="6337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4B36D8-A0B4-48FF-8A05-5174AEC82F83}"/>
                  </a:ext>
                </a:extLst>
              </p:cNvPr>
              <p:cNvSpPr txBox="1"/>
              <p:nvPr/>
            </p:nvSpPr>
            <p:spPr>
              <a:xfrm>
                <a:off x="5267519" y="3992557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4B36D8-A0B4-48FF-8A05-5174AEC82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519" y="3992557"/>
                <a:ext cx="6419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A7BB40-DA12-445C-A421-CD75E8A09C40}"/>
                  </a:ext>
                </a:extLst>
              </p:cNvPr>
              <p:cNvSpPr txBox="1"/>
              <p:nvPr/>
            </p:nvSpPr>
            <p:spPr>
              <a:xfrm>
                <a:off x="6893678" y="3469337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A7BB40-DA12-445C-A421-CD75E8A0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78" y="3469337"/>
                <a:ext cx="641971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99A1CA-2417-4C6E-B759-9D1CAC91CCE9}"/>
                  </a:ext>
                </a:extLst>
              </p:cNvPr>
              <p:cNvSpPr txBox="1"/>
              <p:nvPr/>
            </p:nvSpPr>
            <p:spPr>
              <a:xfrm>
                <a:off x="7414847" y="4900838"/>
                <a:ext cx="641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99A1CA-2417-4C6E-B759-9D1CAC91C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847" y="4900838"/>
                <a:ext cx="641971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Devil face with solid fill">
            <a:extLst>
              <a:ext uri="{FF2B5EF4-FFF2-40B4-BE49-F238E27FC236}">
                <a16:creationId xmlns:a16="http://schemas.microsoft.com/office/drawing/2014/main" id="{18757269-7519-DE42-AD79-D92CD7857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7437" y="5501474"/>
            <a:ext cx="1100002" cy="1100002"/>
          </a:xfrm>
          <a:prstGeom prst="rect">
            <a:avLst/>
          </a:prstGeom>
        </p:spPr>
      </p:pic>
      <p:pic>
        <p:nvPicPr>
          <p:cNvPr id="7" name="Graphic 6" descr="Clock">
            <a:extLst>
              <a:ext uri="{FF2B5EF4-FFF2-40B4-BE49-F238E27FC236}">
                <a16:creationId xmlns:a16="http://schemas.microsoft.com/office/drawing/2014/main" id="{692CA321-92AC-994C-B936-DDFF8182A3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00565" y="2503160"/>
            <a:ext cx="1402422" cy="1402422"/>
          </a:xfrm>
          <a:prstGeom prst="rect">
            <a:avLst/>
          </a:prstGeom>
        </p:spPr>
      </p:pic>
      <p:pic>
        <p:nvPicPr>
          <p:cNvPr id="21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724F3E92-B2A5-5842-899A-13957619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80" y="4076308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7" descr="C:\Users\ecoffey\AppData\Local\Temp\Rar$DRa0.836\30073__Device_server_farms_unreachable_64.png">
            <a:extLst>
              <a:ext uri="{FF2B5EF4-FFF2-40B4-BE49-F238E27FC236}">
                <a16:creationId xmlns:a16="http://schemas.microsoft.com/office/drawing/2014/main" id="{FE7B5CC6-0B44-1444-8733-006EB37C7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46" y="2580078"/>
            <a:ext cx="1148697" cy="114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C:\Users\ecoffey\AppData\Local\Temp\Rar$DRa0.836\30073__Device_server_farms_unknown_64.png">
            <a:extLst>
              <a:ext uri="{FF2B5EF4-FFF2-40B4-BE49-F238E27FC236}">
                <a16:creationId xmlns:a16="http://schemas.microsoft.com/office/drawing/2014/main" id="{8548A433-527D-804D-9826-F5B23C35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377" y="2107303"/>
            <a:ext cx="945549" cy="9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6" descr="C:\Users\ecoffey\AppData\Local\Temp\Rar$DRa0.836\30073__Device_server_farms_unreachable_256.png">
            <a:extLst>
              <a:ext uri="{FF2B5EF4-FFF2-40B4-BE49-F238E27FC236}">
                <a16:creationId xmlns:a16="http://schemas.microsoft.com/office/drawing/2014/main" id="{EFB5A1A1-4CC5-7A46-8758-A9647727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846" y="4076308"/>
            <a:ext cx="1224029" cy="122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ED593C-C441-904D-844B-EEEE958F5671}"/>
              </a:ext>
            </a:extLst>
          </p:cNvPr>
          <p:cNvSpPr txBox="1"/>
          <p:nvPr/>
        </p:nvSpPr>
        <p:spPr>
          <a:xfrm>
            <a:off x="838200" y="1459855"/>
            <a:ext cx="11013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Try to identify the origin of a content by measuring the time taken to serve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AFFD9-C424-8845-8C21-0BF536A0A0DD}"/>
              </a:ext>
            </a:extLst>
          </p:cNvPr>
          <p:cNvSpPr txBox="1"/>
          <p:nvPr/>
        </p:nvSpPr>
        <p:spPr>
          <a:xfrm>
            <a:off x="1368791" y="5480026"/>
            <a:ext cx="160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EEC9F3-2566-0445-893E-5B6D6E97DC61}"/>
              </a:ext>
            </a:extLst>
          </p:cNvPr>
          <p:cNvSpPr txBox="1"/>
          <p:nvPr/>
        </p:nvSpPr>
        <p:spPr>
          <a:xfrm>
            <a:off x="3429290" y="2059944"/>
            <a:ext cx="160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1B72CB-F61E-7E49-AA8D-537F9A75E43F}"/>
              </a:ext>
            </a:extLst>
          </p:cNvPr>
          <p:cNvSpPr txBox="1"/>
          <p:nvPr/>
        </p:nvSpPr>
        <p:spPr>
          <a:xfrm>
            <a:off x="9609926" y="2288086"/>
            <a:ext cx="160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AB133D-4D42-8445-8E4E-5E923359D6EA}"/>
              </a:ext>
            </a:extLst>
          </p:cNvPr>
          <p:cNvSpPr txBox="1"/>
          <p:nvPr/>
        </p:nvSpPr>
        <p:spPr>
          <a:xfrm>
            <a:off x="9391923" y="5304363"/>
            <a:ext cx="1601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 4</a:t>
            </a:r>
          </a:p>
        </p:txBody>
      </p:sp>
    </p:spTree>
    <p:extLst>
      <p:ext uri="{BB962C8B-B14F-4D97-AF65-F5344CB8AC3E}">
        <p14:creationId xmlns:p14="http://schemas.microsoft.com/office/powerpoint/2010/main" val="3609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6D66E0-79B9-284C-8852-A86EDDEC845D}"/>
              </a:ext>
            </a:extLst>
          </p:cNvPr>
          <p:cNvCxnSpPr>
            <a:stCxn id="58" idx="3"/>
          </p:cNvCxnSpPr>
          <p:nvPr/>
        </p:nvCxnSpPr>
        <p:spPr>
          <a:xfrm>
            <a:off x="7731147" y="4717695"/>
            <a:ext cx="1229973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E4288BC-F42D-4C3E-BD0E-E156B0C7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28" y="269470"/>
            <a:ext cx="10515600" cy="1325563"/>
          </a:xfrm>
        </p:spPr>
        <p:txBody>
          <a:bodyPr/>
          <a:lstStyle/>
          <a:p>
            <a:r>
              <a:rPr lang="en-CA" dirty="0"/>
              <a:t>Breaching data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AF6EBA-4F7C-4079-B4F5-7500AD2CF99A}"/>
                  </a:ext>
                </a:extLst>
              </p:cNvPr>
              <p:cNvSpPr txBox="1"/>
              <p:nvPr/>
            </p:nvSpPr>
            <p:spPr>
              <a:xfrm>
                <a:off x="5004260" y="1463932"/>
                <a:ext cx="678629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sz="2400" dirty="0"/>
                  <a:t>Adv. measures the delay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sz="2400" dirty="0"/>
                  <a:t> and the server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400" dirty="0"/>
                  <a:t>Adv.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0" dirty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n-CA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CA" sz="2400" b="1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CA" sz="2400" dirty="0"/>
                  <a:t>Adv. to Server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CA" sz="2400" b="1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sz="2400" dirty="0"/>
                  <a:t>Adv. requests for </a:t>
                </a:r>
                <a:r>
                  <a:rPr lang="en-CA" sz="2400" i="1" dirty="0"/>
                  <a:t>C </a:t>
                </a:r>
                <a:r>
                  <a:rPr lang="en-CA" sz="2400" dirty="0"/>
                  <a:t>and measures the delay,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CA" sz="24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CA" sz="2400" dirty="0"/>
                  <a:t>If </a:t>
                </a:r>
                <a14:m>
                  <m:oMath xmlns:m="http://schemas.openxmlformats.org/officeDocument/2006/math"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CA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CA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400" dirty="0"/>
                  <a:t> then </a:t>
                </a:r>
                <a:r>
                  <a:rPr lang="en-CA" sz="2400" i="1" dirty="0"/>
                  <a:t>C</a:t>
                </a:r>
                <a:r>
                  <a:rPr lang="en-CA" sz="2400" dirty="0"/>
                  <a:t> was requested by user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CA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5AF6EBA-4F7C-4079-B4F5-7500AD2CF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260" y="1463932"/>
                <a:ext cx="6786293" cy="2862322"/>
              </a:xfrm>
              <a:prstGeom prst="rect">
                <a:avLst/>
              </a:prstGeom>
              <a:blipFill>
                <a:blip r:embed="rId3"/>
                <a:stretch>
                  <a:fillRect l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9">
            <a:extLst>
              <a:ext uri="{FF2B5EF4-FFF2-40B4-BE49-F238E27FC236}">
                <a16:creationId xmlns:a16="http://schemas.microsoft.com/office/drawing/2014/main" id="{A440DA09-FCD2-A942-B707-60365A077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166956"/>
              </p:ext>
            </p:extLst>
          </p:nvPr>
        </p:nvGraphicFramePr>
        <p:xfrm>
          <a:off x="3081095" y="5380268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DF668B-0B02-0048-9CA5-182448AF49C2}"/>
              </a:ext>
            </a:extLst>
          </p:cNvPr>
          <p:cNvCxnSpPr>
            <a:cxnSpLocks/>
          </p:cNvCxnSpPr>
          <p:nvPr/>
        </p:nvCxnSpPr>
        <p:spPr>
          <a:xfrm>
            <a:off x="1711142" y="4509266"/>
            <a:ext cx="87629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7A7B08-A4B0-5D4B-96AA-A5CDB161CD13}"/>
              </a:ext>
            </a:extLst>
          </p:cNvPr>
          <p:cNvCxnSpPr>
            <a:cxnSpLocks/>
          </p:cNvCxnSpPr>
          <p:nvPr/>
        </p:nvCxnSpPr>
        <p:spPr>
          <a:xfrm flipH="1">
            <a:off x="1646145" y="4957501"/>
            <a:ext cx="9412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39">
            <a:extLst>
              <a:ext uri="{FF2B5EF4-FFF2-40B4-BE49-F238E27FC236}">
                <a16:creationId xmlns:a16="http://schemas.microsoft.com/office/drawing/2014/main" id="{0E7688CB-AE98-9C4B-AAE2-2AB30AB5B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139798"/>
              </p:ext>
            </p:extLst>
          </p:nvPr>
        </p:nvGraphicFramePr>
        <p:xfrm>
          <a:off x="4983265" y="5380268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49" name="Table 39">
            <a:extLst>
              <a:ext uri="{FF2B5EF4-FFF2-40B4-BE49-F238E27FC236}">
                <a16:creationId xmlns:a16="http://schemas.microsoft.com/office/drawing/2014/main" id="{984B9068-0E3D-DA44-9236-9D8159038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927996"/>
              </p:ext>
            </p:extLst>
          </p:nvPr>
        </p:nvGraphicFramePr>
        <p:xfrm>
          <a:off x="6984896" y="5421081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A5331E-B6B9-0245-8E0A-0DFB12B08F9E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3267112" y="5051749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CA151C0-B722-244A-BC53-18968FE57BC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169282" y="5051749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B2C33B-B1B8-C346-A219-27DA5287AA1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170913" y="5051749"/>
            <a:ext cx="1" cy="369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3A901F-A3EE-3F4D-8A04-E1EE6B047EFE}"/>
                  </a:ext>
                </a:extLst>
              </p:cNvPr>
              <p:cNvSpPr txBox="1"/>
              <p:nvPr/>
            </p:nvSpPr>
            <p:spPr>
              <a:xfrm>
                <a:off x="2467730" y="3590414"/>
                <a:ext cx="322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800" i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3A901F-A3EE-3F4D-8A04-E1EE6B047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30" y="3590414"/>
                <a:ext cx="322729" cy="523220"/>
              </a:xfrm>
              <a:prstGeom prst="rect">
                <a:avLst/>
              </a:prstGeom>
              <a:blipFill>
                <a:blip r:embed="rId4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Graphic 55" descr="Programmer">
            <a:extLst>
              <a:ext uri="{FF2B5EF4-FFF2-40B4-BE49-F238E27FC236}">
                <a16:creationId xmlns:a16="http://schemas.microsoft.com/office/drawing/2014/main" id="{EE13438B-6518-1F48-A091-7AC2CE1652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364" y="4149044"/>
            <a:ext cx="914400" cy="914400"/>
          </a:xfrm>
          <a:prstGeom prst="rect">
            <a:avLst/>
          </a:prstGeom>
        </p:spPr>
      </p:pic>
      <p:pic>
        <p:nvPicPr>
          <p:cNvPr id="57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4333C60B-A691-304D-93B4-38D0828B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28" y="3968902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R1&#10;">
            <a:extLst>
              <a:ext uri="{FF2B5EF4-FFF2-40B4-BE49-F238E27FC236}">
                <a16:creationId xmlns:a16="http://schemas.microsoft.com/office/drawing/2014/main" id="{FE32CFC2-5723-584E-A011-70B3EFC373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672" y="4351864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R1&#10;">
            <a:extLst>
              <a:ext uri="{FF2B5EF4-FFF2-40B4-BE49-F238E27FC236}">
                <a16:creationId xmlns:a16="http://schemas.microsoft.com/office/drawing/2014/main" id="{E7332662-8C79-714C-B6D9-F09C93D9E5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72" y="4351864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R1&#10;">
            <a:extLst>
              <a:ext uri="{FF2B5EF4-FFF2-40B4-BE49-F238E27FC236}">
                <a16:creationId xmlns:a16="http://schemas.microsoft.com/office/drawing/2014/main" id="{DAAEBCCB-3BD0-A847-9080-764DA6D1FA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70" y="4367380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F8D325-0CAC-9F49-9116-0FE27DF0891F}"/>
                  </a:ext>
                </a:extLst>
              </p:cNvPr>
              <p:cNvSpPr/>
              <p:nvPr/>
            </p:nvSpPr>
            <p:spPr>
              <a:xfrm>
                <a:off x="3042807" y="4679411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0F8D325-0CAC-9F49-9116-0FE27DF08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07" y="4679411"/>
                <a:ext cx="61581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7FC035-9682-B14C-9C57-7BC1B180AF91}"/>
                  </a:ext>
                </a:extLst>
              </p:cNvPr>
              <p:cNvSpPr/>
              <p:nvPr/>
            </p:nvSpPr>
            <p:spPr>
              <a:xfrm>
                <a:off x="4926858" y="4644845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47FC035-9682-B14C-9C57-7BC1B180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58" y="4644845"/>
                <a:ext cx="615810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C50376-87DF-0745-A39F-6E2D58BA5371}"/>
                  </a:ext>
                </a:extLst>
              </p:cNvPr>
              <p:cNvSpPr/>
              <p:nvPr/>
            </p:nvSpPr>
            <p:spPr>
              <a:xfrm>
                <a:off x="6902721" y="4652196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9C50376-87DF-0745-A39F-6E2D58BA5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21" y="4652196"/>
                <a:ext cx="615810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4979D359-5D11-4E41-8362-4F7E6CF935BC}"/>
              </a:ext>
            </a:extLst>
          </p:cNvPr>
          <p:cNvSpPr txBox="1"/>
          <p:nvPr/>
        </p:nvSpPr>
        <p:spPr>
          <a:xfrm>
            <a:off x="1135140" y="5030870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</a:t>
            </a:r>
            <a:endParaRPr lang="en-US" sz="28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362BE3-D0B9-6646-8D52-AE5D4B76C76E}"/>
              </a:ext>
            </a:extLst>
          </p:cNvPr>
          <p:cNvCxnSpPr>
            <a:cxnSpLocks/>
          </p:cNvCxnSpPr>
          <p:nvPr/>
        </p:nvCxnSpPr>
        <p:spPr>
          <a:xfrm flipH="1" flipV="1">
            <a:off x="3116891" y="3403139"/>
            <a:ext cx="365831" cy="94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166A70-0647-EF42-96BB-C822386C413F}"/>
              </a:ext>
            </a:extLst>
          </p:cNvPr>
          <p:cNvCxnSpPr>
            <a:cxnSpLocks/>
          </p:cNvCxnSpPr>
          <p:nvPr/>
        </p:nvCxnSpPr>
        <p:spPr>
          <a:xfrm>
            <a:off x="2709309" y="3477159"/>
            <a:ext cx="329128" cy="8770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F9E61A7-E596-1242-9112-200B1718B76B}"/>
              </a:ext>
            </a:extLst>
          </p:cNvPr>
          <p:cNvSpPr txBox="1"/>
          <p:nvPr/>
        </p:nvSpPr>
        <p:spPr>
          <a:xfrm>
            <a:off x="3389806" y="3573976"/>
            <a:ext cx="4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C</a:t>
            </a:r>
          </a:p>
        </p:txBody>
      </p:sp>
      <p:pic>
        <p:nvPicPr>
          <p:cNvPr id="69" name="Graphic 68" descr="Devil face with solid fill">
            <a:extLst>
              <a:ext uri="{FF2B5EF4-FFF2-40B4-BE49-F238E27FC236}">
                <a16:creationId xmlns:a16="http://schemas.microsoft.com/office/drawing/2014/main" id="{AB546A05-BACF-6948-A276-D6EA6A07E8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48632" y="2575959"/>
            <a:ext cx="913984" cy="913984"/>
          </a:xfrm>
          <a:prstGeom prst="rect">
            <a:avLst/>
          </a:prstGeom>
        </p:spPr>
      </p:pic>
      <p:pic>
        <p:nvPicPr>
          <p:cNvPr id="70" name="Graphic 69" descr="Clock">
            <a:extLst>
              <a:ext uri="{FF2B5EF4-FFF2-40B4-BE49-F238E27FC236}">
                <a16:creationId xmlns:a16="http://schemas.microsoft.com/office/drawing/2014/main" id="{92B30238-1213-1946-B6B8-AD63B44A2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08454" y="2988498"/>
            <a:ext cx="628318" cy="62831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A419F-4530-4044-A93F-0EB18015DFBC}"/>
              </a:ext>
            </a:extLst>
          </p:cNvPr>
          <p:cNvCxnSpPr>
            <a:stCxn id="60" idx="3"/>
            <a:endCxn id="59" idx="1"/>
          </p:cNvCxnSpPr>
          <p:nvPr/>
        </p:nvCxnSpPr>
        <p:spPr>
          <a:xfrm flipV="1">
            <a:off x="3946545" y="4717695"/>
            <a:ext cx="561627" cy="15516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AE3394-2B88-8343-96E1-F9FEA2DBB83D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>
            <a:off x="5801647" y="4717695"/>
            <a:ext cx="636025" cy="0"/>
          </a:xfrm>
          <a:prstGeom prst="line">
            <a:avLst/>
          </a:prstGeom>
          <a:ln w="476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03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CC176-7EA5-AC49-AC37-DA4D251DF46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626995" y="5539544"/>
            <a:ext cx="1126943" cy="86100"/>
          </a:xfrm>
          <a:prstGeom prst="line">
            <a:avLst/>
          </a:prstGeom>
          <a:ln w="444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Off-path Caching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A4601CA-460D-6C45-BFD3-6F4CA6901E1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2623306" y="3771596"/>
            <a:ext cx="1134111" cy="151342"/>
          </a:xfrm>
          <a:prstGeom prst="line">
            <a:avLst/>
          </a:prstGeom>
          <a:ln w="444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39">
            <a:extLst>
              <a:ext uri="{FF2B5EF4-FFF2-40B4-BE49-F238E27FC236}">
                <a16:creationId xmlns:a16="http://schemas.microsoft.com/office/drawing/2014/main" id="{0CEF3064-72A9-E14D-A67A-5ED2A9535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75539"/>
              </p:ext>
            </p:extLst>
          </p:nvPr>
        </p:nvGraphicFramePr>
        <p:xfrm>
          <a:off x="4271092" y="4642834"/>
          <a:ext cx="372035" cy="457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153888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</a:tbl>
          </a:graphicData>
        </a:graphic>
      </p:graphicFrame>
      <p:graphicFrame>
        <p:nvGraphicFramePr>
          <p:cNvPr id="87" name="Table 39">
            <a:extLst>
              <a:ext uri="{FF2B5EF4-FFF2-40B4-BE49-F238E27FC236}">
                <a16:creationId xmlns:a16="http://schemas.microsoft.com/office/drawing/2014/main" id="{021FB140-B00A-2C4D-8308-445B86009D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39513"/>
              </p:ext>
            </p:extLst>
          </p:nvPr>
        </p:nvGraphicFramePr>
        <p:xfrm>
          <a:off x="6110563" y="5317173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graphicFrame>
        <p:nvGraphicFramePr>
          <p:cNvPr id="88" name="Table 39">
            <a:extLst>
              <a:ext uri="{FF2B5EF4-FFF2-40B4-BE49-F238E27FC236}">
                <a16:creationId xmlns:a16="http://schemas.microsoft.com/office/drawing/2014/main" id="{DE118472-4AE5-484E-B1D2-4D1FCA3E8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068112"/>
              </p:ext>
            </p:extLst>
          </p:nvPr>
        </p:nvGraphicFramePr>
        <p:xfrm>
          <a:off x="8151906" y="5345040"/>
          <a:ext cx="372035" cy="1371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39920"/>
                  </a:ext>
                </a:extLst>
              </a:tr>
              <a:tr h="332753">
                <a:tc>
                  <a:txBody>
                    <a:bodyPr/>
                    <a:lstStyle/>
                    <a:p>
                      <a:r>
                        <a:rPr lang="en-CA" sz="2400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391933"/>
                  </a:ext>
                </a:extLst>
              </a:tr>
            </a:tbl>
          </a:graphicData>
        </a:graphic>
      </p:graphicFrame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32EBB32-FF96-E041-978B-5F239EFD4F97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4457109" y="4314315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CAD7D2-2329-0747-8356-03192569F76B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6296580" y="4988654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18AF44-28C9-414E-B0DB-A0F24525890F}"/>
              </a:ext>
            </a:extLst>
          </p:cNvPr>
          <p:cNvCxnSpPr>
            <a:cxnSpLocks/>
          </p:cNvCxnSpPr>
          <p:nvPr/>
        </p:nvCxnSpPr>
        <p:spPr>
          <a:xfrm flipH="1">
            <a:off x="8298211" y="4988654"/>
            <a:ext cx="1" cy="36933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F17006-436C-6B4C-BCCF-31E6BFF291BB}"/>
                  </a:ext>
                </a:extLst>
              </p:cNvPr>
              <p:cNvSpPr txBox="1"/>
              <p:nvPr/>
            </p:nvSpPr>
            <p:spPr>
              <a:xfrm>
                <a:off x="5486010" y="3512558"/>
                <a:ext cx="3227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CA" sz="2800" i="1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F17006-436C-6B4C-BCCF-31E6BFF29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010" y="3512558"/>
                <a:ext cx="322729" cy="523220"/>
              </a:xfrm>
              <a:prstGeom prst="rect">
                <a:avLst/>
              </a:prstGeom>
              <a:blipFill>
                <a:blip r:embed="rId2"/>
                <a:stretch>
                  <a:fillRect r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Graphic 92" descr="Programmer">
            <a:extLst>
              <a:ext uri="{FF2B5EF4-FFF2-40B4-BE49-F238E27FC236}">
                <a16:creationId xmlns:a16="http://schemas.microsoft.com/office/drawing/2014/main" id="{C42297FD-8517-0E4D-A0A7-D366EA1EA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4508" y="3142864"/>
            <a:ext cx="914400" cy="914400"/>
          </a:xfrm>
          <a:prstGeom prst="rect">
            <a:avLst/>
          </a:prstGeom>
        </p:spPr>
      </p:pic>
      <p:pic>
        <p:nvPicPr>
          <p:cNvPr id="94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44CB1F70-7A78-A747-8C6D-11668CC2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26" y="3942017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1&#10;">
            <a:extLst>
              <a:ext uri="{FF2B5EF4-FFF2-40B4-BE49-F238E27FC236}">
                <a16:creationId xmlns:a16="http://schemas.microsoft.com/office/drawing/2014/main" id="{D38FF0B6-83DA-6F4D-9515-5C462D0B28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70" y="4288769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1&#10;">
            <a:extLst>
              <a:ext uri="{FF2B5EF4-FFF2-40B4-BE49-F238E27FC236}">
                <a16:creationId xmlns:a16="http://schemas.microsoft.com/office/drawing/2014/main" id="{A276CBB6-5A0A-7742-A2A8-DFDB9831C8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70" y="4288769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1&#10;">
            <a:extLst>
              <a:ext uri="{FF2B5EF4-FFF2-40B4-BE49-F238E27FC236}">
                <a16:creationId xmlns:a16="http://schemas.microsoft.com/office/drawing/2014/main" id="{EEB46083-12E7-834B-9794-6EDAF91231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17" y="3557107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1F6E82E-809D-E947-BCBC-869586CD0D77}"/>
                  </a:ext>
                </a:extLst>
              </p:cNvPr>
              <p:cNvSpPr/>
              <p:nvPr/>
            </p:nvSpPr>
            <p:spPr>
              <a:xfrm>
                <a:off x="4147154" y="3869138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1F6E82E-809D-E947-BCBC-869586CD0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154" y="3869138"/>
                <a:ext cx="615810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/>
              <p:nvPr/>
            </p:nvSpPr>
            <p:spPr>
              <a:xfrm>
                <a:off x="6054156" y="4581750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156" y="4581750"/>
                <a:ext cx="615810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/>
              <p:nvPr/>
            </p:nvSpPr>
            <p:spPr>
              <a:xfrm>
                <a:off x="8030019" y="4589101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019" y="4589101"/>
                <a:ext cx="61581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86D36195-0D13-9A44-85A5-0D8F2CEA3A1E}"/>
              </a:ext>
            </a:extLst>
          </p:cNvPr>
          <p:cNvSpPr txBox="1"/>
          <p:nvPr/>
        </p:nvSpPr>
        <p:spPr>
          <a:xfrm>
            <a:off x="2239487" y="4220597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 </a:t>
            </a:r>
            <a:r>
              <a:rPr lang="en-US" sz="2800" b="1" dirty="0"/>
              <a:t>?</a:t>
            </a:r>
            <a:r>
              <a:rPr lang="en-US" sz="2800" b="1" baseline="-25000" dirty="0"/>
              <a:t> </a:t>
            </a:r>
            <a:endParaRPr lang="en-US" sz="2800" b="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C37B27-FB5B-8C4C-A874-06D770EBAE48}"/>
              </a:ext>
            </a:extLst>
          </p:cNvPr>
          <p:cNvCxnSpPr>
            <a:cxnSpLocks/>
          </p:cNvCxnSpPr>
          <p:nvPr/>
        </p:nvCxnSpPr>
        <p:spPr>
          <a:xfrm flipH="1" flipV="1">
            <a:off x="6135171" y="3325283"/>
            <a:ext cx="365831" cy="947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C7B2DB9-56AF-A54A-86B7-DE732E05EB61}"/>
              </a:ext>
            </a:extLst>
          </p:cNvPr>
          <p:cNvCxnSpPr>
            <a:cxnSpLocks/>
          </p:cNvCxnSpPr>
          <p:nvPr/>
        </p:nvCxnSpPr>
        <p:spPr>
          <a:xfrm>
            <a:off x="5727589" y="3399303"/>
            <a:ext cx="329128" cy="87706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F4F0AEA-FF4D-B044-8E5B-2C633B070407}"/>
              </a:ext>
            </a:extLst>
          </p:cNvPr>
          <p:cNvSpPr txBox="1"/>
          <p:nvPr/>
        </p:nvSpPr>
        <p:spPr>
          <a:xfrm>
            <a:off x="6408086" y="3496120"/>
            <a:ext cx="479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i="1" dirty="0"/>
              <a:t>C</a:t>
            </a:r>
          </a:p>
        </p:txBody>
      </p:sp>
      <p:pic>
        <p:nvPicPr>
          <p:cNvPr id="105" name="Graphic 104" descr="Devil face with solid fill">
            <a:extLst>
              <a:ext uri="{FF2B5EF4-FFF2-40B4-BE49-F238E27FC236}">
                <a16:creationId xmlns:a16="http://schemas.microsoft.com/office/drawing/2014/main" id="{FAE05D67-7068-B24D-907A-18371815F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6912" y="2498103"/>
            <a:ext cx="913984" cy="913984"/>
          </a:xfrm>
          <a:prstGeom prst="rect">
            <a:avLst/>
          </a:prstGeom>
        </p:spPr>
      </p:pic>
      <p:pic>
        <p:nvPicPr>
          <p:cNvPr id="106" name="Graphic 105" descr="Clock">
            <a:extLst>
              <a:ext uri="{FF2B5EF4-FFF2-40B4-BE49-F238E27FC236}">
                <a16:creationId xmlns:a16="http://schemas.microsoft.com/office/drawing/2014/main" id="{AAF9149B-3439-F849-BDA8-2F70B83539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6734" y="2910642"/>
            <a:ext cx="628318" cy="628318"/>
          </a:xfrm>
          <a:prstGeom prst="rect">
            <a:avLst/>
          </a:prstGeom>
        </p:spPr>
      </p:pic>
      <p:graphicFrame>
        <p:nvGraphicFramePr>
          <p:cNvPr id="107" name="Table 39">
            <a:extLst>
              <a:ext uri="{FF2B5EF4-FFF2-40B4-BE49-F238E27FC236}">
                <a16:creationId xmlns:a16="http://schemas.microsoft.com/office/drawing/2014/main" id="{597D509E-17E8-6341-9F83-3EAF344B46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564282"/>
              </p:ext>
            </p:extLst>
          </p:nvPr>
        </p:nvGraphicFramePr>
        <p:xfrm>
          <a:off x="4267613" y="6259440"/>
          <a:ext cx="372035" cy="4572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72035">
                  <a:extLst>
                    <a:ext uri="{9D8B030D-6E8A-4147-A177-3AD203B41FA5}">
                      <a16:colId xmlns:a16="http://schemas.microsoft.com/office/drawing/2014/main" val="2914841296"/>
                    </a:ext>
                  </a:extLst>
                </a:gridCol>
              </a:tblGrid>
              <a:tr h="153888">
                <a:tc>
                  <a:txBody>
                    <a:bodyPr/>
                    <a:lstStyle/>
                    <a:p>
                      <a:r>
                        <a:rPr lang="en-CA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24982"/>
                  </a:ext>
                </a:extLst>
              </a:tr>
            </a:tbl>
          </a:graphicData>
        </a:graphic>
      </p:graphicFrame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9B5E0C1-8552-2943-889E-098858D85893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4453630" y="5930921"/>
            <a:ext cx="2" cy="328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4" descr="R1&#10;">
            <a:extLst>
              <a:ext uri="{FF2B5EF4-FFF2-40B4-BE49-F238E27FC236}">
                <a16:creationId xmlns:a16="http://schemas.microsoft.com/office/drawing/2014/main" id="{1CDDC85F-A2E0-124B-AF34-1C00865F25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938" y="5173713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B50E68-B948-F34C-B591-0F6F04F179E6}"/>
                  </a:ext>
                </a:extLst>
              </p:cNvPr>
              <p:cNvSpPr/>
              <p:nvPr/>
            </p:nvSpPr>
            <p:spPr>
              <a:xfrm>
                <a:off x="4143675" y="5485744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B50E68-B948-F34C-B591-0F6F04F17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75" y="5485744"/>
                <a:ext cx="615810" cy="461665"/>
              </a:xfrm>
              <a:prstGeom prst="rect">
                <a:avLst/>
              </a:prstGeom>
              <a:blipFill>
                <a:blip r:embed="rId1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B43E37CA-39BC-4545-B73C-00DB2107DBFD}"/>
              </a:ext>
            </a:extLst>
          </p:cNvPr>
          <p:cNvSpPr txBox="1"/>
          <p:nvPr/>
        </p:nvSpPr>
        <p:spPr>
          <a:xfrm>
            <a:off x="2236008" y="5837203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 </a:t>
            </a:r>
            <a:r>
              <a:rPr lang="en-US" sz="2800" b="1" dirty="0"/>
              <a:t>?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D3CE32B-459F-1E49-AAEE-10C2FEBFB9A4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>
            <a:off x="5050892" y="3922938"/>
            <a:ext cx="584578" cy="731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C1D49B5-666B-3A46-BC5F-B0CCB3362BCE}"/>
              </a:ext>
            </a:extLst>
          </p:cNvPr>
          <p:cNvCxnSpPr>
            <a:cxnSpLocks/>
            <a:stCxn id="110" idx="3"/>
            <a:endCxn id="96" idx="1"/>
          </p:cNvCxnSpPr>
          <p:nvPr/>
        </p:nvCxnSpPr>
        <p:spPr>
          <a:xfrm flipV="1">
            <a:off x="5047413" y="4654600"/>
            <a:ext cx="588057" cy="8849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D60761-4F70-F34C-981E-667FFA017B12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6928945" y="4654600"/>
            <a:ext cx="6360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3A6594-83B7-2441-A344-D23DCBCE38C4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8858445" y="4654600"/>
            <a:ext cx="8309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436BFE7-2B47-6845-A8E0-3CC55B83922F}"/>
              </a:ext>
            </a:extLst>
          </p:cNvPr>
          <p:cNvSpPr txBox="1"/>
          <p:nvPr/>
        </p:nvSpPr>
        <p:spPr>
          <a:xfrm>
            <a:off x="993596" y="1540614"/>
            <a:ext cx="5676370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De-coupling users and (on-path) caches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Adv. Observes a delay of d</a:t>
            </a:r>
            <a:r>
              <a:rPr lang="en-US" sz="2400" baseline="-25000" dirty="0"/>
              <a:t>2</a:t>
            </a:r>
            <a:r>
              <a:rPr lang="en-US" sz="2400" dirty="0"/>
              <a:t> for </a:t>
            </a:r>
            <a:r>
              <a:rPr lang="en-US" sz="2400" i="1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i="1" baseline="-25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9" name="Graphic 108" descr="Programmer">
            <a:extLst>
              <a:ext uri="{FF2B5EF4-FFF2-40B4-BE49-F238E27FC236}">
                <a16:creationId xmlns:a16="http://schemas.microsoft.com/office/drawing/2014/main" id="{5A3D7170-9FC8-A443-B981-622BE4BE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232" y="49553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CC176-7EA5-AC49-AC37-DA4D251DF46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1794050" y="5915759"/>
            <a:ext cx="1126943" cy="86100"/>
          </a:xfrm>
          <a:prstGeom prst="line">
            <a:avLst/>
          </a:prstGeom>
          <a:ln w="444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Caching- Advantages</a:t>
            </a:r>
          </a:p>
        </p:txBody>
      </p:sp>
      <p:pic>
        <p:nvPicPr>
          <p:cNvPr id="94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44CB1F70-7A78-A747-8C6D-11668CC2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481" y="4318232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1&#10;">
            <a:extLst>
              <a:ext uri="{FF2B5EF4-FFF2-40B4-BE49-F238E27FC236}">
                <a16:creationId xmlns:a16="http://schemas.microsoft.com/office/drawing/2014/main" id="{D38FF0B6-83DA-6F4D-9515-5C462D0B28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025" y="4664984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1&#10;">
            <a:extLst>
              <a:ext uri="{FF2B5EF4-FFF2-40B4-BE49-F238E27FC236}">
                <a16:creationId xmlns:a16="http://schemas.microsoft.com/office/drawing/2014/main" id="{A276CBB6-5A0A-7742-A2A8-DFDB9831C8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25" y="4664984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1&#10;">
            <a:extLst>
              <a:ext uri="{FF2B5EF4-FFF2-40B4-BE49-F238E27FC236}">
                <a16:creationId xmlns:a16="http://schemas.microsoft.com/office/drawing/2014/main" id="{EEB46083-12E7-834B-9794-6EDAF91231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72" y="3933322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1F6E82E-809D-E947-BCBC-869586CD0D77}"/>
                  </a:ext>
                </a:extLst>
              </p:cNvPr>
              <p:cNvSpPr/>
              <p:nvPr/>
            </p:nvSpPr>
            <p:spPr>
              <a:xfrm>
                <a:off x="3314209" y="4245353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1F6E82E-809D-E947-BCBC-869586CD0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9" y="4245353"/>
                <a:ext cx="61581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/>
              <p:nvPr/>
            </p:nvSpPr>
            <p:spPr>
              <a:xfrm>
                <a:off x="5221211" y="4957965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211" y="4957965"/>
                <a:ext cx="61581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/>
              <p:nvPr/>
            </p:nvSpPr>
            <p:spPr>
              <a:xfrm>
                <a:off x="7197074" y="4965316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74" y="4965316"/>
                <a:ext cx="615810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phic 104" descr="Devil face with solid fill">
            <a:extLst>
              <a:ext uri="{FF2B5EF4-FFF2-40B4-BE49-F238E27FC236}">
                <a16:creationId xmlns:a16="http://schemas.microsoft.com/office/drawing/2014/main" id="{FAE05D67-7068-B24D-907A-18371815F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3037" y="3144024"/>
            <a:ext cx="913984" cy="913984"/>
          </a:xfrm>
          <a:prstGeom prst="rect">
            <a:avLst/>
          </a:prstGeom>
        </p:spPr>
      </p:pic>
      <p:pic>
        <p:nvPicPr>
          <p:cNvPr id="106" name="Graphic 105" descr="Clock">
            <a:extLst>
              <a:ext uri="{FF2B5EF4-FFF2-40B4-BE49-F238E27FC236}">
                <a16:creationId xmlns:a16="http://schemas.microsoft.com/office/drawing/2014/main" id="{AAF9149B-3439-F849-BDA8-2F70B8353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94719" y="2957305"/>
            <a:ext cx="628318" cy="628318"/>
          </a:xfrm>
          <a:prstGeom prst="rect">
            <a:avLst/>
          </a:prstGeom>
        </p:spPr>
      </p:pic>
      <p:pic>
        <p:nvPicPr>
          <p:cNvPr id="110" name="Picture 4" descr="R1&#10;">
            <a:extLst>
              <a:ext uri="{FF2B5EF4-FFF2-40B4-BE49-F238E27FC236}">
                <a16:creationId xmlns:a16="http://schemas.microsoft.com/office/drawing/2014/main" id="{1CDDC85F-A2E0-124B-AF34-1C00865F25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993" y="5549928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B50E68-B948-F34C-B591-0F6F04F179E6}"/>
                  </a:ext>
                </a:extLst>
              </p:cNvPr>
              <p:cNvSpPr/>
              <p:nvPr/>
            </p:nvSpPr>
            <p:spPr>
              <a:xfrm>
                <a:off x="3310730" y="5861959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B50E68-B948-F34C-B591-0F6F04F17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730" y="5861959"/>
                <a:ext cx="615810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B43E37CA-39BC-4545-B73C-00DB2107DBFD}"/>
              </a:ext>
            </a:extLst>
          </p:cNvPr>
          <p:cNvSpPr txBox="1"/>
          <p:nvPr/>
        </p:nvSpPr>
        <p:spPr>
          <a:xfrm>
            <a:off x="1403063" y="6213418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 </a:t>
            </a:r>
            <a:r>
              <a:rPr lang="en-US" sz="2800" b="1" dirty="0"/>
              <a:t>?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D3CE32B-459F-1E49-AAEE-10C2FEBFB9A4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>
            <a:off x="4217947" y="4299153"/>
            <a:ext cx="584578" cy="731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C1D49B5-666B-3A46-BC5F-B0CCB3362BCE}"/>
              </a:ext>
            </a:extLst>
          </p:cNvPr>
          <p:cNvCxnSpPr>
            <a:cxnSpLocks/>
            <a:stCxn id="110" idx="3"/>
            <a:endCxn id="96" idx="1"/>
          </p:cNvCxnSpPr>
          <p:nvPr/>
        </p:nvCxnSpPr>
        <p:spPr>
          <a:xfrm flipV="1">
            <a:off x="4214468" y="5030815"/>
            <a:ext cx="588057" cy="8849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D60761-4F70-F34C-981E-667FFA017B12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6096000" y="5030815"/>
            <a:ext cx="6360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3A6594-83B7-2441-A344-D23DCBCE38C4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8025500" y="5030815"/>
            <a:ext cx="8309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Programmer">
            <a:extLst>
              <a:ext uri="{FF2B5EF4-FFF2-40B4-BE49-F238E27FC236}">
                <a16:creationId xmlns:a16="http://schemas.microsoft.com/office/drawing/2014/main" id="{5A3D7170-9FC8-A443-B981-622BE4BE4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3287" y="5331592"/>
            <a:ext cx="914400" cy="9144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3C7576-D8CB-1D4E-82FD-7452F70D8700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>
            <a:off x="5380029" y="4058008"/>
            <a:ext cx="69234" cy="60697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CA606C-A8BE-3E4D-B2C0-5FACA3C39B42}"/>
              </a:ext>
            </a:extLst>
          </p:cNvPr>
          <p:cNvSpPr txBox="1"/>
          <p:nvPr/>
        </p:nvSpPr>
        <p:spPr>
          <a:xfrm>
            <a:off x="1143287" y="1542860"/>
            <a:ext cx="5500432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Efficient usage of resources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Reduces the load at the core network</a:t>
            </a:r>
          </a:p>
        </p:txBody>
      </p:sp>
    </p:spTree>
    <p:extLst>
      <p:ext uri="{BB962C8B-B14F-4D97-AF65-F5344CB8AC3E}">
        <p14:creationId xmlns:p14="http://schemas.microsoft.com/office/powerpoint/2010/main" val="170858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03CC176-7EA5-AC49-AC37-DA4D251DF46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1917228" y="5847107"/>
            <a:ext cx="1126943" cy="86100"/>
          </a:xfrm>
          <a:prstGeom prst="line">
            <a:avLst/>
          </a:prstGeom>
          <a:ln w="444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5C0F53-2925-9A4D-87A5-067F7FB6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Off-path Caching: Idea</a:t>
            </a:r>
          </a:p>
        </p:txBody>
      </p:sp>
      <p:pic>
        <p:nvPicPr>
          <p:cNvPr id="94" name="Picture 10" descr="C:\Users\ecoffey\AppData\Local\Temp\Rar$DRa0.836\30073__Device_server_farms_default_256.png">
            <a:extLst>
              <a:ext uri="{FF2B5EF4-FFF2-40B4-BE49-F238E27FC236}">
                <a16:creationId xmlns:a16="http://schemas.microsoft.com/office/drawing/2014/main" id="{44CB1F70-7A78-A747-8C6D-11668CC29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59" y="4249580"/>
            <a:ext cx="1425166" cy="142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R1&#10;">
            <a:extLst>
              <a:ext uri="{FF2B5EF4-FFF2-40B4-BE49-F238E27FC236}">
                <a16:creationId xmlns:a16="http://schemas.microsoft.com/office/drawing/2014/main" id="{D38FF0B6-83DA-6F4D-9515-5C462D0B287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203" y="4596332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R1&#10;">
            <a:extLst>
              <a:ext uri="{FF2B5EF4-FFF2-40B4-BE49-F238E27FC236}">
                <a16:creationId xmlns:a16="http://schemas.microsoft.com/office/drawing/2014/main" id="{A276CBB6-5A0A-7742-A2A8-DFDB9831C8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03" y="4596332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R1&#10;">
            <a:extLst>
              <a:ext uri="{FF2B5EF4-FFF2-40B4-BE49-F238E27FC236}">
                <a16:creationId xmlns:a16="http://schemas.microsoft.com/office/drawing/2014/main" id="{EEB46083-12E7-834B-9794-6EDAF91231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50" y="3864670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1F6E82E-809D-E947-BCBC-869586CD0D77}"/>
                  </a:ext>
                </a:extLst>
              </p:cNvPr>
              <p:cNvSpPr/>
              <p:nvPr/>
            </p:nvSpPr>
            <p:spPr>
              <a:xfrm>
                <a:off x="3437387" y="4176701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1F6E82E-809D-E947-BCBC-869586CD0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87" y="4176701"/>
                <a:ext cx="615810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/>
              <p:nvPr/>
            </p:nvSpPr>
            <p:spPr>
              <a:xfrm>
                <a:off x="5344389" y="4889313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CCEDEC6-5737-5C40-BF56-D66127C0B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89" y="4889313"/>
                <a:ext cx="615810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/>
              <p:nvPr/>
            </p:nvSpPr>
            <p:spPr>
              <a:xfrm>
                <a:off x="7320252" y="4896664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8793D01C-DF7D-AD4F-BD34-7A0F384A7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252" y="4896664"/>
                <a:ext cx="615810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Graphic 104" descr="Devil face with solid fill">
            <a:extLst>
              <a:ext uri="{FF2B5EF4-FFF2-40B4-BE49-F238E27FC236}">
                <a16:creationId xmlns:a16="http://schemas.microsoft.com/office/drawing/2014/main" id="{FAE05D67-7068-B24D-907A-18371815F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6215" y="3075372"/>
            <a:ext cx="913984" cy="913984"/>
          </a:xfrm>
          <a:prstGeom prst="rect">
            <a:avLst/>
          </a:prstGeom>
        </p:spPr>
      </p:pic>
      <p:pic>
        <p:nvPicPr>
          <p:cNvPr id="106" name="Graphic 105" descr="Clock">
            <a:extLst>
              <a:ext uri="{FF2B5EF4-FFF2-40B4-BE49-F238E27FC236}">
                <a16:creationId xmlns:a16="http://schemas.microsoft.com/office/drawing/2014/main" id="{AAF9149B-3439-F849-BDA8-2F70B83539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17897" y="2888653"/>
            <a:ext cx="628318" cy="628318"/>
          </a:xfrm>
          <a:prstGeom prst="rect">
            <a:avLst/>
          </a:prstGeom>
        </p:spPr>
      </p:pic>
      <p:pic>
        <p:nvPicPr>
          <p:cNvPr id="110" name="Picture 4" descr="R1&#10;">
            <a:extLst>
              <a:ext uri="{FF2B5EF4-FFF2-40B4-BE49-F238E27FC236}">
                <a16:creationId xmlns:a16="http://schemas.microsoft.com/office/drawing/2014/main" id="{1CDDC85F-A2E0-124B-AF34-1C00865F25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71" y="5481276"/>
            <a:ext cx="1293475" cy="73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B50E68-B948-F34C-B591-0F6F04F179E6}"/>
                  </a:ext>
                </a:extLst>
              </p:cNvPr>
              <p:cNvSpPr/>
              <p:nvPr/>
            </p:nvSpPr>
            <p:spPr>
              <a:xfrm>
                <a:off x="3433908" y="5793307"/>
                <a:ext cx="6158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A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BB50E68-B948-F34C-B591-0F6F04F17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08" y="5793307"/>
                <a:ext cx="61581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B43E37CA-39BC-4545-B73C-00DB2107DBFD}"/>
              </a:ext>
            </a:extLst>
          </p:cNvPr>
          <p:cNvSpPr txBox="1"/>
          <p:nvPr/>
        </p:nvSpPr>
        <p:spPr>
          <a:xfrm>
            <a:off x="1526241" y="6144766"/>
            <a:ext cx="134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</a:t>
            </a:r>
            <a:r>
              <a:rPr lang="en-US" sz="2800" b="1" baseline="-25000" dirty="0"/>
              <a:t>1 </a:t>
            </a:r>
            <a:r>
              <a:rPr lang="en-US" sz="2800" b="1" dirty="0"/>
              <a:t>?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D3CE32B-459F-1E49-AAEE-10C2FEBFB9A4}"/>
              </a:ext>
            </a:extLst>
          </p:cNvPr>
          <p:cNvCxnSpPr>
            <a:cxnSpLocks/>
            <a:stCxn id="97" idx="3"/>
            <a:endCxn id="96" idx="1"/>
          </p:cNvCxnSpPr>
          <p:nvPr/>
        </p:nvCxnSpPr>
        <p:spPr>
          <a:xfrm>
            <a:off x="4341125" y="4230501"/>
            <a:ext cx="584578" cy="731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C1D49B5-666B-3A46-BC5F-B0CCB3362BCE}"/>
              </a:ext>
            </a:extLst>
          </p:cNvPr>
          <p:cNvCxnSpPr>
            <a:cxnSpLocks/>
            <a:stCxn id="110" idx="3"/>
            <a:endCxn id="96" idx="1"/>
          </p:cNvCxnSpPr>
          <p:nvPr/>
        </p:nvCxnSpPr>
        <p:spPr>
          <a:xfrm flipV="1">
            <a:off x="4337646" y="4962163"/>
            <a:ext cx="588057" cy="88494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D60761-4F70-F34C-981E-667FFA017B12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6219178" y="4962163"/>
            <a:ext cx="63602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3A6594-83B7-2441-A344-D23DCBCE38C4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8148678" y="4962163"/>
            <a:ext cx="83098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Graphic 108" descr="Programmer">
            <a:extLst>
              <a:ext uri="{FF2B5EF4-FFF2-40B4-BE49-F238E27FC236}">
                <a16:creationId xmlns:a16="http://schemas.microsoft.com/office/drawing/2014/main" id="{5A3D7170-9FC8-A443-B981-622BE4BE4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6465" y="526294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846B9-174E-7442-B04C-DC2401D88EB3}"/>
              </a:ext>
            </a:extLst>
          </p:cNvPr>
          <p:cNvSpPr txBox="1"/>
          <p:nvPr/>
        </p:nvSpPr>
        <p:spPr>
          <a:xfrm>
            <a:off x="3347021" y="331837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B18A0D-0ABC-3D4E-BAF0-C4169157ED00}"/>
              </a:ext>
            </a:extLst>
          </p:cNvPr>
          <p:cNvSpPr txBox="1"/>
          <p:nvPr/>
        </p:nvSpPr>
        <p:spPr>
          <a:xfrm>
            <a:off x="3402567" y="501524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807D7-B894-8345-8214-C0A8DB44A20C}"/>
              </a:ext>
            </a:extLst>
          </p:cNvPr>
          <p:cNvSpPr txBox="1"/>
          <p:nvPr/>
        </p:nvSpPr>
        <p:spPr>
          <a:xfrm>
            <a:off x="5299484" y="5314287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D996D3-A3A5-4546-A9B5-1492EFE32750}"/>
              </a:ext>
            </a:extLst>
          </p:cNvPr>
          <p:cNvSpPr txBox="1"/>
          <p:nvPr/>
        </p:nvSpPr>
        <p:spPr>
          <a:xfrm>
            <a:off x="7292651" y="5327994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0.1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3C7576-D8CB-1D4E-82FD-7452F70D8700}"/>
              </a:ext>
            </a:extLst>
          </p:cNvPr>
          <p:cNvCxnSpPr>
            <a:cxnSpLocks/>
            <a:stCxn id="105" idx="2"/>
            <a:endCxn id="96" idx="0"/>
          </p:cNvCxnSpPr>
          <p:nvPr/>
        </p:nvCxnSpPr>
        <p:spPr>
          <a:xfrm>
            <a:off x="5503207" y="3989356"/>
            <a:ext cx="69234" cy="60697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3E7B32-31D0-B94B-AB74-D8B67A88B11D}"/>
              </a:ext>
            </a:extLst>
          </p:cNvPr>
          <p:cNvSpPr txBox="1"/>
          <p:nvPr/>
        </p:nvSpPr>
        <p:spPr>
          <a:xfrm>
            <a:off x="1121281" y="1592236"/>
            <a:ext cx="702739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Probabilistically choosing </a:t>
            </a:r>
            <a:r>
              <a:rPr lang="en-US" sz="2400" i="1" dirty="0"/>
              <a:t>R</a:t>
            </a:r>
            <a:r>
              <a:rPr lang="en-US" sz="2400" dirty="0"/>
              <a:t> to cache </a:t>
            </a:r>
            <a:r>
              <a:rPr lang="en-US" sz="2400" i="1" dirty="0"/>
              <a:t>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Aim: Increasing the uncertainty of the Adv.</a:t>
            </a:r>
          </a:p>
        </p:txBody>
      </p:sp>
    </p:spTree>
    <p:extLst>
      <p:ext uri="{BB962C8B-B14F-4D97-AF65-F5344CB8AC3E}">
        <p14:creationId xmlns:p14="http://schemas.microsoft.com/office/powerpoint/2010/main" val="42229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9632</TotalTime>
  <Words>1079</Words>
  <Application>Microsoft Macintosh PowerPoint</Application>
  <PresentationFormat>Widescreen</PresentationFormat>
  <Paragraphs>255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Office Theme</vt:lpstr>
      <vt:lpstr>Differential Privacy Against Timing attacks in Information Centric Networks</vt:lpstr>
      <vt:lpstr>Information Centric Networks</vt:lpstr>
      <vt:lpstr>System model</vt:lpstr>
      <vt:lpstr>System model</vt:lpstr>
      <vt:lpstr>What is a Timing attack?</vt:lpstr>
      <vt:lpstr>Breaching data privacy</vt:lpstr>
      <vt:lpstr>Leveraging Off-path Caching</vt:lpstr>
      <vt:lpstr>Off-path Caching- Advantages</vt:lpstr>
      <vt:lpstr>Off-path Caching: Idea</vt:lpstr>
      <vt:lpstr>Off-path Caching: Tradeoff</vt:lpstr>
      <vt:lpstr>Off-path Caching: Approach</vt:lpstr>
      <vt:lpstr>Optimization Problem</vt:lpstr>
      <vt:lpstr>Optimization Problem: Cost function</vt:lpstr>
      <vt:lpstr>Optimization Problem: Mutual Information</vt:lpstr>
      <vt:lpstr>Optimization Problem: Differential Privacy</vt:lpstr>
      <vt:lpstr>Optimization Problems</vt:lpstr>
      <vt:lpstr>Solving P1</vt:lpstr>
      <vt:lpstr>Solving P1</vt:lpstr>
      <vt:lpstr>Solving P2: Conjugate function</vt:lpstr>
      <vt:lpstr>Solving P2: Conjugate dual problem</vt:lpstr>
      <vt:lpstr>Non-cooperative game among users</vt:lpstr>
      <vt:lpstr>Performance Study</vt:lpstr>
      <vt:lpstr>Breaching location privacy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and timing attacks</dc:title>
  <dc:creator>vignesh</dc:creator>
  <cp:lastModifiedBy>Sivaraman Vignesh</cp:lastModifiedBy>
  <cp:revision>122</cp:revision>
  <dcterms:created xsi:type="dcterms:W3CDTF">2019-09-17T19:05:21Z</dcterms:created>
  <dcterms:modified xsi:type="dcterms:W3CDTF">2020-06-29T02:52:00Z</dcterms:modified>
</cp:coreProperties>
</file>