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80" r:id="rId8"/>
    <p:sldId id="262" r:id="rId9"/>
    <p:sldId id="263" r:id="rId10"/>
    <p:sldId id="264" r:id="rId11"/>
    <p:sldId id="265" r:id="rId12"/>
    <p:sldId id="281" r:id="rId13"/>
    <p:sldId id="266" r:id="rId14"/>
    <p:sldId id="267" r:id="rId15"/>
    <p:sldId id="282" r:id="rId16"/>
    <p:sldId id="268" r:id="rId17"/>
    <p:sldId id="270" r:id="rId18"/>
    <p:sldId id="272" r:id="rId19"/>
    <p:sldId id="273" r:id="rId20"/>
    <p:sldId id="283" r:id="rId21"/>
    <p:sldId id="284" r:id="rId22"/>
    <p:sldId id="278" r:id="rId23"/>
    <p:sldId id="271" r:id="rId24"/>
    <p:sldId id="274" r:id="rId25"/>
    <p:sldId id="276" r:id="rId26"/>
    <p:sldId id="275" r:id="rId27"/>
    <p:sldId id="277" r:id="rId28"/>
    <p:sldId id="27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895052-C108-4951-9396-FA5A913970C8}"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a:t>
            </a:fld>
            <a:endParaRPr lang="en-US"/>
          </a:p>
        </p:txBody>
      </p:sp>
    </p:spTree>
    <p:extLst>
      <p:ext uri="{BB962C8B-B14F-4D97-AF65-F5344CB8AC3E}">
        <p14:creationId xmlns:p14="http://schemas.microsoft.com/office/powerpoint/2010/main" val="1766974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895052-C108-4951-9396-FA5A913970C8}"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a:t>
            </a:fld>
            <a:endParaRPr lang="en-US"/>
          </a:p>
        </p:txBody>
      </p:sp>
    </p:spTree>
    <p:extLst>
      <p:ext uri="{BB962C8B-B14F-4D97-AF65-F5344CB8AC3E}">
        <p14:creationId xmlns:p14="http://schemas.microsoft.com/office/powerpoint/2010/main" val="1599442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895052-C108-4951-9396-FA5A913970C8}"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a:t>
            </a:fld>
            <a:endParaRPr lang="en-US"/>
          </a:p>
        </p:txBody>
      </p:sp>
    </p:spTree>
    <p:extLst>
      <p:ext uri="{BB962C8B-B14F-4D97-AF65-F5344CB8AC3E}">
        <p14:creationId xmlns:p14="http://schemas.microsoft.com/office/powerpoint/2010/main" val="400369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895052-C108-4951-9396-FA5A913970C8}"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a:t>
            </a:fld>
            <a:endParaRPr lang="en-US"/>
          </a:p>
        </p:txBody>
      </p:sp>
    </p:spTree>
    <p:extLst>
      <p:ext uri="{BB962C8B-B14F-4D97-AF65-F5344CB8AC3E}">
        <p14:creationId xmlns:p14="http://schemas.microsoft.com/office/powerpoint/2010/main" val="1152951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5895052-C108-4951-9396-FA5A913970C8}"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a:t>
            </a:fld>
            <a:endParaRPr lang="en-US"/>
          </a:p>
        </p:txBody>
      </p:sp>
    </p:spTree>
    <p:extLst>
      <p:ext uri="{BB962C8B-B14F-4D97-AF65-F5344CB8AC3E}">
        <p14:creationId xmlns:p14="http://schemas.microsoft.com/office/powerpoint/2010/main" val="14024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895052-C108-4951-9396-FA5A913970C8}" type="datetimeFigureOut">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9C1B8-E0BD-4B9F-A6A4-44AD34B1169C}" type="slidenum">
              <a:rPr lang="en-US" smtClean="0"/>
              <a:t>‹#›</a:t>
            </a:fld>
            <a:endParaRPr lang="en-US"/>
          </a:p>
        </p:txBody>
      </p:sp>
    </p:spTree>
    <p:extLst>
      <p:ext uri="{BB962C8B-B14F-4D97-AF65-F5344CB8AC3E}">
        <p14:creationId xmlns:p14="http://schemas.microsoft.com/office/powerpoint/2010/main" val="2361632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895052-C108-4951-9396-FA5A913970C8}" type="datetimeFigureOut">
              <a:rPr lang="en-US" smtClean="0"/>
              <a:t>10/5/2018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C9C1B8-E0BD-4B9F-A6A4-44AD34B1169C}" type="slidenum">
              <a:rPr lang="en-US" smtClean="0"/>
              <a:t>‹#›</a:t>
            </a:fld>
            <a:endParaRPr lang="en-US"/>
          </a:p>
        </p:txBody>
      </p:sp>
    </p:spTree>
    <p:extLst>
      <p:ext uri="{BB962C8B-B14F-4D97-AF65-F5344CB8AC3E}">
        <p14:creationId xmlns:p14="http://schemas.microsoft.com/office/powerpoint/2010/main" val="934911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895052-C108-4951-9396-FA5A913970C8}" type="datetimeFigureOut">
              <a:rPr lang="en-US" smtClean="0"/>
              <a:t>10/5/2018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C9C1B8-E0BD-4B9F-A6A4-44AD34B1169C}" type="slidenum">
              <a:rPr lang="en-US" smtClean="0"/>
              <a:t>‹#›</a:t>
            </a:fld>
            <a:endParaRPr lang="en-US"/>
          </a:p>
        </p:txBody>
      </p:sp>
    </p:spTree>
    <p:extLst>
      <p:ext uri="{BB962C8B-B14F-4D97-AF65-F5344CB8AC3E}">
        <p14:creationId xmlns:p14="http://schemas.microsoft.com/office/powerpoint/2010/main" val="1627925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895052-C108-4951-9396-FA5A913970C8}" type="datetimeFigureOut">
              <a:rPr lang="en-US" smtClean="0"/>
              <a:t>10/5/2018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C9C1B8-E0BD-4B9F-A6A4-44AD34B1169C}" type="slidenum">
              <a:rPr lang="en-US" smtClean="0"/>
              <a:t>‹#›</a:t>
            </a:fld>
            <a:endParaRPr lang="en-US"/>
          </a:p>
        </p:txBody>
      </p:sp>
    </p:spTree>
    <p:extLst>
      <p:ext uri="{BB962C8B-B14F-4D97-AF65-F5344CB8AC3E}">
        <p14:creationId xmlns:p14="http://schemas.microsoft.com/office/powerpoint/2010/main" val="355182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895052-C108-4951-9396-FA5A913970C8}" type="datetimeFigureOut">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9C1B8-E0BD-4B9F-A6A4-44AD34B1169C}" type="slidenum">
              <a:rPr lang="en-US" smtClean="0"/>
              <a:t>‹#›</a:t>
            </a:fld>
            <a:endParaRPr lang="en-US"/>
          </a:p>
        </p:txBody>
      </p:sp>
    </p:spTree>
    <p:extLst>
      <p:ext uri="{BB962C8B-B14F-4D97-AF65-F5344CB8AC3E}">
        <p14:creationId xmlns:p14="http://schemas.microsoft.com/office/powerpoint/2010/main" val="150887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895052-C108-4951-9396-FA5A913970C8}" type="datetimeFigureOut">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9C1B8-E0BD-4B9F-A6A4-44AD34B1169C}" type="slidenum">
              <a:rPr lang="en-US" smtClean="0"/>
              <a:t>‹#›</a:t>
            </a:fld>
            <a:endParaRPr lang="en-US"/>
          </a:p>
        </p:txBody>
      </p:sp>
    </p:spTree>
    <p:extLst>
      <p:ext uri="{BB962C8B-B14F-4D97-AF65-F5344CB8AC3E}">
        <p14:creationId xmlns:p14="http://schemas.microsoft.com/office/powerpoint/2010/main" val="2517501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895052-C108-4951-9396-FA5A913970C8}" type="datetimeFigureOut">
              <a:rPr lang="en-US" smtClean="0"/>
              <a:t>10/5/2018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C9C1B8-E0BD-4B9F-A6A4-44AD34B1169C}" type="slidenum">
              <a:rPr lang="en-US" smtClean="0"/>
              <a:t>‹#›</a:t>
            </a:fld>
            <a:endParaRPr lang="en-US"/>
          </a:p>
        </p:txBody>
      </p:sp>
    </p:spTree>
    <p:extLst>
      <p:ext uri="{BB962C8B-B14F-4D97-AF65-F5344CB8AC3E}">
        <p14:creationId xmlns:p14="http://schemas.microsoft.com/office/powerpoint/2010/main" val="560233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Socket Programming </a:t>
            </a:r>
            <a:r>
              <a:rPr lang="en-US" dirty="0"/>
              <a:t/>
            </a:r>
            <a:br>
              <a:rPr lang="en-US" dirty="0"/>
            </a:br>
            <a:r>
              <a:rPr lang="en-US" dirty="0"/>
              <a:t> Assignment </a:t>
            </a:r>
          </a:p>
        </p:txBody>
      </p:sp>
      <p:sp>
        <p:nvSpPr>
          <p:cNvPr id="3" name="Subtitle 2"/>
          <p:cNvSpPr>
            <a:spLocks noGrp="1"/>
          </p:cNvSpPr>
          <p:nvPr>
            <p:ph type="subTitle" idx="1"/>
          </p:nvPr>
        </p:nvSpPr>
        <p:spPr/>
        <p:txBody>
          <a:bodyPr/>
          <a:lstStyle/>
          <a:p>
            <a:endParaRPr lang="en-US" dirty="0"/>
          </a:p>
          <a:p>
            <a:r>
              <a:rPr lang="en-US" dirty="0"/>
              <a:t> </a:t>
            </a:r>
            <a:r>
              <a:rPr lang="en-US" b="1" dirty="0"/>
              <a:t>EE4204-EE4204E/TEE4204 Computer Networks </a:t>
            </a:r>
            <a:endParaRPr lang="en-US" dirty="0"/>
          </a:p>
        </p:txBody>
      </p:sp>
    </p:spTree>
    <p:extLst>
      <p:ext uri="{BB962C8B-B14F-4D97-AF65-F5344CB8AC3E}">
        <p14:creationId xmlns:p14="http://schemas.microsoft.com/office/powerpoint/2010/main" val="34095353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Server</a:t>
            </a:r>
            <a:endParaRPr lang="en-US" dirty="0"/>
          </a:p>
        </p:txBody>
      </p:sp>
      <p:pic>
        <p:nvPicPr>
          <p:cNvPr id="4" name="Picture 3"/>
          <p:cNvPicPr>
            <a:picLocks noChangeAspect="1"/>
          </p:cNvPicPr>
          <p:nvPr/>
        </p:nvPicPr>
        <p:blipFill>
          <a:blip r:embed="rId2"/>
          <a:stretch>
            <a:fillRect/>
          </a:stretch>
        </p:blipFill>
        <p:spPr>
          <a:xfrm>
            <a:off x="457881" y="1450558"/>
            <a:ext cx="7799712" cy="5167568"/>
          </a:xfrm>
          <a:prstGeom prst="rect">
            <a:avLst/>
          </a:prstGeom>
        </p:spPr>
      </p:pic>
      <p:sp>
        <p:nvSpPr>
          <p:cNvPr id="5" name="TextBox 4"/>
          <p:cNvSpPr txBox="1"/>
          <p:nvPr/>
        </p:nvSpPr>
        <p:spPr>
          <a:xfrm>
            <a:off x="8537510" y="1856792"/>
            <a:ext cx="3247053" cy="830997"/>
          </a:xfrm>
          <a:prstGeom prst="rect">
            <a:avLst/>
          </a:prstGeom>
          <a:noFill/>
        </p:spPr>
        <p:txBody>
          <a:bodyPr wrap="square" rtlCol="0">
            <a:spAutoFit/>
          </a:bodyPr>
          <a:lstStyle/>
          <a:p>
            <a:r>
              <a:rPr lang="en-US" sz="2400" dirty="0" smtClean="0"/>
              <a:t>Receive the whole file from client</a:t>
            </a:r>
            <a:endParaRPr lang="en-US" sz="2400" dirty="0"/>
          </a:p>
        </p:txBody>
      </p:sp>
    </p:spTree>
    <p:extLst>
      <p:ext uri="{BB962C8B-B14F-4D97-AF65-F5344CB8AC3E}">
        <p14:creationId xmlns:p14="http://schemas.microsoft.com/office/powerpoint/2010/main" val="10872634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Server</a:t>
            </a:r>
            <a:endParaRPr lang="en-US" dirty="0"/>
          </a:p>
        </p:txBody>
      </p:sp>
      <p:sp>
        <p:nvSpPr>
          <p:cNvPr id="5" name="TextBox 4"/>
          <p:cNvSpPr txBox="1"/>
          <p:nvPr/>
        </p:nvSpPr>
        <p:spPr>
          <a:xfrm>
            <a:off x="6811346" y="2078593"/>
            <a:ext cx="5001517" cy="830997"/>
          </a:xfrm>
          <a:prstGeom prst="rect">
            <a:avLst/>
          </a:prstGeom>
          <a:noFill/>
        </p:spPr>
        <p:txBody>
          <a:bodyPr wrap="square" rtlCol="0">
            <a:spAutoFit/>
          </a:bodyPr>
          <a:lstStyle/>
          <a:p>
            <a:r>
              <a:rPr lang="en-US" sz="2400" dirty="0" smtClean="0"/>
              <a:t>Send </a:t>
            </a:r>
            <a:r>
              <a:rPr lang="en-US" sz="2400" dirty="0" err="1" smtClean="0"/>
              <a:t>ack</a:t>
            </a:r>
            <a:r>
              <a:rPr lang="en-US" sz="2400" dirty="0"/>
              <a:t> </a:t>
            </a:r>
            <a:r>
              <a:rPr lang="en-US" sz="2400" dirty="0" smtClean="0"/>
              <a:t>to client after receiving the whole file</a:t>
            </a:r>
            <a:endParaRPr lang="en-US" sz="2400" dirty="0"/>
          </a:p>
        </p:txBody>
      </p:sp>
      <p:pic>
        <p:nvPicPr>
          <p:cNvPr id="3" name="Picture 2"/>
          <p:cNvPicPr>
            <a:picLocks noChangeAspect="1"/>
          </p:cNvPicPr>
          <p:nvPr/>
        </p:nvPicPr>
        <p:blipFill>
          <a:blip r:embed="rId2"/>
          <a:stretch>
            <a:fillRect/>
          </a:stretch>
        </p:blipFill>
        <p:spPr>
          <a:xfrm>
            <a:off x="495202" y="1690688"/>
            <a:ext cx="6181725" cy="1514475"/>
          </a:xfrm>
          <a:prstGeom prst="rect">
            <a:avLst/>
          </a:prstGeom>
        </p:spPr>
      </p:pic>
      <p:pic>
        <p:nvPicPr>
          <p:cNvPr id="6" name="Picture 5"/>
          <p:cNvPicPr>
            <a:picLocks noChangeAspect="1"/>
          </p:cNvPicPr>
          <p:nvPr/>
        </p:nvPicPr>
        <p:blipFill>
          <a:blip r:embed="rId3"/>
          <a:stretch>
            <a:fillRect/>
          </a:stretch>
        </p:blipFill>
        <p:spPr>
          <a:xfrm>
            <a:off x="495202" y="4055123"/>
            <a:ext cx="6953250" cy="819150"/>
          </a:xfrm>
          <a:prstGeom prst="rect">
            <a:avLst/>
          </a:prstGeom>
        </p:spPr>
      </p:pic>
      <p:sp>
        <p:nvSpPr>
          <p:cNvPr id="7" name="TextBox 6"/>
          <p:cNvSpPr txBox="1"/>
          <p:nvPr/>
        </p:nvSpPr>
        <p:spPr>
          <a:xfrm>
            <a:off x="7625733" y="4195083"/>
            <a:ext cx="3867020" cy="830997"/>
          </a:xfrm>
          <a:prstGeom prst="rect">
            <a:avLst/>
          </a:prstGeom>
          <a:noFill/>
        </p:spPr>
        <p:txBody>
          <a:bodyPr wrap="square" rtlCol="0">
            <a:spAutoFit/>
          </a:bodyPr>
          <a:lstStyle/>
          <a:p>
            <a:r>
              <a:rPr lang="en-US" sz="2400" dirty="0" smtClean="0"/>
              <a:t>Save the file from buffer to a file</a:t>
            </a:r>
            <a:endParaRPr lang="en-US" sz="2400" dirty="0"/>
          </a:p>
        </p:txBody>
      </p:sp>
    </p:spTree>
    <p:extLst>
      <p:ext uri="{BB962C8B-B14F-4D97-AF65-F5344CB8AC3E}">
        <p14:creationId xmlns:p14="http://schemas.microsoft.com/office/powerpoint/2010/main" val="38344455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a:t>
            </a:r>
            <a:endParaRPr lang="en-US" dirty="0"/>
          </a:p>
        </p:txBody>
      </p:sp>
      <p:sp>
        <p:nvSpPr>
          <p:cNvPr id="3" name="Content Placeholder 2"/>
          <p:cNvSpPr>
            <a:spLocks noGrp="1"/>
          </p:cNvSpPr>
          <p:nvPr>
            <p:ph idx="1"/>
          </p:nvPr>
        </p:nvSpPr>
        <p:spPr/>
        <p:txBody>
          <a:bodyPr/>
          <a:lstStyle/>
          <a:p>
            <a:r>
              <a:rPr lang="en-SG" dirty="0" smtClean="0"/>
              <a:t>Develop </a:t>
            </a:r>
            <a:r>
              <a:rPr lang="en-SG" dirty="0"/>
              <a:t>a TCP-based client-server socket program for transferring a large message. Here, the message transmitted from the client to server is read from a large file. The message is split into short data-units which are sent one by one without waiting for any acknowledgement between transmissions of two successive data-units. Verify if the file has been sent completely and correctly by comparing the received file with the original file. Measure the message transfer time and throughput for various sizes of data-units. </a:t>
            </a:r>
          </a:p>
          <a:p>
            <a:endParaRPr lang="en-US" dirty="0"/>
          </a:p>
        </p:txBody>
      </p:sp>
    </p:spTree>
    <p:extLst>
      <p:ext uri="{BB962C8B-B14F-4D97-AF65-F5344CB8AC3E}">
        <p14:creationId xmlns:p14="http://schemas.microsoft.com/office/powerpoint/2010/main" val="3505537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 Client</a:t>
            </a:r>
            <a:endParaRPr lang="en-US" dirty="0"/>
          </a:p>
        </p:txBody>
      </p:sp>
      <p:pic>
        <p:nvPicPr>
          <p:cNvPr id="4" name="Picture 3"/>
          <p:cNvPicPr>
            <a:picLocks noChangeAspect="1"/>
          </p:cNvPicPr>
          <p:nvPr/>
        </p:nvPicPr>
        <p:blipFill>
          <a:blip r:embed="rId2"/>
          <a:stretch>
            <a:fillRect/>
          </a:stretch>
        </p:blipFill>
        <p:spPr>
          <a:xfrm>
            <a:off x="838200" y="1875551"/>
            <a:ext cx="7573254" cy="4795838"/>
          </a:xfrm>
          <a:prstGeom prst="rect">
            <a:avLst/>
          </a:prstGeom>
        </p:spPr>
      </p:pic>
      <p:sp>
        <p:nvSpPr>
          <p:cNvPr id="5" name="TextBox 4"/>
          <p:cNvSpPr txBox="1"/>
          <p:nvPr/>
        </p:nvSpPr>
        <p:spPr>
          <a:xfrm>
            <a:off x="8411454" y="2509935"/>
            <a:ext cx="3261142" cy="830997"/>
          </a:xfrm>
          <a:prstGeom prst="rect">
            <a:avLst/>
          </a:prstGeom>
          <a:noFill/>
        </p:spPr>
        <p:txBody>
          <a:bodyPr wrap="square" rtlCol="0">
            <a:spAutoFit/>
          </a:bodyPr>
          <a:lstStyle/>
          <a:p>
            <a:r>
              <a:rPr lang="en-US" sz="2400" dirty="0" smtClean="0"/>
              <a:t>Sending file in data units of size DATALEN </a:t>
            </a:r>
            <a:endParaRPr lang="en-US" sz="2400" dirty="0"/>
          </a:p>
        </p:txBody>
      </p:sp>
      <p:sp>
        <p:nvSpPr>
          <p:cNvPr id="6" name="Oval 5"/>
          <p:cNvSpPr/>
          <p:nvPr/>
        </p:nvSpPr>
        <p:spPr>
          <a:xfrm>
            <a:off x="4553339" y="3517641"/>
            <a:ext cx="1371600" cy="43853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32098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 Server</a:t>
            </a:r>
            <a:endParaRPr lang="en-US" dirty="0"/>
          </a:p>
        </p:txBody>
      </p:sp>
      <p:sp>
        <p:nvSpPr>
          <p:cNvPr id="5" name="TextBox 4"/>
          <p:cNvSpPr txBox="1"/>
          <p:nvPr/>
        </p:nvSpPr>
        <p:spPr>
          <a:xfrm>
            <a:off x="8948057" y="3076733"/>
            <a:ext cx="2930178" cy="830997"/>
          </a:xfrm>
          <a:prstGeom prst="rect">
            <a:avLst/>
          </a:prstGeom>
          <a:noFill/>
        </p:spPr>
        <p:txBody>
          <a:bodyPr wrap="square" rtlCol="0">
            <a:spAutoFit/>
          </a:bodyPr>
          <a:lstStyle/>
          <a:p>
            <a:r>
              <a:rPr lang="en-US" sz="2400" dirty="0" smtClean="0"/>
              <a:t>Receiving file in data units of size DATALEN </a:t>
            </a:r>
            <a:endParaRPr lang="en-US" sz="2400" dirty="0"/>
          </a:p>
        </p:txBody>
      </p:sp>
      <p:pic>
        <p:nvPicPr>
          <p:cNvPr id="3" name="Picture 2"/>
          <p:cNvPicPr>
            <a:picLocks noChangeAspect="1"/>
          </p:cNvPicPr>
          <p:nvPr/>
        </p:nvPicPr>
        <p:blipFill>
          <a:blip r:embed="rId2"/>
          <a:stretch>
            <a:fillRect/>
          </a:stretch>
        </p:blipFill>
        <p:spPr>
          <a:xfrm>
            <a:off x="193026" y="1690688"/>
            <a:ext cx="8626329" cy="4711084"/>
          </a:xfrm>
          <a:prstGeom prst="rect">
            <a:avLst/>
          </a:prstGeom>
        </p:spPr>
      </p:pic>
    </p:spTree>
    <p:extLst>
      <p:ext uri="{BB962C8B-B14F-4D97-AF65-F5344CB8AC3E}">
        <p14:creationId xmlns:p14="http://schemas.microsoft.com/office/powerpoint/2010/main" val="42616862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Socket structure</a:t>
            </a:r>
            <a:br>
              <a:rPr lang="en-US" altLang="en-US" dirty="0"/>
            </a:br>
            <a:endParaRPr lang="en-US"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012" y="1618155"/>
            <a:ext cx="8721725" cy="476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266758" y="6057649"/>
            <a:ext cx="2213957" cy="200055"/>
          </a:xfrm>
          <a:prstGeom prst="rect">
            <a:avLst/>
          </a:prstGeom>
          <a:noFill/>
        </p:spPr>
        <p:txBody>
          <a:bodyPr wrap="square" rtlCol="0">
            <a:spAutoFit/>
          </a:bodyPr>
          <a:lstStyle/>
          <a:p>
            <a:r>
              <a:rPr lang="en-US" sz="700" dirty="0" smtClean="0">
                <a:sym typeface="Symbol" panose="05050102010706020507" pitchFamily="18" charset="2"/>
              </a:rPr>
              <a:t> </a:t>
            </a:r>
            <a:r>
              <a:rPr lang="en-US" sz="700" dirty="0" smtClean="0"/>
              <a:t>The McGraw-Hill Companies, Inc., 2000</a:t>
            </a:r>
            <a:endParaRPr lang="en-US" sz="700" dirty="0"/>
          </a:p>
        </p:txBody>
      </p:sp>
    </p:spTree>
    <p:extLst>
      <p:ext uri="{BB962C8B-B14F-4D97-AF65-F5344CB8AC3E}">
        <p14:creationId xmlns:p14="http://schemas.microsoft.com/office/powerpoint/2010/main" val="1634773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563" y="162603"/>
            <a:ext cx="10515600" cy="1325563"/>
          </a:xfrm>
        </p:spPr>
        <p:txBody>
          <a:bodyPr/>
          <a:lstStyle/>
          <a:p>
            <a:r>
              <a:rPr lang="en-US" dirty="0" smtClean="0"/>
              <a:t>UDP Client</a:t>
            </a:r>
            <a:endParaRPr lang="en-US" dirty="0"/>
          </a:p>
        </p:txBody>
      </p:sp>
      <p:sp>
        <p:nvSpPr>
          <p:cNvPr id="3" name="Content Placeholder 2"/>
          <p:cNvSpPr>
            <a:spLocks noGrp="1"/>
          </p:cNvSpPr>
          <p:nvPr>
            <p:ph idx="1"/>
          </p:nvPr>
        </p:nvSpPr>
        <p:spPr>
          <a:xfrm>
            <a:off x="957165" y="1340383"/>
            <a:ext cx="3780453" cy="497697"/>
          </a:xfrm>
        </p:spPr>
        <p:txBody>
          <a:bodyPr/>
          <a:lstStyle/>
          <a:p>
            <a:r>
              <a:rPr lang="en-US" dirty="0" smtClean="0"/>
              <a:t>Create a socket</a:t>
            </a:r>
            <a:endParaRPr lang="en-US" dirty="0"/>
          </a:p>
        </p:txBody>
      </p:sp>
      <p:pic>
        <p:nvPicPr>
          <p:cNvPr id="12" name="Picture 11"/>
          <p:cNvPicPr>
            <a:picLocks noChangeAspect="1"/>
          </p:cNvPicPr>
          <p:nvPr/>
        </p:nvPicPr>
        <p:blipFill>
          <a:blip r:embed="rId2"/>
          <a:stretch>
            <a:fillRect/>
          </a:stretch>
        </p:blipFill>
        <p:spPr>
          <a:xfrm>
            <a:off x="958135" y="2015607"/>
            <a:ext cx="8982075" cy="428625"/>
          </a:xfrm>
          <a:prstGeom prst="rect">
            <a:avLst/>
          </a:prstGeom>
        </p:spPr>
      </p:pic>
      <p:pic>
        <p:nvPicPr>
          <p:cNvPr id="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7573" y="2756686"/>
            <a:ext cx="5072572" cy="2772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Oval 14"/>
          <p:cNvSpPr/>
          <p:nvPr/>
        </p:nvSpPr>
        <p:spPr>
          <a:xfrm>
            <a:off x="5289972" y="1877723"/>
            <a:ext cx="1586203" cy="660204"/>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5" idx="3"/>
          </p:cNvCxnSpPr>
          <p:nvPr/>
        </p:nvCxnSpPr>
        <p:spPr>
          <a:xfrm flipH="1">
            <a:off x="5196665" y="2441242"/>
            <a:ext cx="325601" cy="5765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6969190" y="1877723"/>
            <a:ext cx="1970174" cy="660204"/>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21" idx="3"/>
          </p:cNvCxnSpPr>
          <p:nvPr/>
        </p:nvCxnSpPr>
        <p:spPr>
          <a:xfrm flipH="1">
            <a:off x="6373324" y="2441242"/>
            <a:ext cx="884391" cy="48652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8991621" y="1993934"/>
            <a:ext cx="643279" cy="43506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5" idx="3"/>
          </p:cNvCxnSpPr>
          <p:nvPr/>
        </p:nvCxnSpPr>
        <p:spPr>
          <a:xfrm flipH="1">
            <a:off x="7727233" y="2365287"/>
            <a:ext cx="1358594" cy="74101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4"/>
          <a:stretch>
            <a:fillRect/>
          </a:stretch>
        </p:blipFill>
        <p:spPr>
          <a:xfrm>
            <a:off x="952209" y="5902425"/>
            <a:ext cx="10467975" cy="400050"/>
          </a:xfrm>
          <a:prstGeom prst="rect">
            <a:avLst/>
          </a:prstGeom>
        </p:spPr>
      </p:pic>
      <p:sp>
        <p:nvSpPr>
          <p:cNvPr id="31" name="Oval 30"/>
          <p:cNvSpPr/>
          <p:nvPr/>
        </p:nvSpPr>
        <p:spPr>
          <a:xfrm>
            <a:off x="8640145" y="5772348"/>
            <a:ext cx="1082352" cy="660204"/>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6937796" y="4690128"/>
            <a:ext cx="1795657" cy="12298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8000754" y="3734478"/>
            <a:ext cx="1085073" cy="146506"/>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8939364" y="3503044"/>
            <a:ext cx="3067581" cy="461665"/>
          </a:xfrm>
          <a:prstGeom prst="rect">
            <a:avLst/>
          </a:prstGeom>
          <a:noFill/>
        </p:spPr>
        <p:txBody>
          <a:bodyPr wrap="square" rtlCol="0">
            <a:spAutoFit/>
          </a:bodyPr>
          <a:lstStyle/>
          <a:p>
            <a:r>
              <a:rPr lang="en-US" sz="2400" dirty="0" smtClean="0"/>
              <a:t>Chosen by the system</a:t>
            </a:r>
            <a:endParaRPr lang="en-US" sz="2400" dirty="0"/>
          </a:p>
        </p:txBody>
      </p:sp>
      <p:sp>
        <p:nvSpPr>
          <p:cNvPr id="52" name="TextBox 51"/>
          <p:cNvSpPr txBox="1"/>
          <p:nvPr/>
        </p:nvSpPr>
        <p:spPr>
          <a:xfrm>
            <a:off x="7014018" y="5297798"/>
            <a:ext cx="2213957" cy="200055"/>
          </a:xfrm>
          <a:prstGeom prst="rect">
            <a:avLst/>
          </a:prstGeom>
          <a:noFill/>
        </p:spPr>
        <p:txBody>
          <a:bodyPr wrap="square" rtlCol="0">
            <a:spAutoFit/>
          </a:bodyPr>
          <a:lstStyle/>
          <a:p>
            <a:r>
              <a:rPr lang="en-US" sz="700" dirty="0" smtClean="0">
                <a:sym typeface="Symbol" panose="05050102010706020507" pitchFamily="18" charset="2"/>
              </a:rPr>
              <a:t> </a:t>
            </a:r>
            <a:r>
              <a:rPr lang="en-US" sz="700" dirty="0" smtClean="0"/>
              <a:t>The McGraw-Hill Companies, Inc., 2000</a:t>
            </a:r>
            <a:endParaRPr lang="en-US" sz="700" dirty="0"/>
          </a:p>
        </p:txBody>
      </p:sp>
    </p:spTree>
    <p:extLst>
      <p:ext uri="{BB962C8B-B14F-4D97-AF65-F5344CB8AC3E}">
        <p14:creationId xmlns:p14="http://schemas.microsoft.com/office/powerpoint/2010/main" val="86445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animBg="1"/>
      <p:bldP spid="25" grpId="0" animBg="1"/>
      <p:bldP spid="31" grpId="0" animBg="1"/>
      <p:bldP spid="5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232" y="189426"/>
            <a:ext cx="10515600" cy="1079490"/>
          </a:xfrm>
        </p:spPr>
        <p:txBody>
          <a:bodyPr/>
          <a:lstStyle/>
          <a:p>
            <a:r>
              <a:rPr lang="en-US" dirty="0" smtClean="0"/>
              <a:t>UDP Client</a:t>
            </a:r>
            <a:endParaRPr lang="en-US" dirty="0"/>
          </a:p>
        </p:txBody>
      </p:sp>
      <p:pic>
        <p:nvPicPr>
          <p:cNvPr id="4" name="Picture 3"/>
          <p:cNvPicPr>
            <a:picLocks noChangeAspect="1"/>
          </p:cNvPicPr>
          <p:nvPr/>
        </p:nvPicPr>
        <p:blipFill>
          <a:blip r:embed="rId2"/>
          <a:stretch>
            <a:fillRect/>
          </a:stretch>
        </p:blipFill>
        <p:spPr>
          <a:xfrm>
            <a:off x="726232" y="2069899"/>
            <a:ext cx="4706710" cy="369879"/>
          </a:xfrm>
          <a:prstGeom prst="rect">
            <a:avLst/>
          </a:prstGeom>
        </p:spPr>
      </p:pic>
      <p:pic>
        <p:nvPicPr>
          <p:cNvPr id="5" name="Picture 4"/>
          <p:cNvPicPr>
            <a:picLocks noChangeAspect="1"/>
          </p:cNvPicPr>
          <p:nvPr/>
        </p:nvPicPr>
        <p:blipFill>
          <a:blip r:embed="rId3"/>
          <a:stretch>
            <a:fillRect/>
          </a:stretch>
        </p:blipFill>
        <p:spPr>
          <a:xfrm>
            <a:off x="726232" y="2521059"/>
            <a:ext cx="7742562" cy="370795"/>
          </a:xfrm>
          <a:prstGeom prst="rect">
            <a:avLst/>
          </a:prstGeom>
        </p:spPr>
      </p:pic>
      <p:sp>
        <p:nvSpPr>
          <p:cNvPr id="6" name="Oval 5"/>
          <p:cNvSpPr/>
          <p:nvPr/>
        </p:nvSpPr>
        <p:spPr>
          <a:xfrm>
            <a:off x="3142083" y="1868319"/>
            <a:ext cx="1586203" cy="660204"/>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6" idx="7"/>
          </p:cNvCxnSpPr>
          <p:nvPr/>
        </p:nvCxnSpPr>
        <p:spPr>
          <a:xfrm flipV="1">
            <a:off x="4495992" y="1303088"/>
            <a:ext cx="1084490" cy="6619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867468" y="953043"/>
            <a:ext cx="6688037" cy="461665"/>
          </a:xfrm>
          <a:prstGeom prst="rect">
            <a:avLst/>
          </a:prstGeom>
          <a:noFill/>
        </p:spPr>
        <p:txBody>
          <a:bodyPr wrap="square" rtlCol="0">
            <a:spAutoFit/>
          </a:bodyPr>
          <a:lstStyle/>
          <a:p>
            <a:r>
              <a:rPr lang="en-US" sz="2400" dirty="0" smtClean="0"/>
              <a:t>Has information like name, aliases, address type </a:t>
            </a:r>
            <a:r>
              <a:rPr lang="en-US" sz="2400" dirty="0" err="1" smtClean="0"/>
              <a:t>etc</a:t>
            </a:r>
            <a:endParaRPr lang="en-US" sz="2400" dirty="0"/>
          </a:p>
        </p:txBody>
      </p:sp>
      <p:sp>
        <p:nvSpPr>
          <p:cNvPr id="9" name="Content Placeholder 2"/>
          <p:cNvSpPr txBox="1">
            <a:spLocks/>
          </p:cNvSpPr>
          <p:nvPr/>
        </p:nvSpPr>
        <p:spPr>
          <a:xfrm>
            <a:off x="726232" y="1495634"/>
            <a:ext cx="3780453" cy="4976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Get the server address</a:t>
            </a:r>
            <a:endParaRPr lang="en-US" dirty="0"/>
          </a:p>
        </p:txBody>
      </p:sp>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1" r="-52" b="65238"/>
          <a:stretch/>
        </p:blipFill>
        <p:spPr>
          <a:xfrm>
            <a:off x="7061719" y="1605629"/>
            <a:ext cx="4632415" cy="854236"/>
          </a:xfrm>
          <a:prstGeom prst="rect">
            <a:avLst/>
          </a:prstGeom>
        </p:spPr>
      </p:pic>
      <p:pic>
        <p:nvPicPr>
          <p:cNvPr id="11" name="Picture 10"/>
          <p:cNvPicPr>
            <a:picLocks noChangeAspect="1"/>
          </p:cNvPicPr>
          <p:nvPr/>
        </p:nvPicPr>
        <p:blipFill>
          <a:blip r:embed="rId5"/>
          <a:stretch>
            <a:fillRect/>
          </a:stretch>
        </p:blipFill>
        <p:spPr>
          <a:xfrm>
            <a:off x="726232" y="3045784"/>
            <a:ext cx="8143778" cy="348103"/>
          </a:xfrm>
          <a:prstGeom prst="rect">
            <a:avLst/>
          </a:prstGeom>
        </p:spPr>
      </p:pic>
      <p:pic>
        <p:nvPicPr>
          <p:cNvPr id="12" name="Picture 11"/>
          <p:cNvPicPr>
            <a:picLocks noChangeAspect="1"/>
          </p:cNvPicPr>
          <p:nvPr/>
        </p:nvPicPr>
        <p:blipFill>
          <a:blip r:embed="rId6"/>
          <a:stretch>
            <a:fillRect/>
          </a:stretch>
        </p:blipFill>
        <p:spPr>
          <a:xfrm>
            <a:off x="726232" y="3547817"/>
            <a:ext cx="10971828" cy="1255609"/>
          </a:xfrm>
          <a:prstGeom prst="rect">
            <a:avLst/>
          </a:prstGeom>
        </p:spPr>
      </p:pic>
      <p:pic>
        <p:nvPicPr>
          <p:cNvPr id="14" name="Picture 13"/>
          <p:cNvPicPr>
            <a:picLocks noChangeAspect="1"/>
          </p:cNvPicPr>
          <p:nvPr/>
        </p:nvPicPr>
        <p:blipFill>
          <a:blip r:embed="rId7"/>
          <a:stretch>
            <a:fillRect/>
          </a:stretch>
        </p:blipFill>
        <p:spPr>
          <a:xfrm>
            <a:off x="606854" y="5631888"/>
            <a:ext cx="9176513" cy="389601"/>
          </a:xfrm>
          <a:prstGeom prst="rect">
            <a:avLst/>
          </a:prstGeom>
        </p:spPr>
      </p:pic>
      <p:sp>
        <p:nvSpPr>
          <p:cNvPr id="16" name="Oval 15"/>
          <p:cNvSpPr/>
          <p:nvPr/>
        </p:nvSpPr>
        <p:spPr>
          <a:xfrm>
            <a:off x="7480115" y="5685347"/>
            <a:ext cx="979714" cy="35126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a:off x="8351264" y="6021489"/>
            <a:ext cx="616137" cy="33796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967401" y="6162480"/>
            <a:ext cx="2274431" cy="461665"/>
          </a:xfrm>
          <a:prstGeom prst="rect">
            <a:avLst/>
          </a:prstGeom>
          <a:noFill/>
        </p:spPr>
        <p:txBody>
          <a:bodyPr wrap="square" rtlCol="0">
            <a:spAutoFit/>
          </a:bodyPr>
          <a:lstStyle/>
          <a:p>
            <a:r>
              <a:rPr lang="en-US" sz="2400" dirty="0" smtClean="0"/>
              <a:t>Server address</a:t>
            </a:r>
            <a:endParaRPr lang="en-US" sz="2400" dirty="0"/>
          </a:p>
        </p:txBody>
      </p:sp>
      <p:sp>
        <p:nvSpPr>
          <p:cNvPr id="23" name="TextBox 22"/>
          <p:cNvSpPr txBox="1"/>
          <p:nvPr/>
        </p:nvSpPr>
        <p:spPr>
          <a:xfrm>
            <a:off x="9978043" y="2292009"/>
            <a:ext cx="2213957" cy="200055"/>
          </a:xfrm>
          <a:prstGeom prst="rect">
            <a:avLst/>
          </a:prstGeom>
          <a:noFill/>
        </p:spPr>
        <p:txBody>
          <a:bodyPr wrap="square" rtlCol="0">
            <a:spAutoFit/>
          </a:bodyPr>
          <a:lstStyle/>
          <a:p>
            <a:r>
              <a:rPr lang="en-US" sz="700" dirty="0" smtClean="0">
                <a:sym typeface="Symbol" panose="05050102010706020507" pitchFamily="18" charset="2"/>
              </a:rPr>
              <a:t> </a:t>
            </a:r>
            <a:r>
              <a:rPr lang="en-US" sz="700" dirty="0" smtClean="0"/>
              <a:t>The McGraw-Hill Companies, Inc., 2000</a:t>
            </a:r>
            <a:endParaRPr lang="en-US" sz="700" dirty="0"/>
          </a:p>
        </p:txBody>
      </p:sp>
      <p:sp>
        <p:nvSpPr>
          <p:cNvPr id="18" name="Content Placeholder 2"/>
          <p:cNvSpPr txBox="1">
            <a:spLocks/>
          </p:cNvSpPr>
          <p:nvPr/>
        </p:nvSpPr>
        <p:spPr>
          <a:xfrm>
            <a:off x="606854" y="5019708"/>
            <a:ext cx="3780453" cy="4976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Send data to the server</a:t>
            </a:r>
            <a:endParaRPr lang="en-US" dirty="0"/>
          </a:p>
        </p:txBody>
      </p:sp>
      <p:sp>
        <p:nvSpPr>
          <p:cNvPr id="19" name="Oval 18"/>
          <p:cNvSpPr/>
          <p:nvPr/>
        </p:nvSpPr>
        <p:spPr>
          <a:xfrm>
            <a:off x="5432942" y="3792071"/>
            <a:ext cx="1765717" cy="358588"/>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694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6" grpId="0" animBg="1"/>
      <p:bldP spid="21" grpId="0"/>
      <p:bldP spid="18" grpId="0"/>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UDP Server</a:t>
            </a:r>
            <a:endParaRPr lang="en-US" dirty="0"/>
          </a:p>
        </p:txBody>
      </p:sp>
      <p:sp>
        <p:nvSpPr>
          <p:cNvPr id="9" name="Content Placeholder 2"/>
          <p:cNvSpPr txBox="1">
            <a:spLocks/>
          </p:cNvSpPr>
          <p:nvPr/>
        </p:nvSpPr>
        <p:spPr>
          <a:xfrm>
            <a:off x="838199" y="1690688"/>
            <a:ext cx="5385319" cy="3900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Creating socket is same as the client</a:t>
            </a:r>
            <a:endParaRPr lang="en-US" sz="2400" dirty="0"/>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1" r="-52" b="65238"/>
          <a:stretch/>
        </p:blipFill>
        <p:spPr>
          <a:xfrm>
            <a:off x="1749878" y="5240188"/>
            <a:ext cx="8368394" cy="1543166"/>
          </a:xfrm>
          <a:prstGeom prst="rect">
            <a:avLst/>
          </a:prstGeom>
        </p:spPr>
      </p:pic>
      <p:pic>
        <p:nvPicPr>
          <p:cNvPr id="3" name="Picture 2"/>
          <p:cNvPicPr>
            <a:picLocks noChangeAspect="1"/>
          </p:cNvPicPr>
          <p:nvPr/>
        </p:nvPicPr>
        <p:blipFill>
          <a:blip r:embed="rId3"/>
          <a:stretch>
            <a:fillRect/>
          </a:stretch>
        </p:blipFill>
        <p:spPr>
          <a:xfrm>
            <a:off x="838200" y="2080727"/>
            <a:ext cx="10191750" cy="457200"/>
          </a:xfrm>
          <a:prstGeom prst="rect">
            <a:avLst/>
          </a:prstGeom>
        </p:spPr>
      </p:pic>
      <p:sp>
        <p:nvSpPr>
          <p:cNvPr id="14" name="Content Placeholder 2"/>
          <p:cNvSpPr txBox="1">
            <a:spLocks/>
          </p:cNvSpPr>
          <p:nvPr/>
        </p:nvSpPr>
        <p:spPr>
          <a:xfrm>
            <a:off x="838200" y="2732946"/>
            <a:ext cx="4498910" cy="390039"/>
          </a:xfrm>
          <a:prstGeom prst="rect">
            <a:avLst/>
          </a:prstGeom>
        </p:spPr>
        <p:txBody>
          <a:bodyPr vert="horz" lIns="91440" tIns="45720" rIns="91440" bIns="45720" rtlCol="0">
            <a:noAutofit/>
          </a:bodyPr>
          <a:lstStyle>
            <a:defPPr>
              <a:defRPr lang="en-US"/>
            </a:defPPr>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2400" dirty="0"/>
              <a:t>Values of the other tuples </a:t>
            </a:r>
          </a:p>
        </p:txBody>
      </p:sp>
      <p:pic>
        <p:nvPicPr>
          <p:cNvPr id="15" name="Picture 14"/>
          <p:cNvPicPr>
            <a:picLocks noChangeAspect="1"/>
          </p:cNvPicPr>
          <p:nvPr/>
        </p:nvPicPr>
        <p:blipFill>
          <a:blip r:embed="rId4"/>
          <a:stretch>
            <a:fillRect/>
          </a:stretch>
        </p:blipFill>
        <p:spPr>
          <a:xfrm>
            <a:off x="838200" y="3301403"/>
            <a:ext cx="7400925" cy="1400175"/>
          </a:xfrm>
          <a:prstGeom prst="rect">
            <a:avLst/>
          </a:prstGeom>
        </p:spPr>
      </p:pic>
      <p:sp>
        <p:nvSpPr>
          <p:cNvPr id="16" name="Oval 15"/>
          <p:cNvSpPr/>
          <p:nvPr/>
        </p:nvSpPr>
        <p:spPr>
          <a:xfrm>
            <a:off x="6223519" y="3909528"/>
            <a:ext cx="2108718" cy="48342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6" idx="6"/>
            <a:endCxn id="18" idx="1"/>
          </p:cNvCxnSpPr>
          <p:nvPr/>
        </p:nvCxnSpPr>
        <p:spPr>
          <a:xfrm flipV="1">
            <a:off x="8332237" y="3996053"/>
            <a:ext cx="461934" cy="15518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794171" y="3580554"/>
            <a:ext cx="2859764" cy="830997"/>
          </a:xfrm>
          <a:prstGeom prst="rect">
            <a:avLst/>
          </a:prstGeom>
          <a:noFill/>
        </p:spPr>
        <p:txBody>
          <a:bodyPr wrap="square" rtlCol="0">
            <a:spAutoFit/>
          </a:bodyPr>
          <a:lstStyle/>
          <a:p>
            <a:r>
              <a:rPr lang="en-US" sz="2400" dirty="0" smtClean="0"/>
              <a:t>In case the system has multiple IPs</a:t>
            </a:r>
            <a:endParaRPr lang="en-US" sz="2400" dirty="0"/>
          </a:p>
        </p:txBody>
      </p:sp>
      <p:sp>
        <p:nvSpPr>
          <p:cNvPr id="24" name="TextBox 23"/>
          <p:cNvSpPr txBox="1"/>
          <p:nvPr/>
        </p:nvSpPr>
        <p:spPr>
          <a:xfrm>
            <a:off x="8451273" y="6481598"/>
            <a:ext cx="2213957" cy="200055"/>
          </a:xfrm>
          <a:prstGeom prst="rect">
            <a:avLst/>
          </a:prstGeom>
          <a:noFill/>
        </p:spPr>
        <p:txBody>
          <a:bodyPr wrap="square" rtlCol="0">
            <a:spAutoFit/>
          </a:bodyPr>
          <a:lstStyle/>
          <a:p>
            <a:r>
              <a:rPr lang="en-US" sz="700" dirty="0" smtClean="0">
                <a:sym typeface="Symbol" panose="05050102010706020507" pitchFamily="18" charset="2"/>
              </a:rPr>
              <a:t> </a:t>
            </a:r>
            <a:r>
              <a:rPr lang="en-US" sz="700" dirty="0" smtClean="0"/>
              <a:t>The McGraw-Hill Companies, Inc., 2000</a:t>
            </a:r>
            <a:endParaRPr lang="en-US" sz="700" dirty="0"/>
          </a:p>
        </p:txBody>
      </p:sp>
      <p:sp>
        <p:nvSpPr>
          <p:cNvPr id="12" name="Oval 11"/>
          <p:cNvSpPr/>
          <p:nvPr/>
        </p:nvSpPr>
        <p:spPr>
          <a:xfrm>
            <a:off x="6096000" y="3580553"/>
            <a:ext cx="1963271" cy="415499"/>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135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16" grpId="0" animBg="1"/>
      <p:bldP spid="18" grpId="0"/>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UDP Server</a:t>
            </a:r>
            <a:endParaRPr lang="en-US" dirty="0"/>
          </a:p>
        </p:txBody>
      </p:sp>
      <p:sp>
        <p:nvSpPr>
          <p:cNvPr id="9" name="Content Placeholder 2"/>
          <p:cNvSpPr txBox="1">
            <a:spLocks/>
          </p:cNvSpPr>
          <p:nvPr/>
        </p:nvSpPr>
        <p:spPr>
          <a:xfrm>
            <a:off x="838200" y="1690688"/>
            <a:ext cx="9024256" cy="3900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Bind function: To wait for incoming connections on a certain port</a:t>
            </a:r>
            <a:endParaRPr lang="en-US" sz="2400" dirty="0"/>
          </a:p>
        </p:txBody>
      </p:sp>
      <p:sp>
        <p:nvSpPr>
          <p:cNvPr id="14" name="Content Placeholder 2"/>
          <p:cNvSpPr txBox="1">
            <a:spLocks/>
          </p:cNvSpPr>
          <p:nvPr/>
        </p:nvSpPr>
        <p:spPr>
          <a:xfrm>
            <a:off x="838200" y="2732946"/>
            <a:ext cx="4498910" cy="390039"/>
          </a:xfrm>
          <a:prstGeom prst="rect">
            <a:avLst/>
          </a:prstGeom>
        </p:spPr>
        <p:txBody>
          <a:bodyPr vert="horz" lIns="91440" tIns="45720" rIns="91440" bIns="45720" rtlCol="0">
            <a:noAutofit/>
          </a:bodyPr>
          <a:lstStyle>
            <a:defPPr>
              <a:defRPr lang="en-US"/>
            </a:defPPr>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sz="2200" dirty="0"/>
          </a:p>
        </p:txBody>
      </p:sp>
      <p:pic>
        <p:nvPicPr>
          <p:cNvPr id="4" name="Picture 3"/>
          <p:cNvPicPr>
            <a:picLocks noChangeAspect="1"/>
          </p:cNvPicPr>
          <p:nvPr/>
        </p:nvPicPr>
        <p:blipFill>
          <a:blip r:embed="rId2"/>
          <a:stretch>
            <a:fillRect/>
          </a:stretch>
        </p:blipFill>
        <p:spPr>
          <a:xfrm>
            <a:off x="559934" y="2142214"/>
            <a:ext cx="10403535" cy="302405"/>
          </a:xfrm>
          <a:prstGeom prst="rect">
            <a:avLst/>
          </a:prstGeom>
        </p:spPr>
      </p:pic>
      <p:pic>
        <p:nvPicPr>
          <p:cNvPr id="18" name="Picture 17"/>
          <p:cNvPicPr>
            <a:picLocks noChangeAspect="1"/>
          </p:cNvPicPr>
          <p:nvPr/>
        </p:nvPicPr>
        <p:blipFill>
          <a:blip r:embed="rId3"/>
          <a:stretch>
            <a:fillRect/>
          </a:stretch>
        </p:blipFill>
        <p:spPr>
          <a:xfrm>
            <a:off x="559934" y="3046706"/>
            <a:ext cx="10928578" cy="301686"/>
          </a:xfrm>
          <a:prstGeom prst="rect">
            <a:avLst/>
          </a:prstGeom>
        </p:spPr>
      </p:pic>
      <p:sp>
        <p:nvSpPr>
          <p:cNvPr id="19" name="Content Placeholder 2"/>
          <p:cNvSpPr txBox="1">
            <a:spLocks/>
          </p:cNvSpPr>
          <p:nvPr/>
        </p:nvSpPr>
        <p:spPr>
          <a:xfrm>
            <a:off x="838200" y="2641968"/>
            <a:ext cx="7335416" cy="39003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Receive from client</a:t>
            </a:r>
            <a:endParaRPr lang="en-US" sz="2400" dirty="0"/>
          </a:p>
        </p:txBody>
      </p:sp>
      <p:sp>
        <p:nvSpPr>
          <p:cNvPr id="20" name="Oval 19"/>
          <p:cNvSpPr/>
          <p:nvPr/>
        </p:nvSpPr>
        <p:spPr>
          <a:xfrm>
            <a:off x="6727372" y="2987645"/>
            <a:ext cx="3135084" cy="48342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a:stCxn id="20" idx="4"/>
            <a:endCxn id="22" idx="0"/>
          </p:cNvCxnSpPr>
          <p:nvPr/>
        </p:nvCxnSpPr>
        <p:spPr>
          <a:xfrm>
            <a:off x="8294914" y="3471067"/>
            <a:ext cx="406368" cy="34567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102117" y="3816744"/>
            <a:ext cx="3198330" cy="461665"/>
          </a:xfrm>
          <a:prstGeom prst="rect">
            <a:avLst/>
          </a:prstGeom>
          <a:noFill/>
        </p:spPr>
        <p:txBody>
          <a:bodyPr wrap="square" rtlCol="0">
            <a:spAutoFit/>
          </a:bodyPr>
          <a:lstStyle/>
          <a:p>
            <a:r>
              <a:rPr lang="en-US" sz="2400" dirty="0" smtClean="0"/>
              <a:t>Client (source) address</a:t>
            </a:r>
            <a:endParaRPr lang="en-US" sz="2400" dirty="0"/>
          </a:p>
        </p:txBody>
      </p:sp>
      <p:pic>
        <p:nvPicPr>
          <p:cNvPr id="32" name="Picture 31"/>
          <p:cNvPicPr>
            <a:picLocks noChangeAspect="1"/>
          </p:cNvPicPr>
          <p:nvPr/>
        </p:nvPicPr>
        <p:blipFill>
          <a:blip r:embed="rId4"/>
          <a:stretch>
            <a:fillRect/>
          </a:stretch>
        </p:blipFill>
        <p:spPr>
          <a:xfrm>
            <a:off x="559934" y="4413559"/>
            <a:ext cx="3274559" cy="316043"/>
          </a:xfrm>
          <a:prstGeom prst="rect">
            <a:avLst/>
          </a:prstGeom>
        </p:spPr>
      </p:pic>
      <p:sp>
        <p:nvSpPr>
          <p:cNvPr id="33" name="Content Placeholder 2"/>
          <p:cNvSpPr txBox="1">
            <a:spLocks/>
          </p:cNvSpPr>
          <p:nvPr/>
        </p:nvSpPr>
        <p:spPr>
          <a:xfrm>
            <a:off x="838200" y="3997986"/>
            <a:ext cx="7335416" cy="39003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Close the socket (both at server and client)</a:t>
            </a:r>
            <a:endParaRPr lang="en-US" sz="2400" dirty="0"/>
          </a:p>
        </p:txBody>
      </p:sp>
    </p:spTree>
    <p:extLst>
      <p:ext uri="{BB962C8B-B14F-4D97-AF65-F5344CB8AC3E}">
        <p14:creationId xmlns:p14="http://schemas.microsoft.com/office/powerpoint/2010/main" val="262347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P spid="20" grpId="0" animBg="1"/>
      <p:bldP spid="22" grpId="0"/>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a:xfrm>
            <a:off x="838200" y="1409988"/>
            <a:ext cx="10515600" cy="4351338"/>
          </a:xfrm>
        </p:spPr>
        <p:txBody>
          <a:bodyPr>
            <a:normAutofit/>
          </a:bodyPr>
          <a:lstStyle/>
          <a:p>
            <a:pPr marL="0" indent="0">
              <a:buNone/>
            </a:pPr>
            <a:r>
              <a:rPr lang="en-US" dirty="0" smtClean="0"/>
              <a:t> </a:t>
            </a:r>
            <a:endParaRPr lang="en-US" dirty="0"/>
          </a:p>
          <a:p>
            <a:r>
              <a:rPr lang="en-SG" dirty="0"/>
              <a:t>Develop a socket program in UNIX/Linux that uses (</a:t>
            </a:r>
            <a:r>
              <a:rPr lang="en-SG" dirty="0" err="1"/>
              <a:t>i</a:t>
            </a:r>
            <a:r>
              <a:rPr lang="en-SG" dirty="0"/>
              <a:t>) TCP as the transport protocol and (ii) UDP as the transport protocol for transferring a short message between a client and server. The client sends a string (input by the user) to the server and the server prints the string on the screen after receiving it. </a:t>
            </a:r>
          </a:p>
          <a:p>
            <a:pPr marL="0" indent="0">
              <a:buNone/>
            </a:pPr>
            <a:endParaRPr lang="en-US" dirty="0" smtClean="0"/>
          </a:p>
          <a:p>
            <a:pPr marL="514350" indent="-514350">
              <a:buAutoNum type="arabicPeriod"/>
            </a:pPr>
            <a:endParaRPr lang="en-US" dirty="0"/>
          </a:p>
          <a:p>
            <a:pPr marL="0" indent="0">
              <a:buNone/>
            </a:pPr>
            <a:endParaRPr lang="en-US" dirty="0" smtClean="0"/>
          </a:p>
        </p:txBody>
      </p:sp>
    </p:spTree>
    <p:extLst>
      <p:ext uri="{BB962C8B-B14F-4D97-AF65-F5344CB8AC3E}">
        <p14:creationId xmlns:p14="http://schemas.microsoft.com/office/powerpoint/2010/main" val="32791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problem</a:t>
            </a:r>
          </a:p>
        </p:txBody>
      </p:sp>
      <p:sp>
        <p:nvSpPr>
          <p:cNvPr id="3" name="Content Placeholder 2"/>
          <p:cNvSpPr>
            <a:spLocks noGrp="1"/>
          </p:cNvSpPr>
          <p:nvPr>
            <p:ph idx="1"/>
          </p:nvPr>
        </p:nvSpPr>
        <p:spPr/>
        <p:txBody>
          <a:bodyPr>
            <a:normAutofit/>
          </a:bodyPr>
          <a:lstStyle/>
          <a:p>
            <a:r>
              <a:rPr lang="en-SG" dirty="0" smtClean="0"/>
              <a:t>Develop </a:t>
            </a:r>
            <a:r>
              <a:rPr lang="en-SG" dirty="0"/>
              <a:t>a UDP-based client-server socket program for transferring a large message. Here, the message transmitted from the client to server is read from a large file. The message is split into short data-units (DUs) which are sent and acknowledged in alternating batches of size 1 and 2 DUs. The sender sends one DU, waits for an acknowledgment (ACK); sends two DUs, waits for an acknowledgement; and repeats the above procedure until the entire file is sent. The receiver sends an ACK after receiving a DU; sends next ACK after receiving two DUs; and repeats the above procedure. </a:t>
            </a:r>
          </a:p>
        </p:txBody>
      </p:sp>
    </p:spTree>
    <p:extLst>
      <p:ext uri="{BB962C8B-B14F-4D97-AF65-F5344CB8AC3E}">
        <p14:creationId xmlns:p14="http://schemas.microsoft.com/office/powerpoint/2010/main" val="4214878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problem</a:t>
            </a:r>
          </a:p>
        </p:txBody>
      </p:sp>
      <p:sp>
        <p:nvSpPr>
          <p:cNvPr id="3" name="Content Placeholder 2"/>
          <p:cNvSpPr>
            <a:spLocks noGrp="1"/>
          </p:cNvSpPr>
          <p:nvPr>
            <p:ph idx="1"/>
          </p:nvPr>
        </p:nvSpPr>
        <p:spPr/>
        <p:txBody>
          <a:bodyPr>
            <a:normAutofit/>
          </a:bodyPr>
          <a:lstStyle/>
          <a:p>
            <a:r>
              <a:rPr lang="en-SG" dirty="0" smtClean="0"/>
              <a:t> </a:t>
            </a:r>
            <a:r>
              <a:rPr lang="en-SG" dirty="0"/>
              <a:t>Verify if the file has been sent completely and correctly by comparing the received file with the original file. Measure the message transfer time and throughput for various sizes of data-units and compare it with the stop-and-wait protocol where the batch size is always fixed to be 1. Choose appropriate values for “data unit size” and measure the performance. Repeat the experiment several times and plot the average values in a report with a brief description of results, assumptions made, etc. </a:t>
            </a:r>
          </a:p>
        </p:txBody>
      </p:sp>
    </p:spTree>
    <p:extLst>
      <p:ext uri="{BB962C8B-B14F-4D97-AF65-F5344CB8AC3E}">
        <p14:creationId xmlns:p14="http://schemas.microsoft.com/office/powerpoint/2010/main" val="3929912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problem</a:t>
            </a:r>
            <a:endParaRPr lang="en-US" dirty="0"/>
          </a:p>
        </p:txBody>
      </p:sp>
      <p:sp>
        <p:nvSpPr>
          <p:cNvPr id="5" name="Oval 4"/>
          <p:cNvSpPr/>
          <p:nvPr/>
        </p:nvSpPr>
        <p:spPr>
          <a:xfrm>
            <a:off x="1420171" y="3163519"/>
            <a:ext cx="1064030" cy="947652"/>
          </a:xfrm>
          <a:prstGeom prst="ellipse">
            <a:avLst/>
          </a:prstGeom>
          <a:solidFill>
            <a:schemeClr val="accent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Send 1</a:t>
            </a:r>
            <a:endParaRPr lang="en-US" sz="1600" dirty="0">
              <a:solidFill>
                <a:schemeClr val="tx1"/>
              </a:solidFill>
            </a:endParaRPr>
          </a:p>
        </p:txBody>
      </p:sp>
      <p:sp>
        <p:nvSpPr>
          <p:cNvPr id="9" name="Oval 8"/>
          <p:cNvSpPr/>
          <p:nvPr/>
        </p:nvSpPr>
        <p:spPr>
          <a:xfrm>
            <a:off x="1420171" y="4856544"/>
            <a:ext cx="1064030" cy="947652"/>
          </a:xfrm>
          <a:prstGeom prst="ellipse">
            <a:avLst/>
          </a:prstGeom>
          <a:solidFill>
            <a:schemeClr val="accent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Ack</a:t>
            </a:r>
            <a:r>
              <a:rPr lang="en-US" sz="1600" dirty="0" smtClean="0">
                <a:solidFill>
                  <a:schemeClr val="tx1"/>
                </a:solidFill>
              </a:rPr>
              <a:t> </a:t>
            </a:r>
            <a:endParaRPr lang="en-US" sz="1600" dirty="0">
              <a:solidFill>
                <a:schemeClr val="tx1"/>
              </a:solidFill>
            </a:endParaRPr>
          </a:p>
        </p:txBody>
      </p:sp>
      <p:sp>
        <p:nvSpPr>
          <p:cNvPr id="10" name="Oval 9"/>
          <p:cNvSpPr/>
          <p:nvPr/>
        </p:nvSpPr>
        <p:spPr>
          <a:xfrm>
            <a:off x="3240659" y="4856544"/>
            <a:ext cx="1064030" cy="947652"/>
          </a:xfrm>
          <a:prstGeom prst="ellipse">
            <a:avLst/>
          </a:prstGeom>
          <a:solidFill>
            <a:schemeClr val="accent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Send 2</a:t>
            </a:r>
            <a:endParaRPr lang="en-US" sz="1600" dirty="0">
              <a:solidFill>
                <a:schemeClr val="tx1"/>
              </a:solidFill>
            </a:endParaRPr>
          </a:p>
        </p:txBody>
      </p:sp>
      <p:sp>
        <p:nvSpPr>
          <p:cNvPr id="11" name="Oval 10"/>
          <p:cNvSpPr/>
          <p:nvPr/>
        </p:nvSpPr>
        <p:spPr>
          <a:xfrm>
            <a:off x="3240659" y="3174604"/>
            <a:ext cx="1064030" cy="947652"/>
          </a:xfrm>
          <a:prstGeom prst="ellipse">
            <a:avLst/>
          </a:prstGeom>
          <a:solidFill>
            <a:schemeClr val="accent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Ack</a:t>
            </a:r>
            <a:r>
              <a:rPr lang="en-US" sz="1600" dirty="0" smtClean="0">
                <a:solidFill>
                  <a:schemeClr val="tx1"/>
                </a:solidFill>
              </a:rPr>
              <a:t> </a:t>
            </a:r>
            <a:endParaRPr lang="en-US" sz="1600" dirty="0">
              <a:solidFill>
                <a:schemeClr val="tx1"/>
              </a:solidFill>
            </a:endParaRPr>
          </a:p>
        </p:txBody>
      </p:sp>
      <p:cxnSp>
        <p:nvCxnSpPr>
          <p:cNvPr id="13" name="Straight Arrow Connector 12"/>
          <p:cNvCxnSpPr>
            <a:stCxn id="5" idx="6"/>
            <a:endCxn id="11" idx="2"/>
          </p:cNvCxnSpPr>
          <p:nvPr/>
        </p:nvCxnSpPr>
        <p:spPr>
          <a:xfrm>
            <a:off x="2484201" y="3637345"/>
            <a:ext cx="756458" cy="11085"/>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4"/>
            <a:endCxn id="10" idx="0"/>
          </p:cNvCxnSpPr>
          <p:nvPr/>
        </p:nvCxnSpPr>
        <p:spPr>
          <a:xfrm>
            <a:off x="3772674" y="4122256"/>
            <a:ext cx="0" cy="734288"/>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2"/>
            <a:endCxn id="9" idx="6"/>
          </p:cNvCxnSpPr>
          <p:nvPr/>
        </p:nvCxnSpPr>
        <p:spPr>
          <a:xfrm flipH="1">
            <a:off x="2484201" y="5330370"/>
            <a:ext cx="756458"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0"/>
            <a:endCxn id="5" idx="4"/>
          </p:cNvCxnSpPr>
          <p:nvPr/>
        </p:nvCxnSpPr>
        <p:spPr>
          <a:xfrm flipV="1">
            <a:off x="1952186" y="4111171"/>
            <a:ext cx="0" cy="74537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6402266" y="3174604"/>
            <a:ext cx="1064030" cy="947652"/>
          </a:xfrm>
          <a:prstGeom prst="ellipse">
            <a:avLst/>
          </a:prstGeom>
          <a:solidFill>
            <a:schemeClr val="accent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Rcv</a:t>
            </a:r>
            <a:r>
              <a:rPr lang="en-US" sz="1600" dirty="0" smtClean="0">
                <a:solidFill>
                  <a:schemeClr val="tx1"/>
                </a:solidFill>
              </a:rPr>
              <a:t> 1</a:t>
            </a:r>
            <a:endParaRPr lang="en-US" sz="1600" dirty="0">
              <a:solidFill>
                <a:schemeClr val="tx1"/>
              </a:solidFill>
            </a:endParaRPr>
          </a:p>
        </p:txBody>
      </p:sp>
      <p:sp>
        <p:nvSpPr>
          <p:cNvPr id="32" name="Oval 31"/>
          <p:cNvSpPr/>
          <p:nvPr/>
        </p:nvSpPr>
        <p:spPr>
          <a:xfrm>
            <a:off x="6402266" y="4867629"/>
            <a:ext cx="1064030" cy="947652"/>
          </a:xfrm>
          <a:prstGeom prst="ellipse">
            <a:avLst/>
          </a:prstGeom>
          <a:solidFill>
            <a:schemeClr val="accent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Ack</a:t>
            </a:r>
            <a:r>
              <a:rPr lang="en-US" sz="1600" dirty="0" smtClean="0">
                <a:solidFill>
                  <a:schemeClr val="tx1"/>
                </a:solidFill>
              </a:rPr>
              <a:t> </a:t>
            </a:r>
            <a:endParaRPr lang="en-US" sz="1600" dirty="0">
              <a:solidFill>
                <a:schemeClr val="tx1"/>
              </a:solidFill>
            </a:endParaRPr>
          </a:p>
        </p:txBody>
      </p:sp>
      <p:sp>
        <p:nvSpPr>
          <p:cNvPr id="33" name="Oval 32"/>
          <p:cNvSpPr/>
          <p:nvPr/>
        </p:nvSpPr>
        <p:spPr>
          <a:xfrm>
            <a:off x="8222754" y="4867629"/>
            <a:ext cx="1064030" cy="947652"/>
          </a:xfrm>
          <a:prstGeom prst="ellipse">
            <a:avLst/>
          </a:prstGeom>
          <a:solidFill>
            <a:schemeClr val="accent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Rcv</a:t>
            </a:r>
            <a:r>
              <a:rPr lang="en-US" sz="1600" dirty="0" smtClean="0">
                <a:solidFill>
                  <a:schemeClr val="tx1"/>
                </a:solidFill>
              </a:rPr>
              <a:t> 2</a:t>
            </a:r>
            <a:endParaRPr lang="en-US" sz="1600" dirty="0">
              <a:solidFill>
                <a:schemeClr val="tx1"/>
              </a:solidFill>
            </a:endParaRPr>
          </a:p>
        </p:txBody>
      </p:sp>
      <p:sp>
        <p:nvSpPr>
          <p:cNvPr id="34" name="Oval 33"/>
          <p:cNvSpPr/>
          <p:nvPr/>
        </p:nvSpPr>
        <p:spPr>
          <a:xfrm>
            <a:off x="8222754" y="3185689"/>
            <a:ext cx="1064030" cy="947652"/>
          </a:xfrm>
          <a:prstGeom prst="ellipse">
            <a:avLst/>
          </a:prstGeom>
          <a:solidFill>
            <a:schemeClr val="accent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Ack</a:t>
            </a:r>
            <a:r>
              <a:rPr lang="en-US" sz="1600" dirty="0" smtClean="0">
                <a:solidFill>
                  <a:schemeClr val="tx1"/>
                </a:solidFill>
              </a:rPr>
              <a:t> </a:t>
            </a:r>
            <a:endParaRPr lang="en-US" sz="1600" dirty="0">
              <a:solidFill>
                <a:schemeClr val="tx1"/>
              </a:solidFill>
            </a:endParaRPr>
          </a:p>
        </p:txBody>
      </p:sp>
      <p:cxnSp>
        <p:nvCxnSpPr>
          <p:cNvPr id="35" name="Straight Arrow Connector 34"/>
          <p:cNvCxnSpPr>
            <a:stCxn id="31" idx="6"/>
            <a:endCxn id="34" idx="2"/>
          </p:cNvCxnSpPr>
          <p:nvPr/>
        </p:nvCxnSpPr>
        <p:spPr>
          <a:xfrm>
            <a:off x="7466296" y="3648430"/>
            <a:ext cx="756458" cy="11085"/>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4" idx="4"/>
            <a:endCxn id="33" idx="0"/>
          </p:cNvCxnSpPr>
          <p:nvPr/>
        </p:nvCxnSpPr>
        <p:spPr>
          <a:xfrm>
            <a:off x="8754769" y="4133341"/>
            <a:ext cx="0" cy="734288"/>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3" idx="2"/>
            <a:endCxn id="32" idx="6"/>
          </p:cNvCxnSpPr>
          <p:nvPr/>
        </p:nvCxnSpPr>
        <p:spPr>
          <a:xfrm flipH="1">
            <a:off x="7466296" y="5341455"/>
            <a:ext cx="756458"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2" idx="0"/>
            <a:endCxn id="31" idx="4"/>
          </p:cNvCxnSpPr>
          <p:nvPr/>
        </p:nvCxnSpPr>
        <p:spPr>
          <a:xfrm flipV="1">
            <a:off x="6934281" y="4122256"/>
            <a:ext cx="0" cy="74537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952186" y="6047189"/>
            <a:ext cx="2302626" cy="461665"/>
          </a:xfrm>
          <a:prstGeom prst="rect">
            <a:avLst/>
          </a:prstGeom>
          <a:noFill/>
        </p:spPr>
        <p:txBody>
          <a:bodyPr wrap="square" rtlCol="0">
            <a:spAutoFit/>
          </a:bodyPr>
          <a:lstStyle/>
          <a:p>
            <a:r>
              <a:rPr lang="en-US" sz="2400" dirty="0" smtClean="0"/>
              <a:t>Client states</a:t>
            </a:r>
            <a:endParaRPr lang="en-US" sz="2400" dirty="0"/>
          </a:p>
        </p:txBody>
      </p:sp>
      <p:sp>
        <p:nvSpPr>
          <p:cNvPr id="40" name="TextBox 39"/>
          <p:cNvSpPr txBox="1"/>
          <p:nvPr/>
        </p:nvSpPr>
        <p:spPr>
          <a:xfrm>
            <a:off x="6984158" y="6044861"/>
            <a:ext cx="2302626" cy="461665"/>
          </a:xfrm>
          <a:prstGeom prst="rect">
            <a:avLst/>
          </a:prstGeom>
          <a:noFill/>
        </p:spPr>
        <p:txBody>
          <a:bodyPr wrap="square" rtlCol="0">
            <a:spAutoFit/>
          </a:bodyPr>
          <a:lstStyle/>
          <a:p>
            <a:r>
              <a:rPr lang="en-US" sz="2400" dirty="0" smtClean="0"/>
              <a:t>Server states</a:t>
            </a:r>
            <a:endParaRPr lang="en-US" sz="2400" dirty="0"/>
          </a:p>
        </p:txBody>
      </p:sp>
      <p:sp>
        <p:nvSpPr>
          <p:cNvPr id="41" name="TextBox 40"/>
          <p:cNvSpPr txBox="1"/>
          <p:nvPr/>
        </p:nvSpPr>
        <p:spPr>
          <a:xfrm>
            <a:off x="838200" y="1466182"/>
            <a:ext cx="9077498"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Send a file from client to server using UDP.</a:t>
            </a:r>
          </a:p>
          <a:p>
            <a:pPr marL="285750" indent="-285750">
              <a:buFont typeface="Arial" panose="020B0604020202020204" pitchFamily="34" charset="0"/>
              <a:buChar char="•"/>
            </a:pPr>
            <a:r>
              <a:rPr lang="en-US" sz="2400" dirty="0" smtClean="0"/>
              <a:t>Server </a:t>
            </a:r>
            <a:r>
              <a:rPr lang="en-US" sz="2400" dirty="0" err="1" smtClean="0"/>
              <a:t>acks</a:t>
            </a:r>
            <a:r>
              <a:rPr lang="en-US" sz="2400" dirty="0" smtClean="0"/>
              <a:t> the data units in alternating batches of 1 and 2 data units.</a:t>
            </a:r>
          </a:p>
          <a:p>
            <a:pPr marL="285750" indent="-285750">
              <a:buFont typeface="Arial" panose="020B0604020202020204" pitchFamily="34" charset="0"/>
              <a:buChar char="•"/>
            </a:pPr>
            <a:r>
              <a:rPr lang="en-US" sz="2400" dirty="0" smtClean="0"/>
              <a:t>Compare the performance with Stop and Wait.</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408439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P spid="31" grpId="0" animBg="1"/>
      <p:bldP spid="32" grpId="0" animBg="1"/>
      <p:bldP spid="33" grpId="0" animBg="1"/>
      <p:bldP spid="34" grpId="0" animBg="1"/>
      <p:bldP spid="39" grpId="0"/>
      <p:bldP spid="4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327" y="315527"/>
            <a:ext cx="10647219" cy="759663"/>
          </a:xfrm>
        </p:spPr>
        <p:txBody>
          <a:bodyPr>
            <a:normAutofit fontScale="90000"/>
          </a:bodyPr>
          <a:lstStyle/>
          <a:p>
            <a:r>
              <a:rPr lang="en-US" dirty="0" smtClean="0"/>
              <a:t>Connectionless iterative communication using UDP</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1044" y="1324571"/>
            <a:ext cx="5476701" cy="516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245927" y="6198966"/>
            <a:ext cx="2213957" cy="200055"/>
          </a:xfrm>
          <a:prstGeom prst="rect">
            <a:avLst/>
          </a:prstGeom>
          <a:noFill/>
        </p:spPr>
        <p:txBody>
          <a:bodyPr wrap="square" rtlCol="0">
            <a:spAutoFit/>
          </a:bodyPr>
          <a:lstStyle/>
          <a:p>
            <a:r>
              <a:rPr lang="en-US" sz="700" dirty="0" smtClean="0">
                <a:sym typeface="Symbol" panose="05050102010706020507" pitchFamily="18" charset="2"/>
              </a:rPr>
              <a:t> </a:t>
            </a:r>
            <a:r>
              <a:rPr lang="en-US" sz="700" dirty="0" smtClean="0"/>
              <a:t>The McGraw-Hill Companies, Inc., 2000</a:t>
            </a:r>
            <a:endParaRPr lang="en-US" sz="700" dirty="0"/>
          </a:p>
        </p:txBody>
      </p:sp>
    </p:spTree>
    <p:extLst>
      <p:ext uri="{BB962C8B-B14F-4D97-AF65-F5344CB8AC3E}">
        <p14:creationId xmlns:p14="http://schemas.microsoft.com/office/powerpoint/2010/main" val="38060129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file in data units (TCP)</a:t>
            </a:r>
            <a:endParaRPr lang="en-US" dirty="0"/>
          </a:p>
        </p:txBody>
      </p:sp>
      <p:pic>
        <p:nvPicPr>
          <p:cNvPr id="4" name="Picture 3"/>
          <p:cNvPicPr>
            <a:picLocks noChangeAspect="1"/>
          </p:cNvPicPr>
          <p:nvPr/>
        </p:nvPicPr>
        <p:blipFill>
          <a:blip r:embed="rId2"/>
          <a:stretch>
            <a:fillRect/>
          </a:stretch>
        </p:blipFill>
        <p:spPr>
          <a:xfrm>
            <a:off x="838200" y="1875551"/>
            <a:ext cx="7573254" cy="4795838"/>
          </a:xfrm>
          <a:prstGeom prst="rect">
            <a:avLst/>
          </a:prstGeom>
        </p:spPr>
      </p:pic>
      <p:sp>
        <p:nvSpPr>
          <p:cNvPr id="5" name="TextBox 4"/>
          <p:cNvSpPr txBox="1"/>
          <p:nvPr/>
        </p:nvSpPr>
        <p:spPr>
          <a:xfrm>
            <a:off x="8630815" y="2509935"/>
            <a:ext cx="3319137" cy="830997"/>
          </a:xfrm>
          <a:prstGeom prst="rect">
            <a:avLst/>
          </a:prstGeom>
          <a:noFill/>
        </p:spPr>
        <p:txBody>
          <a:bodyPr wrap="square" rtlCol="0">
            <a:spAutoFit/>
          </a:bodyPr>
          <a:lstStyle/>
          <a:p>
            <a:r>
              <a:rPr lang="en-US" sz="2400" dirty="0" smtClean="0"/>
              <a:t>Sending file in data units of size DATALEN </a:t>
            </a:r>
            <a:endParaRPr lang="en-US" sz="2400" dirty="0"/>
          </a:p>
        </p:txBody>
      </p:sp>
      <p:sp>
        <p:nvSpPr>
          <p:cNvPr id="7" name="Oval 6"/>
          <p:cNvSpPr/>
          <p:nvPr/>
        </p:nvSpPr>
        <p:spPr>
          <a:xfrm>
            <a:off x="4330283" y="3532094"/>
            <a:ext cx="1765717" cy="358588"/>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754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waits for </a:t>
            </a:r>
            <a:r>
              <a:rPr lang="en-US" dirty="0" err="1" smtClean="0"/>
              <a:t>Ack</a:t>
            </a:r>
            <a:r>
              <a:rPr lang="en-US" dirty="0" smtClean="0"/>
              <a:t> (TCP)</a:t>
            </a:r>
            <a:endParaRPr lang="en-US" dirty="0"/>
          </a:p>
        </p:txBody>
      </p:sp>
      <p:pic>
        <p:nvPicPr>
          <p:cNvPr id="3" name="Picture 2"/>
          <p:cNvPicPr>
            <a:picLocks noChangeAspect="1"/>
          </p:cNvPicPr>
          <p:nvPr/>
        </p:nvPicPr>
        <p:blipFill>
          <a:blip r:embed="rId2"/>
          <a:stretch>
            <a:fillRect/>
          </a:stretch>
        </p:blipFill>
        <p:spPr>
          <a:xfrm>
            <a:off x="725581" y="3004530"/>
            <a:ext cx="9239250" cy="1962150"/>
          </a:xfrm>
          <a:prstGeom prst="rect">
            <a:avLst/>
          </a:prstGeom>
        </p:spPr>
      </p:pic>
      <p:pic>
        <p:nvPicPr>
          <p:cNvPr id="4" name="Picture 3"/>
          <p:cNvPicPr>
            <a:picLocks noChangeAspect="1"/>
          </p:cNvPicPr>
          <p:nvPr/>
        </p:nvPicPr>
        <p:blipFill>
          <a:blip r:embed="rId3"/>
          <a:stretch>
            <a:fillRect/>
          </a:stretch>
        </p:blipFill>
        <p:spPr>
          <a:xfrm>
            <a:off x="725581" y="1918983"/>
            <a:ext cx="5810250" cy="428625"/>
          </a:xfrm>
          <a:prstGeom prst="rect">
            <a:avLst/>
          </a:prstGeom>
        </p:spPr>
      </p:pic>
      <p:sp>
        <p:nvSpPr>
          <p:cNvPr id="5" name="Oval 4"/>
          <p:cNvSpPr/>
          <p:nvPr/>
        </p:nvSpPr>
        <p:spPr>
          <a:xfrm>
            <a:off x="3819295" y="1739689"/>
            <a:ext cx="2904234" cy="734570"/>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261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9619"/>
            <a:ext cx="10515600" cy="1325563"/>
          </a:xfrm>
        </p:spPr>
        <p:txBody>
          <a:bodyPr/>
          <a:lstStyle/>
          <a:p>
            <a:r>
              <a:rPr lang="en-US" dirty="0" smtClean="0"/>
              <a:t>Receiving file in data units (TCP)</a:t>
            </a:r>
            <a:endParaRPr lang="en-US" dirty="0"/>
          </a:p>
        </p:txBody>
      </p:sp>
      <p:sp>
        <p:nvSpPr>
          <p:cNvPr id="5" name="TextBox 4"/>
          <p:cNvSpPr txBox="1"/>
          <p:nvPr/>
        </p:nvSpPr>
        <p:spPr>
          <a:xfrm>
            <a:off x="1767328" y="6302514"/>
            <a:ext cx="6121613" cy="461665"/>
          </a:xfrm>
          <a:prstGeom prst="rect">
            <a:avLst/>
          </a:prstGeom>
          <a:noFill/>
        </p:spPr>
        <p:txBody>
          <a:bodyPr wrap="square" rtlCol="0">
            <a:spAutoFit/>
          </a:bodyPr>
          <a:lstStyle/>
          <a:p>
            <a:r>
              <a:rPr lang="en-US" sz="2400" dirty="0" smtClean="0"/>
              <a:t>Receiving file in data units of size DATALEN </a:t>
            </a:r>
            <a:endParaRPr lang="en-US" sz="2400" dirty="0"/>
          </a:p>
        </p:txBody>
      </p:sp>
      <p:pic>
        <p:nvPicPr>
          <p:cNvPr id="7" name="Picture 6"/>
          <p:cNvPicPr>
            <a:picLocks noChangeAspect="1"/>
          </p:cNvPicPr>
          <p:nvPr/>
        </p:nvPicPr>
        <p:blipFill>
          <a:blip r:embed="rId2"/>
          <a:stretch>
            <a:fillRect/>
          </a:stretch>
        </p:blipFill>
        <p:spPr>
          <a:xfrm>
            <a:off x="838200" y="1395999"/>
            <a:ext cx="8771965" cy="4790620"/>
          </a:xfrm>
          <a:prstGeom prst="rect">
            <a:avLst/>
          </a:prstGeom>
        </p:spPr>
      </p:pic>
    </p:spTree>
    <p:extLst>
      <p:ext uri="{BB962C8B-B14F-4D97-AF65-F5344CB8AC3E}">
        <p14:creationId xmlns:p14="http://schemas.microsoft.com/office/powerpoint/2010/main" val="35575329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643" y="242058"/>
            <a:ext cx="10515600" cy="1325563"/>
          </a:xfrm>
        </p:spPr>
        <p:txBody>
          <a:bodyPr/>
          <a:lstStyle/>
          <a:p>
            <a:r>
              <a:rPr lang="en-US" dirty="0" smtClean="0"/>
              <a:t>Sending </a:t>
            </a:r>
            <a:r>
              <a:rPr lang="en-US" dirty="0" err="1" smtClean="0"/>
              <a:t>Ack</a:t>
            </a:r>
            <a:r>
              <a:rPr lang="en-US" dirty="0" smtClean="0"/>
              <a:t> and saving the file (TCP)</a:t>
            </a:r>
            <a:endParaRPr lang="en-US" dirty="0"/>
          </a:p>
        </p:txBody>
      </p:sp>
      <p:sp>
        <p:nvSpPr>
          <p:cNvPr id="5" name="TextBox 4"/>
          <p:cNvSpPr txBox="1"/>
          <p:nvPr/>
        </p:nvSpPr>
        <p:spPr>
          <a:xfrm>
            <a:off x="9123488" y="2379235"/>
            <a:ext cx="3301596" cy="461665"/>
          </a:xfrm>
          <a:prstGeom prst="rect">
            <a:avLst/>
          </a:prstGeom>
          <a:noFill/>
        </p:spPr>
        <p:txBody>
          <a:bodyPr wrap="square" rtlCol="0">
            <a:spAutoFit/>
          </a:bodyPr>
          <a:lstStyle/>
          <a:p>
            <a:r>
              <a:rPr lang="en-US" sz="2400" dirty="0" smtClean="0"/>
              <a:t>Send </a:t>
            </a:r>
            <a:r>
              <a:rPr lang="en-US" sz="2400" dirty="0" err="1" smtClean="0"/>
              <a:t>ack</a:t>
            </a:r>
            <a:r>
              <a:rPr lang="en-US" sz="2400" dirty="0"/>
              <a:t> </a:t>
            </a:r>
            <a:r>
              <a:rPr lang="en-US" sz="2400" dirty="0" smtClean="0"/>
              <a:t>to client</a:t>
            </a:r>
            <a:endParaRPr lang="en-US" sz="2400" dirty="0"/>
          </a:p>
        </p:txBody>
      </p:sp>
      <p:sp>
        <p:nvSpPr>
          <p:cNvPr id="7" name="TextBox 6"/>
          <p:cNvSpPr txBox="1"/>
          <p:nvPr/>
        </p:nvSpPr>
        <p:spPr>
          <a:xfrm>
            <a:off x="7858998" y="3574931"/>
            <a:ext cx="3571001" cy="830997"/>
          </a:xfrm>
          <a:prstGeom prst="rect">
            <a:avLst/>
          </a:prstGeom>
          <a:noFill/>
        </p:spPr>
        <p:txBody>
          <a:bodyPr wrap="square" rtlCol="0">
            <a:spAutoFit/>
          </a:bodyPr>
          <a:lstStyle/>
          <a:p>
            <a:r>
              <a:rPr lang="en-US" sz="2400" dirty="0" smtClean="0"/>
              <a:t>Save the file from buffer to a file</a:t>
            </a:r>
            <a:endParaRPr lang="en-US" sz="2400" dirty="0"/>
          </a:p>
        </p:txBody>
      </p:sp>
      <p:pic>
        <p:nvPicPr>
          <p:cNvPr id="4" name="Picture 3"/>
          <p:cNvPicPr>
            <a:picLocks noChangeAspect="1"/>
          </p:cNvPicPr>
          <p:nvPr/>
        </p:nvPicPr>
        <p:blipFill>
          <a:blip r:embed="rId2"/>
          <a:stretch>
            <a:fillRect/>
          </a:stretch>
        </p:blipFill>
        <p:spPr>
          <a:xfrm>
            <a:off x="486888" y="1688587"/>
            <a:ext cx="4587135" cy="382261"/>
          </a:xfrm>
          <a:prstGeom prst="rect">
            <a:avLst/>
          </a:prstGeom>
        </p:spPr>
      </p:pic>
      <p:pic>
        <p:nvPicPr>
          <p:cNvPr id="8" name="Picture 7"/>
          <p:cNvPicPr>
            <a:picLocks noChangeAspect="1"/>
          </p:cNvPicPr>
          <p:nvPr/>
        </p:nvPicPr>
        <p:blipFill>
          <a:blip r:embed="rId3"/>
          <a:stretch>
            <a:fillRect/>
          </a:stretch>
        </p:blipFill>
        <p:spPr>
          <a:xfrm>
            <a:off x="486889" y="2070848"/>
            <a:ext cx="8543383" cy="1231035"/>
          </a:xfrm>
          <a:prstGeom prst="rect">
            <a:avLst/>
          </a:prstGeom>
        </p:spPr>
      </p:pic>
      <p:pic>
        <p:nvPicPr>
          <p:cNvPr id="9" name="Picture 8"/>
          <p:cNvPicPr>
            <a:picLocks noChangeAspect="1"/>
          </p:cNvPicPr>
          <p:nvPr/>
        </p:nvPicPr>
        <p:blipFill>
          <a:blip r:embed="rId4"/>
          <a:stretch>
            <a:fillRect/>
          </a:stretch>
        </p:blipFill>
        <p:spPr>
          <a:xfrm>
            <a:off x="486888" y="3682043"/>
            <a:ext cx="7007605" cy="775071"/>
          </a:xfrm>
          <a:prstGeom prst="rect">
            <a:avLst/>
          </a:prstGeom>
        </p:spPr>
      </p:pic>
      <p:sp>
        <p:nvSpPr>
          <p:cNvPr id="10" name="TextBox 9"/>
          <p:cNvSpPr txBox="1"/>
          <p:nvPr/>
        </p:nvSpPr>
        <p:spPr>
          <a:xfrm>
            <a:off x="486888" y="5712231"/>
            <a:ext cx="10943111" cy="830997"/>
          </a:xfrm>
          <a:prstGeom prst="rect">
            <a:avLst/>
          </a:prstGeom>
          <a:noFill/>
        </p:spPr>
        <p:txBody>
          <a:bodyPr wrap="square" rtlCol="0">
            <a:spAutoFit/>
          </a:bodyPr>
          <a:lstStyle/>
          <a:p>
            <a:r>
              <a:rPr lang="en-US" sz="2400" dirty="0" smtClean="0"/>
              <a:t>NOTE: The last </a:t>
            </a:r>
            <a:r>
              <a:rPr lang="en-US" sz="2400" dirty="0"/>
              <a:t>few code </a:t>
            </a:r>
            <a:r>
              <a:rPr lang="en-US" sz="2400" dirty="0" smtClean="0"/>
              <a:t>excerpts</a:t>
            </a:r>
            <a:r>
              <a:rPr lang="en-US" sz="2400" dirty="0"/>
              <a:t> </a:t>
            </a:r>
            <a:r>
              <a:rPr lang="en-US" sz="2400" dirty="0" smtClean="0"/>
              <a:t>are for </a:t>
            </a:r>
            <a:r>
              <a:rPr lang="en-US" sz="2400" dirty="0" smtClean="0">
                <a:solidFill>
                  <a:srgbClr val="FF0000"/>
                </a:solidFill>
              </a:rPr>
              <a:t>TCP</a:t>
            </a:r>
            <a:r>
              <a:rPr lang="en-US" sz="2400" dirty="0" smtClean="0"/>
              <a:t> based connection, you need to make </a:t>
            </a:r>
            <a:r>
              <a:rPr lang="en-US" sz="2400" dirty="0" smtClean="0">
                <a:solidFill>
                  <a:srgbClr val="FF0000"/>
                </a:solidFill>
              </a:rPr>
              <a:t>NECESSARY CHANGES </a:t>
            </a:r>
            <a:r>
              <a:rPr lang="en-US" sz="2400" dirty="0" smtClean="0"/>
              <a:t>for </a:t>
            </a:r>
            <a:r>
              <a:rPr lang="en-US" sz="2400" dirty="0" smtClean="0">
                <a:solidFill>
                  <a:srgbClr val="FF0000"/>
                </a:solidFill>
              </a:rPr>
              <a:t>UDP</a:t>
            </a:r>
            <a:r>
              <a:rPr lang="en-US" sz="2400" dirty="0" smtClean="0"/>
              <a:t> based file transfer</a:t>
            </a:r>
            <a:endParaRPr lang="en-US" sz="2400" dirty="0"/>
          </a:p>
        </p:txBody>
      </p:sp>
    </p:spTree>
    <p:extLst>
      <p:ext uri="{BB962C8B-B14F-4D97-AF65-F5344CB8AC3E}">
        <p14:creationId xmlns:p14="http://schemas.microsoft.com/office/powerpoint/2010/main" val="8041970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headsock.h</a:t>
            </a:r>
            <a:r>
              <a:rPr lang="en-US" dirty="0" smtClean="0"/>
              <a:t> (Ex 3)</a:t>
            </a:r>
            <a:endParaRPr lang="en-US" dirty="0"/>
          </a:p>
        </p:txBody>
      </p:sp>
      <p:pic>
        <p:nvPicPr>
          <p:cNvPr id="4" name="Picture 3"/>
          <p:cNvPicPr>
            <a:picLocks noChangeAspect="1"/>
          </p:cNvPicPr>
          <p:nvPr/>
        </p:nvPicPr>
        <p:blipFill>
          <a:blip r:embed="rId2"/>
          <a:stretch>
            <a:fillRect/>
          </a:stretch>
        </p:blipFill>
        <p:spPr>
          <a:xfrm>
            <a:off x="838200" y="1960749"/>
            <a:ext cx="5781675" cy="2524125"/>
          </a:xfrm>
          <a:prstGeom prst="rect">
            <a:avLst/>
          </a:prstGeom>
        </p:spPr>
      </p:pic>
      <p:pic>
        <p:nvPicPr>
          <p:cNvPr id="5" name="Picture 4"/>
          <p:cNvPicPr>
            <a:picLocks noChangeAspect="1"/>
          </p:cNvPicPr>
          <p:nvPr/>
        </p:nvPicPr>
        <p:blipFill>
          <a:blip r:embed="rId3"/>
          <a:stretch>
            <a:fillRect/>
          </a:stretch>
        </p:blipFill>
        <p:spPr>
          <a:xfrm>
            <a:off x="7145431" y="3806639"/>
            <a:ext cx="3638550" cy="2095500"/>
          </a:xfrm>
          <a:prstGeom prst="rect">
            <a:avLst/>
          </a:prstGeom>
        </p:spPr>
      </p:pic>
    </p:spTree>
    <p:extLst>
      <p:ext uri="{BB962C8B-B14F-4D97-AF65-F5344CB8AC3E}">
        <p14:creationId xmlns:p14="http://schemas.microsoft.com/office/powerpoint/2010/main" val="23318077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5198"/>
            <a:ext cx="10515600" cy="1140891"/>
          </a:xfrm>
        </p:spPr>
        <p:txBody>
          <a:bodyPr/>
          <a:lstStyle/>
          <a:p>
            <a:r>
              <a:rPr lang="en-US" dirty="0" smtClean="0"/>
              <a:t>Example 1 (TCP): Client</a:t>
            </a:r>
            <a:endParaRPr lang="en-US" dirty="0"/>
          </a:p>
        </p:txBody>
      </p:sp>
      <p:sp>
        <p:nvSpPr>
          <p:cNvPr id="6" name="TextBox 5"/>
          <p:cNvSpPr txBox="1"/>
          <p:nvPr/>
        </p:nvSpPr>
        <p:spPr>
          <a:xfrm>
            <a:off x="6500128" y="1027521"/>
            <a:ext cx="5691872" cy="461665"/>
          </a:xfrm>
          <a:prstGeom prst="rect">
            <a:avLst/>
          </a:prstGeom>
          <a:noFill/>
        </p:spPr>
        <p:txBody>
          <a:bodyPr wrap="square" rtlCol="0">
            <a:spAutoFit/>
          </a:bodyPr>
          <a:lstStyle/>
          <a:p>
            <a:r>
              <a:rPr lang="en-US" sz="2400" dirty="0" smtClean="0"/>
              <a:t>Server address (from command line)</a:t>
            </a:r>
            <a:endParaRPr lang="en-US" sz="2400" dirty="0"/>
          </a:p>
        </p:txBody>
      </p:sp>
      <p:sp>
        <p:nvSpPr>
          <p:cNvPr id="14" name="TextBox 13"/>
          <p:cNvSpPr txBox="1"/>
          <p:nvPr/>
        </p:nvSpPr>
        <p:spPr>
          <a:xfrm>
            <a:off x="3346140" y="5845672"/>
            <a:ext cx="5295837" cy="461665"/>
          </a:xfrm>
          <a:prstGeom prst="rect">
            <a:avLst/>
          </a:prstGeom>
          <a:noFill/>
        </p:spPr>
        <p:txBody>
          <a:bodyPr wrap="square" rtlCol="0">
            <a:spAutoFit/>
          </a:bodyPr>
          <a:lstStyle/>
          <a:p>
            <a:r>
              <a:rPr lang="en-US" sz="2400" dirty="0" smtClean="0"/>
              <a:t>Creating a socket and connecting to it</a:t>
            </a:r>
            <a:endParaRPr lang="en-US" sz="2400" dirty="0"/>
          </a:p>
        </p:txBody>
      </p:sp>
      <p:pic>
        <p:nvPicPr>
          <p:cNvPr id="15" name="Picture 14"/>
          <p:cNvPicPr>
            <a:picLocks noChangeAspect="1"/>
          </p:cNvPicPr>
          <p:nvPr/>
        </p:nvPicPr>
        <p:blipFill>
          <a:blip r:embed="rId2"/>
          <a:stretch>
            <a:fillRect/>
          </a:stretch>
        </p:blipFill>
        <p:spPr>
          <a:xfrm>
            <a:off x="838200" y="1752029"/>
            <a:ext cx="5267325" cy="323850"/>
          </a:xfrm>
          <a:prstGeom prst="rect">
            <a:avLst/>
          </a:prstGeom>
        </p:spPr>
      </p:pic>
      <p:cxnSp>
        <p:nvCxnSpPr>
          <p:cNvPr id="8" name="Straight Arrow Connector 7"/>
          <p:cNvCxnSpPr/>
          <p:nvPr/>
        </p:nvCxnSpPr>
        <p:spPr>
          <a:xfrm flipV="1">
            <a:off x="5658085" y="1394289"/>
            <a:ext cx="1092339" cy="51398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3"/>
          <a:stretch>
            <a:fillRect/>
          </a:stretch>
        </p:blipFill>
        <p:spPr>
          <a:xfrm>
            <a:off x="224712" y="2274465"/>
            <a:ext cx="11354577" cy="3435845"/>
          </a:xfrm>
          <a:prstGeom prst="rect">
            <a:avLst/>
          </a:prstGeom>
        </p:spPr>
      </p:pic>
    </p:spTree>
    <p:extLst>
      <p:ext uri="{BB962C8B-B14F-4D97-AF65-F5344CB8AC3E}">
        <p14:creationId xmlns:p14="http://schemas.microsoft.com/office/powerpoint/2010/main" val="307632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(TCP): Client</a:t>
            </a:r>
            <a:endParaRPr lang="en-US" dirty="0"/>
          </a:p>
        </p:txBody>
      </p:sp>
      <p:sp>
        <p:nvSpPr>
          <p:cNvPr id="5" name="TextBox 4"/>
          <p:cNvSpPr txBox="1"/>
          <p:nvPr/>
        </p:nvSpPr>
        <p:spPr>
          <a:xfrm>
            <a:off x="2773021" y="5857776"/>
            <a:ext cx="6182719" cy="461665"/>
          </a:xfrm>
          <a:prstGeom prst="rect">
            <a:avLst/>
          </a:prstGeom>
          <a:noFill/>
        </p:spPr>
        <p:txBody>
          <a:bodyPr wrap="square" rtlCol="0">
            <a:spAutoFit/>
          </a:bodyPr>
          <a:lstStyle/>
          <a:p>
            <a:r>
              <a:rPr lang="en-US" sz="2400" dirty="0" smtClean="0"/>
              <a:t>Client application to send a string to the server</a:t>
            </a:r>
            <a:endParaRPr lang="en-US" sz="2400" dirty="0"/>
          </a:p>
        </p:txBody>
      </p:sp>
      <p:pic>
        <p:nvPicPr>
          <p:cNvPr id="6" name="Picture 5"/>
          <p:cNvPicPr>
            <a:picLocks noChangeAspect="1"/>
          </p:cNvPicPr>
          <p:nvPr/>
        </p:nvPicPr>
        <p:blipFill>
          <a:blip r:embed="rId2"/>
          <a:stretch>
            <a:fillRect/>
          </a:stretch>
        </p:blipFill>
        <p:spPr>
          <a:xfrm>
            <a:off x="390525" y="1831132"/>
            <a:ext cx="11106150" cy="3886200"/>
          </a:xfrm>
          <a:prstGeom prst="rect">
            <a:avLst/>
          </a:prstGeom>
        </p:spPr>
      </p:pic>
    </p:spTree>
    <p:extLst>
      <p:ext uri="{BB962C8B-B14F-4D97-AF65-F5344CB8AC3E}">
        <p14:creationId xmlns:p14="http://schemas.microsoft.com/office/powerpoint/2010/main" val="2730655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(TCP): Server</a:t>
            </a:r>
            <a:endParaRPr lang="en-US" dirty="0"/>
          </a:p>
        </p:txBody>
      </p:sp>
      <p:sp>
        <p:nvSpPr>
          <p:cNvPr id="5" name="TextBox 4"/>
          <p:cNvSpPr txBox="1"/>
          <p:nvPr/>
        </p:nvSpPr>
        <p:spPr>
          <a:xfrm>
            <a:off x="3842565" y="5677308"/>
            <a:ext cx="5337110" cy="461665"/>
          </a:xfrm>
          <a:prstGeom prst="rect">
            <a:avLst/>
          </a:prstGeom>
          <a:noFill/>
        </p:spPr>
        <p:txBody>
          <a:bodyPr wrap="square" rtlCol="0">
            <a:spAutoFit/>
          </a:bodyPr>
          <a:lstStyle/>
          <a:p>
            <a:r>
              <a:rPr lang="en-US" sz="2400" dirty="0" smtClean="0"/>
              <a:t>Create a socket at the server</a:t>
            </a:r>
            <a:endParaRPr lang="en-US" sz="2400" dirty="0"/>
          </a:p>
        </p:txBody>
      </p:sp>
      <p:pic>
        <p:nvPicPr>
          <p:cNvPr id="6" name="Picture 5"/>
          <p:cNvPicPr>
            <a:picLocks noChangeAspect="1"/>
          </p:cNvPicPr>
          <p:nvPr/>
        </p:nvPicPr>
        <p:blipFill>
          <a:blip r:embed="rId2"/>
          <a:stretch>
            <a:fillRect/>
          </a:stretch>
        </p:blipFill>
        <p:spPr>
          <a:xfrm>
            <a:off x="164938" y="1958993"/>
            <a:ext cx="11188862" cy="3584479"/>
          </a:xfrm>
          <a:prstGeom prst="rect">
            <a:avLst/>
          </a:prstGeom>
        </p:spPr>
      </p:pic>
    </p:spTree>
    <p:extLst>
      <p:ext uri="{BB962C8B-B14F-4D97-AF65-F5344CB8AC3E}">
        <p14:creationId xmlns:p14="http://schemas.microsoft.com/office/powerpoint/2010/main" val="1479136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(TCP): Server</a:t>
            </a:r>
            <a:endParaRPr lang="en-US" dirty="0"/>
          </a:p>
        </p:txBody>
      </p:sp>
      <p:sp>
        <p:nvSpPr>
          <p:cNvPr id="6" name="TextBox 5"/>
          <p:cNvSpPr txBox="1"/>
          <p:nvPr/>
        </p:nvSpPr>
        <p:spPr>
          <a:xfrm>
            <a:off x="6742824" y="2130700"/>
            <a:ext cx="5577494" cy="830997"/>
          </a:xfrm>
          <a:prstGeom prst="rect">
            <a:avLst/>
          </a:prstGeom>
          <a:noFill/>
        </p:spPr>
        <p:txBody>
          <a:bodyPr wrap="square" rtlCol="0">
            <a:spAutoFit/>
          </a:bodyPr>
          <a:lstStyle/>
          <a:p>
            <a:r>
              <a:rPr lang="en-US" sz="2400" dirty="0" smtClean="0"/>
              <a:t>Informs the OS, that socket is ready for requests</a:t>
            </a:r>
            <a:endParaRPr lang="en-US" sz="2400" dirty="0"/>
          </a:p>
        </p:txBody>
      </p:sp>
      <p:sp>
        <p:nvSpPr>
          <p:cNvPr id="7" name="TextBox 6"/>
          <p:cNvSpPr txBox="1"/>
          <p:nvPr/>
        </p:nvSpPr>
        <p:spPr>
          <a:xfrm>
            <a:off x="838200" y="2855565"/>
            <a:ext cx="7953896" cy="461665"/>
          </a:xfrm>
          <a:prstGeom prst="rect">
            <a:avLst/>
          </a:prstGeom>
          <a:noFill/>
        </p:spPr>
        <p:txBody>
          <a:bodyPr wrap="square" rtlCol="0">
            <a:spAutoFit/>
          </a:bodyPr>
          <a:lstStyle/>
          <a:p>
            <a:r>
              <a:rPr lang="en-US" sz="2400" dirty="0" smtClean="0"/>
              <a:t>Connect to an incoming request</a:t>
            </a:r>
            <a:endParaRPr lang="en-US" sz="2400" dirty="0"/>
          </a:p>
        </p:txBody>
      </p:sp>
      <p:sp>
        <p:nvSpPr>
          <p:cNvPr id="9" name="Rectangle 8"/>
          <p:cNvSpPr/>
          <p:nvPr/>
        </p:nvSpPr>
        <p:spPr>
          <a:xfrm>
            <a:off x="9510614" y="4380144"/>
            <a:ext cx="2475198" cy="1200329"/>
          </a:xfrm>
          <a:prstGeom prst="rect">
            <a:avLst/>
          </a:prstGeom>
        </p:spPr>
        <p:txBody>
          <a:bodyPr wrap="square">
            <a:spAutoFit/>
          </a:bodyPr>
          <a:lstStyle/>
          <a:p>
            <a:r>
              <a:rPr lang="en-US" sz="2400" dirty="0" smtClean="0"/>
              <a:t>Server application to receive a string from a client</a:t>
            </a:r>
            <a:endParaRPr lang="en-US" sz="2400" dirty="0"/>
          </a:p>
        </p:txBody>
      </p:sp>
      <p:pic>
        <p:nvPicPr>
          <p:cNvPr id="10" name="Picture 9"/>
          <p:cNvPicPr>
            <a:picLocks noChangeAspect="1"/>
          </p:cNvPicPr>
          <p:nvPr/>
        </p:nvPicPr>
        <p:blipFill>
          <a:blip r:embed="rId2"/>
          <a:stretch>
            <a:fillRect/>
          </a:stretch>
        </p:blipFill>
        <p:spPr>
          <a:xfrm>
            <a:off x="250468" y="2332847"/>
            <a:ext cx="6391275" cy="438150"/>
          </a:xfrm>
          <a:prstGeom prst="rect">
            <a:avLst/>
          </a:prstGeom>
        </p:spPr>
      </p:pic>
      <p:pic>
        <p:nvPicPr>
          <p:cNvPr id="11" name="Picture 10"/>
          <p:cNvPicPr>
            <a:picLocks noChangeAspect="1"/>
          </p:cNvPicPr>
          <p:nvPr/>
        </p:nvPicPr>
        <p:blipFill>
          <a:blip r:embed="rId3"/>
          <a:stretch>
            <a:fillRect/>
          </a:stretch>
        </p:blipFill>
        <p:spPr>
          <a:xfrm>
            <a:off x="250468" y="3361108"/>
            <a:ext cx="10639621" cy="407492"/>
          </a:xfrm>
          <a:prstGeom prst="rect">
            <a:avLst/>
          </a:prstGeom>
        </p:spPr>
      </p:pic>
      <p:pic>
        <p:nvPicPr>
          <p:cNvPr id="12" name="Picture 11"/>
          <p:cNvPicPr>
            <a:picLocks noChangeAspect="1"/>
          </p:cNvPicPr>
          <p:nvPr/>
        </p:nvPicPr>
        <p:blipFill>
          <a:blip r:embed="rId4"/>
          <a:stretch>
            <a:fillRect/>
          </a:stretch>
        </p:blipFill>
        <p:spPr>
          <a:xfrm>
            <a:off x="250468" y="4124133"/>
            <a:ext cx="9096375" cy="2600325"/>
          </a:xfrm>
          <a:prstGeom prst="rect">
            <a:avLst/>
          </a:prstGeom>
        </p:spPr>
      </p:pic>
    </p:spTree>
    <p:extLst>
      <p:ext uri="{BB962C8B-B14F-4D97-AF65-F5344CB8AC3E}">
        <p14:creationId xmlns:p14="http://schemas.microsoft.com/office/powerpoint/2010/main" val="351130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lstStyle/>
          <a:p>
            <a:r>
              <a:rPr lang="en-SG" dirty="0" smtClean="0"/>
              <a:t>Develop </a:t>
            </a:r>
            <a:r>
              <a:rPr lang="en-SG" dirty="0"/>
              <a:t>a TCP-based client-server socket program for transferring a large message. Here, the message transmitted from the client to server is read from a large file. The entire message is sent by the client as a single data-unit. After receiving the file, the server sends an ACK message to the receiver. Verify if the file has been sent completely and correctly by comparing the received file with the original file (“</a:t>
            </a:r>
            <a:r>
              <a:rPr lang="en-SG" i="1" dirty="0"/>
              <a:t>diff</a:t>
            </a:r>
            <a:r>
              <a:rPr lang="en-SG" dirty="0"/>
              <a:t>” command could be used). Measure the message transfer time and throughput. </a:t>
            </a:r>
          </a:p>
          <a:p>
            <a:endParaRPr lang="en-US" dirty="0"/>
          </a:p>
        </p:txBody>
      </p:sp>
    </p:spTree>
    <p:extLst>
      <p:ext uri="{BB962C8B-B14F-4D97-AF65-F5344CB8AC3E}">
        <p14:creationId xmlns:p14="http://schemas.microsoft.com/office/powerpoint/2010/main" val="1709500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Client</a:t>
            </a:r>
            <a:endParaRPr lang="en-US" dirty="0"/>
          </a:p>
        </p:txBody>
      </p:sp>
      <p:sp>
        <p:nvSpPr>
          <p:cNvPr id="3" name="Content Placeholder 2"/>
          <p:cNvSpPr>
            <a:spLocks noGrp="1"/>
          </p:cNvSpPr>
          <p:nvPr>
            <p:ph idx="1"/>
          </p:nvPr>
        </p:nvSpPr>
        <p:spPr>
          <a:xfrm>
            <a:off x="725454" y="1569835"/>
            <a:ext cx="7792616" cy="497697"/>
          </a:xfrm>
        </p:spPr>
        <p:txBody>
          <a:bodyPr/>
          <a:lstStyle/>
          <a:p>
            <a:r>
              <a:rPr lang="en-US" dirty="0" smtClean="0"/>
              <a:t>The TCP connection process is same as Example 1</a:t>
            </a:r>
            <a:endParaRPr lang="en-US" dirty="0"/>
          </a:p>
        </p:txBody>
      </p:sp>
      <p:sp>
        <p:nvSpPr>
          <p:cNvPr id="6" name="TextBox 5"/>
          <p:cNvSpPr txBox="1"/>
          <p:nvPr/>
        </p:nvSpPr>
        <p:spPr>
          <a:xfrm>
            <a:off x="9255968" y="2259815"/>
            <a:ext cx="1959428" cy="830997"/>
          </a:xfrm>
          <a:prstGeom prst="rect">
            <a:avLst/>
          </a:prstGeom>
          <a:noFill/>
        </p:spPr>
        <p:txBody>
          <a:bodyPr wrap="square" rtlCol="0">
            <a:spAutoFit/>
          </a:bodyPr>
          <a:lstStyle/>
          <a:p>
            <a:r>
              <a:rPr lang="en-US" sz="2400" dirty="0" smtClean="0"/>
              <a:t>Open the file in read mode</a:t>
            </a:r>
            <a:endParaRPr lang="en-US" sz="2400" dirty="0"/>
          </a:p>
        </p:txBody>
      </p:sp>
      <p:sp>
        <p:nvSpPr>
          <p:cNvPr id="8" name="TextBox 7"/>
          <p:cNvSpPr txBox="1"/>
          <p:nvPr/>
        </p:nvSpPr>
        <p:spPr>
          <a:xfrm>
            <a:off x="9582538" y="3187966"/>
            <a:ext cx="2024744" cy="1200329"/>
          </a:xfrm>
          <a:prstGeom prst="rect">
            <a:avLst/>
          </a:prstGeom>
          <a:noFill/>
        </p:spPr>
        <p:txBody>
          <a:bodyPr wrap="square" rtlCol="0">
            <a:spAutoFit/>
          </a:bodyPr>
          <a:lstStyle/>
          <a:p>
            <a:r>
              <a:rPr lang="en-US" sz="2400" dirty="0" smtClean="0"/>
              <a:t>Determine the length of the file</a:t>
            </a:r>
            <a:endParaRPr lang="en-US" sz="2400" dirty="0"/>
          </a:p>
        </p:txBody>
      </p:sp>
      <p:sp>
        <p:nvSpPr>
          <p:cNvPr id="10" name="TextBox 9"/>
          <p:cNvSpPr txBox="1"/>
          <p:nvPr/>
        </p:nvSpPr>
        <p:spPr>
          <a:xfrm>
            <a:off x="7076879" y="4962243"/>
            <a:ext cx="3890865" cy="461665"/>
          </a:xfrm>
          <a:prstGeom prst="rect">
            <a:avLst/>
          </a:prstGeom>
          <a:noFill/>
        </p:spPr>
        <p:txBody>
          <a:bodyPr wrap="square" rtlCol="0">
            <a:spAutoFit/>
          </a:bodyPr>
          <a:lstStyle/>
          <a:p>
            <a:r>
              <a:rPr lang="en-US" sz="2400" dirty="0" smtClean="0"/>
              <a:t>Read the file into the buffer</a:t>
            </a:r>
            <a:endParaRPr lang="en-US" sz="2400" dirty="0"/>
          </a:p>
        </p:txBody>
      </p:sp>
      <p:sp>
        <p:nvSpPr>
          <p:cNvPr id="12" name="TextBox 11"/>
          <p:cNvSpPr txBox="1"/>
          <p:nvPr/>
        </p:nvSpPr>
        <p:spPr>
          <a:xfrm>
            <a:off x="9582538" y="5938934"/>
            <a:ext cx="2305439" cy="830997"/>
          </a:xfrm>
          <a:prstGeom prst="rect">
            <a:avLst/>
          </a:prstGeom>
          <a:noFill/>
        </p:spPr>
        <p:txBody>
          <a:bodyPr wrap="square" rtlCol="0">
            <a:spAutoFit/>
          </a:bodyPr>
          <a:lstStyle/>
          <a:p>
            <a:r>
              <a:rPr lang="en-US" sz="2400" dirty="0" smtClean="0"/>
              <a:t>Send the file to the server</a:t>
            </a:r>
            <a:endParaRPr lang="en-US" sz="2400" dirty="0"/>
          </a:p>
        </p:txBody>
      </p:sp>
      <p:pic>
        <p:nvPicPr>
          <p:cNvPr id="13" name="Picture 12"/>
          <p:cNvPicPr>
            <a:picLocks noChangeAspect="1"/>
          </p:cNvPicPr>
          <p:nvPr/>
        </p:nvPicPr>
        <p:blipFill>
          <a:blip r:embed="rId2"/>
          <a:stretch>
            <a:fillRect/>
          </a:stretch>
        </p:blipFill>
        <p:spPr>
          <a:xfrm>
            <a:off x="221212" y="2373431"/>
            <a:ext cx="8801100" cy="419100"/>
          </a:xfrm>
          <a:prstGeom prst="rect">
            <a:avLst/>
          </a:prstGeom>
        </p:spPr>
      </p:pic>
      <p:pic>
        <p:nvPicPr>
          <p:cNvPr id="14" name="Picture 13"/>
          <p:cNvPicPr>
            <a:picLocks noChangeAspect="1"/>
          </p:cNvPicPr>
          <p:nvPr/>
        </p:nvPicPr>
        <p:blipFill>
          <a:blip r:embed="rId3"/>
          <a:stretch>
            <a:fillRect/>
          </a:stretch>
        </p:blipFill>
        <p:spPr>
          <a:xfrm>
            <a:off x="221212" y="3081822"/>
            <a:ext cx="9221368" cy="1504950"/>
          </a:xfrm>
          <a:prstGeom prst="rect">
            <a:avLst/>
          </a:prstGeom>
        </p:spPr>
      </p:pic>
      <p:pic>
        <p:nvPicPr>
          <p:cNvPr id="15" name="Picture 14"/>
          <p:cNvPicPr>
            <a:picLocks noChangeAspect="1"/>
          </p:cNvPicPr>
          <p:nvPr/>
        </p:nvPicPr>
        <p:blipFill>
          <a:blip r:embed="rId4"/>
          <a:stretch>
            <a:fillRect/>
          </a:stretch>
        </p:blipFill>
        <p:spPr>
          <a:xfrm>
            <a:off x="221212" y="5014984"/>
            <a:ext cx="6353175" cy="352425"/>
          </a:xfrm>
          <a:prstGeom prst="rect">
            <a:avLst/>
          </a:prstGeom>
        </p:spPr>
      </p:pic>
      <p:pic>
        <p:nvPicPr>
          <p:cNvPr id="16" name="Picture 15"/>
          <p:cNvPicPr>
            <a:picLocks noChangeAspect="1"/>
          </p:cNvPicPr>
          <p:nvPr/>
        </p:nvPicPr>
        <p:blipFill>
          <a:blip r:embed="rId5"/>
          <a:stretch>
            <a:fillRect/>
          </a:stretch>
        </p:blipFill>
        <p:spPr>
          <a:xfrm>
            <a:off x="221212" y="5623400"/>
            <a:ext cx="9344025" cy="1076325"/>
          </a:xfrm>
          <a:prstGeom prst="rect">
            <a:avLst/>
          </a:prstGeom>
        </p:spPr>
      </p:pic>
    </p:spTree>
    <p:extLst>
      <p:ext uri="{BB962C8B-B14F-4D97-AF65-F5344CB8AC3E}">
        <p14:creationId xmlns:p14="http://schemas.microsoft.com/office/powerpoint/2010/main" val="380322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Client</a:t>
            </a:r>
            <a:endParaRPr lang="en-US" dirty="0"/>
          </a:p>
        </p:txBody>
      </p:sp>
      <p:pic>
        <p:nvPicPr>
          <p:cNvPr id="4" name="Picture 3"/>
          <p:cNvPicPr>
            <a:picLocks noChangeAspect="1"/>
          </p:cNvPicPr>
          <p:nvPr/>
        </p:nvPicPr>
        <p:blipFill>
          <a:blip r:embed="rId2"/>
          <a:stretch>
            <a:fillRect/>
          </a:stretch>
        </p:blipFill>
        <p:spPr>
          <a:xfrm>
            <a:off x="314422" y="1690688"/>
            <a:ext cx="9267825" cy="1562100"/>
          </a:xfrm>
          <a:prstGeom prst="rect">
            <a:avLst/>
          </a:prstGeom>
        </p:spPr>
      </p:pic>
      <p:sp>
        <p:nvSpPr>
          <p:cNvPr id="5" name="TextBox 4"/>
          <p:cNvSpPr txBox="1"/>
          <p:nvPr/>
        </p:nvSpPr>
        <p:spPr>
          <a:xfrm>
            <a:off x="9663953" y="1905841"/>
            <a:ext cx="2250141" cy="461665"/>
          </a:xfrm>
          <a:prstGeom prst="rect">
            <a:avLst/>
          </a:prstGeom>
          <a:noFill/>
        </p:spPr>
        <p:txBody>
          <a:bodyPr wrap="square" rtlCol="0">
            <a:spAutoFit/>
          </a:bodyPr>
          <a:lstStyle/>
          <a:p>
            <a:r>
              <a:rPr lang="en-US" sz="2400" dirty="0" smtClean="0"/>
              <a:t>Wait for the </a:t>
            </a:r>
            <a:r>
              <a:rPr lang="en-US" sz="2400" dirty="0" err="1" smtClean="0"/>
              <a:t>ack</a:t>
            </a:r>
            <a:endParaRPr lang="en-US" sz="2400" dirty="0" smtClean="0"/>
          </a:p>
        </p:txBody>
      </p:sp>
      <p:pic>
        <p:nvPicPr>
          <p:cNvPr id="6" name="Picture 5"/>
          <p:cNvPicPr>
            <a:picLocks noChangeAspect="1"/>
          </p:cNvPicPr>
          <p:nvPr/>
        </p:nvPicPr>
        <p:blipFill>
          <a:blip r:embed="rId3"/>
          <a:stretch>
            <a:fillRect/>
          </a:stretch>
        </p:blipFill>
        <p:spPr>
          <a:xfrm>
            <a:off x="314422" y="3600458"/>
            <a:ext cx="9822814" cy="2035231"/>
          </a:xfrm>
          <a:prstGeom prst="rect">
            <a:avLst/>
          </a:prstGeom>
        </p:spPr>
      </p:pic>
      <p:sp>
        <p:nvSpPr>
          <p:cNvPr id="7" name="TextBox 6"/>
          <p:cNvSpPr txBox="1"/>
          <p:nvPr/>
        </p:nvSpPr>
        <p:spPr>
          <a:xfrm>
            <a:off x="1028702" y="5752526"/>
            <a:ext cx="10325098" cy="461665"/>
          </a:xfrm>
          <a:prstGeom prst="rect">
            <a:avLst/>
          </a:prstGeom>
          <a:noFill/>
        </p:spPr>
        <p:txBody>
          <a:bodyPr wrap="square" rtlCol="0">
            <a:spAutoFit/>
          </a:bodyPr>
          <a:lstStyle/>
          <a:p>
            <a:r>
              <a:rPr lang="en-US" sz="2400" dirty="0" smtClean="0"/>
              <a:t>Check if it is an </a:t>
            </a:r>
            <a:r>
              <a:rPr lang="en-US" sz="2400" dirty="0" err="1" smtClean="0"/>
              <a:t>Ack</a:t>
            </a:r>
            <a:r>
              <a:rPr lang="en-US" sz="2400" dirty="0" smtClean="0"/>
              <a:t> and calculate the time taken</a:t>
            </a:r>
            <a:endParaRPr lang="en-US" sz="2400" dirty="0"/>
          </a:p>
        </p:txBody>
      </p:sp>
    </p:spTree>
    <p:extLst>
      <p:ext uri="{BB962C8B-B14F-4D97-AF65-F5344CB8AC3E}">
        <p14:creationId xmlns:p14="http://schemas.microsoft.com/office/powerpoint/2010/main" val="408579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624</TotalTime>
  <Words>921</Words>
  <Application>Microsoft Office PowerPoint</Application>
  <PresentationFormat>Widescreen</PresentationFormat>
  <Paragraphs>92</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Symbol</vt:lpstr>
      <vt:lpstr>Office Theme</vt:lpstr>
      <vt:lpstr>Socket Programming   Assignment </vt:lpstr>
      <vt:lpstr>Example 1</vt:lpstr>
      <vt:lpstr>Example 1 (TCP): Client</vt:lpstr>
      <vt:lpstr>Example 1 (TCP): Client</vt:lpstr>
      <vt:lpstr>Example 1 (TCP): Server</vt:lpstr>
      <vt:lpstr>Example 1 (TCP): Server</vt:lpstr>
      <vt:lpstr>Example 2</vt:lpstr>
      <vt:lpstr>Example 2: Client</vt:lpstr>
      <vt:lpstr>Example 2: Client</vt:lpstr>
      <vt:lpstr>Example 2: Server</vt:lpstr>
      <vt:lpstr>Example 2: Server</vt:lpstr>
      <vt:lpstr>Example 3</vt:lpstr>
      <vt:lpstr>Example 3: Client</vt:lpstr>
      <vt:lpstr>Example 3: Server</vt:lpstr>
      <vt:lpstr>Socket structure </vt:lpstr>
      <vt:lpstr>UDP Client</vt:lpstr>
      <vt:lpstr>UDP Client</vt:lpstr>
      <vt:lpstr>UDP Server</vt:lpstr>
      <vt:lpstr>UDP Server</vt:lpstr>
      <vt:lpstr>Assignment problem</vt:lpstr>
      <vt:lpstr>Assignment problem</vt:lpstr>
      <vt:lpstr>Assignment problem</vt:lpstr>
      <vt:lpstr>Connectionless iterative communication using UDP</vt:lpstr>
      <vt:lpstr>Sending file in data units (TCP)</vt:lpstr>
      <vt:lpstr>Client waits for Ack (TCP)</vt:lpstr>
      <vt:lpstr>Receiving file in data units (TCP)</vt:lpstr>
      <vt:lpstr>Sending Ack and saving the file (TCP)</vt:lpstr>
      <vt:lpstr>headsock.h (Ex 3)</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Socket Programming</dc:title>
  <dc:creator>Nalam Venkata Abhishek</dc:creator>
  <cp:lastModifiedBy>Nalam Venkata Abhishek</cp:lastModifiedBy>
  <cp:revision>30</cp:revision>
  <dcterms:created xsi:type="dcterms:W3CDTF">2018-10-03T05:45:36Z</dcterms:created>
  <dcterms:modified xsi:type="dcterms:W3CDTF">2018-10-05T01:56:17Z</dcterms:modified>
</cp:coreProperties>
</file>