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802"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Comic Sans MS" panose="030F0702030302020204" pitchFamily="66" charset="0"/>
      <p:regular r:id="rId17"/>
      <p:bold r:id="rId18"/>
      <p:italic r:id="rId19"/>
      <p:boldItalic r:id="rId20"/>
    </p:embeddedFont>
    <p:embeddedFont>
      <p:font typeface="Corbel" panose="020B0503020204020204" pitchFamily="34" charset="0"/>
      <p:regular r:id="rId21"/>
      <p:bold r:id="rId22"/>
      <p:italic r:id="rId23"/>
      <p:boldItalic r:id="rId24"/>
    </p:embeddedFont>
    <p:embeddedFont>
      <p:font typeface="Lora" pitchFamily="2" charset="0"/>
      <p:regular r:id="rId25"/>
      <p:bold r:id="rId26"/>
      <p:italic r:id="rId27"/>
      <p:boldItalic r:id="rId28"/>
    </p:embeddedFont>
    <p:embeddedFont>
      <p:font typeface="Open Sans" panose="020B0606030504020204" pitchFamily="34" charset="0"/>
      <p:regular r:id="rId29"/>
      <p:bold r:id="rId30"/>
      <p:italic r:id="rId31"/>
      <p:boldItalic r:id="rId32"/>
    </p:embeddedFont>
    <p:embeddedFont>
      <p:font typeface="Open Sans ExtraBold" panose="020B0906030804020204" pitchFamily="34" charset="0"/>
      <p:bold r:id="rId33"/>
      <p:boldItalic r:id="rId34"/>
    </p:embeddedFont>
    <p:embeddedFont>
      <p:font typeface="Open Sans Light" panose="020B0306030504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805BA6-CC0E-4A04-AB1C-FC66D92E5182}">
  <a:tblStyle styleId="{D4805BA6-CC0E-4A04-AB1C-FC66D92E5182}" styleName="Table_0">
    <a:wholeTbl>
      <a:tcTxStyle b="off" i="off">
        <a:font>
          <a:latin typeface="Arial"/>
          <a:ea typeface="Arial"/>
          <a:cs typeface="Arial"/>
        </a:font>
        <a:schemeClr val="dk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40000"/>
            </a:schemeClr>
          </a:solidFill>
        </a:fill>
      </a:tcStyle>
    </a:band1H>
    <a:band2H>
      <a:tcTxStyle/>
      <a:tcStyle>
        <a:tcBdr/>
      </a:tcStyle>
    </a:band2H>
    <a:band1V>
      <a:tcTxStyle/>
      <a:tcStyle>
        <a:tcBdr>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tcBdr>
        <a:fill>
          <a:solidFill>
            <a:schemeClr val="accent5">
              <a:alpha val="40000"/>
            </a:schemeClr>
          </a:solidFill>
        </a:fill>
      </a:tcStyle>
    </a:band1V>
    <a:band2V>
      <a:tcTxStyle/>
      <a:tcStyle>
        <a:tcBdr/>
      </a:tcStyle>
    </a:band2V>
    <a:la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5"/>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96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9" Type="http://schemas.openxmlformats.org/officeDocument/2006/relationships/presProps" Target="presProps.xml"/><Relationship Id="rId21" Type="http://schemas.openxmlformats.org/officeDocument/2006/relationships/font" Target="fonts/font9.fntdata"/><Relationship Id="rId34" Type="http://schemas.openxmlformats.org/officeDocument/2006/relationships/font" Target="fonts/font22.fntdata"/><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2.fntdata"/><Relationship Id="rId32" Type="http://schemas.openxmlformats.org/officeDocument/2006/relationships/font" Target="fonts/font20.fntdata"/><Relationship Id="rId37" Type="http://schemas.openxmlformats.org/officeDocument/2006/relationships/font" Target="fonts/font25.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font" Target="fonts/font24.fntdata"/><Relationship Id="rId10" Type="http://schemas.openxmlformats.org/officeDocument/2006/relationships/slide" Target="slides/slide8.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font" Target="fonts/font23.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font" Target="fonts/font21.fntdata"/><Relationship Id="rId38" Type="http://schemas.openxmlformats.org/officeDocument/2006/relationships/font" Target="fonts/font2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b49ee68a6_2_4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geb49ee68a6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eb49ee68a6_2_5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eb49ee68a6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eb49ee68a6_0_1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eb49ee68a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eb49ee68a6_7_3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eb49ee68a6_7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b49ee68a6_7_4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eb49ee68a6_7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eb49ee68a6_22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eb49ee68a6_2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eb49ee68a6_7_7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eb49ee68a6_7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eb49ee68a6_7_8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geb49ee68a6_7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eb49ee68a6_7_10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eb49ee68a6_7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173355" y="182881"/>
            <a:ext cx="8793480" cy="4783454"/>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661782"/>
            <a:ext cx="7475220" cy="2194560"/>
          </a:xfrm>
        </p:spPr>
        <p:txBody>
          <a:bodyPr anchor="b">
            <a:normAutofit/>
          </a:bodyPr>
          <a:lstStyle>
            <a:lvl1pPr algn="ctr">
              <a:lnSpc>
                <a:spcPct val="85000"/>
              </a:lnSpc>
              <a:defRPr sz="54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282148" y="2902226"/>
            <a:ext cx="6575895" cy="1041124"/>
          </a:xfrm>
        </p:spPr>
        <p:txBody>
          <a:bodyPr>
            <a:normAutofit/>
          </a:bodyPr>
          <a:lstStyle>
            <a:lvl1pPr marL="0" indent="0" algn="ctr">
              <a:buNone/>
              <a:defRPr sz="1650">
                <a:solidFill>
                  <a:srgbClr val="FFFFFF"/>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8A87A34-81AB-432B-8DAE-1953F412C126}" type="datetimeFigureOut">
              <a:rPr lang="en-US" smtClean="0"/>
              <a:t>5/17/2023</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8" name="Straight Connector 7"/>
          <p:cNvCxnSpPr/>
          <p:nvPr/>
        </p:nvCxnSpPr>
        <p:spPr>
          <a:xfrm>
            <a:off x="1483995" y="280035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559044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6853519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880181"/>
            <a:ext cx="7475220" cy="2194560"/>
          </a:xfrm>
        </p:spPr>
        <p:txBody>
          <a:bodyPr anchor="b">
            <a:noAutofit/>
          </a:bodyPr>
          <a:lstStyle>
            <a:lvl1pPr algn="ctr">
              <a:lnSpc>
                <a:spcPct val="85000"/>
              </a:lnSpc>
              <a:defRPr sz="54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282446" y="3115890"/>
            <a:ext cx="6576822" cy="1022855"/>
          </a:xfrm>
        </p:spPr>
        <p:txBody>
          <a:bodyPr anchor="t">
            <a:normAutofit/>
          </a:bodyPr>
          <a:lstStyle>
            <a:lvl1pPr marL="0" indent="0" algn="ctr">
              <a:buNone/>
              <a:defRPr sz="165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7" name="Straight Connector 6"/>
          <p:cNvCxnSpPr/>
          <p:nvPr/>
        </p:nvCxnSpPr>
        <p:spPr>
          <a:xfrm>
            <a:off x="1485900" y="3015306"/>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510835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7250" y="1543049"/>
            <a:ext cx="3566160" cy="301752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709" y="1543050"/>
            <a:ext cx="3566160" cy="301752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6711723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57250" y="1501133"/>
            <a:ext cx="3566160" cy="58293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7250" y="2041112"/>
            <a:ext cx="3566160" cy="25374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1880" y="1499274"/>
            <a:ext cx="3566160" cy="58293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01880" y="2039492"/>
            <a:ext cx="3566160" cy="25374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4598561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67054609"/>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93932443"/>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822960"/>
            <a:ext cx="2948940" cy="1303020"/>
          </a:xfrm>
        </p:spPr>
        <p:txBody>
          <a:bodyPr anchor="b">
            <a:noAutofit/>
          </a:bodyPr>
          <a:lstStyle>
            <a:lvl1pPr>
              <a:lnSpc>
                <a:spcPct val="90000"/>
              </a:lnSpc>
              <a:defRPr sz="3000" b="0"/>
            </a:lvl1pPr>
          </a:lstStyle>
          <a:p>
            <a:r>
              <a:rPr lang="en-US"/>
              <a:t>Click to edit Master title style</a:t>
            </a:r>
            <a:endParaRPr lang="en-US" dirty="0"/>
          </a:p>
        </p:txBody>
      </p:sp>
      <p:sp>
        <p:nvSpPr>
          <p:cNvPr id="3" name="Content Placeholder 2"/>
          <p:cNvSpPr>
            <a:spLocks noGrp="1"/>
          </p:cNvSpPr>
          <p:nvPr>
            <p:ph idx="1"/>
          </p:nvPr>
        </p:nvSpPr>
        <p:spPr>
          <a:xfrm>
            <a:off x="4389119" y="822960"/>
            <a:ext cx="3909060" cy="349758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7250" y="2125980"/>
            <a:ext cx="2948940" cy="2263140"/>
          </a:xfrm>
        </p:spPr>
        <p:txBody>
          <a:bodyPr>
            <a:normAutofit/>
          </a:bodyPr>
          <a:lstStyle>
            <a:lvl1pPr marL="0" indent="0">
              <a:lnSpc>
                <a:spcPct val="100000"/>
              </a:lnSpc>
              <a:spcBef>
                <a:spcPts val="75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6111357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822960"/>
            <a:ext cx="2948940" cy="1303020"/>
          </a:xfrm>
        </p:spPr>
        <p:txBody>
          <a:bodyPr anchor="b">
            <a:noAutofit/>
          </a:bodyPr>
          <a:lstStyle>
            <a:lvl1pPr>
              <a:lnSpc>
                <a:spcPct val="90000"/>
              </a:lnSpc>
              <a:defRPr sz="3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59936" y="802385"/>
            <a:ext cx="4574286" cy="3600450"/>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7250" y="2125980"/>
            <a:ext cx="2948940" cy="2160270"/>
          </a:xfrm>
        </p:spPr>
        <p:txBody>
          <a:bodyPr>
            <a:normAutofit/>
          </a:bodyPr>
          <a:lstStyle>
            <a:lvl1pPr marL="0" indent="0">
              <a:lnSpc>
                <a:spcPct val="100000"/>
              </a:lnSpc>
              <a:spcBef>
                <a:spcPts val="75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30969647"/>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11772114"/>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71500"/>
            <a:ext cx="1743075" cy="40576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7250" y="571500"/>
            <a:ext cx="5572125" cy="4057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04320789"/>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_AND_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0" name="Google Shape;60;p15"/>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1" name="Google Shape;61;p15"/>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8235390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7" name="Google Shape;67;p17"/>
          <p:cNvSpPr txBox="1">
            <a:spLocks noGrp="1"/>
          </p:cNvSpPr>
          <p:nvPr>
            <p:ph type="body" idx="1"/>
          </p:nvPr>
        </p:nvSpPr>
        <p:spPr>
          <a:xfrm>
            <a:off x="311699" y="1152475"/>
            <a:ext cx="3999902" cy="3416400"/>
          </a:xfrm>
          <a:prstGeom prst="rect">
            <a:avLst/>
          </a:prstGeom>
          <a:noFill/>
          <a:ln>
            <a:noFill/>
          </a:ln>
        </p:spPr>
        <p:txBody>
          <a:bodyPr spcFirstLastPara="1" wrap="square" lIns="91400" tIns="91400" rIns="91400" bIns="91400" anchor="t" anchorCtr="0">
            <a:norm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sz="1400"/>
            </a:lvl2pPr>
            <a:lvl3pPr marL="1371600" lvl="2" indent="-317500" algn="l">
              <a:lnSpc>
                <a:spcPct val="115000"/>
              </a:lnSpc>
              <a:spcBef>
                <a:spcPts val="0"/>
              </a:spcBef>
              <a:spcAft>
                <a:spcPts val="0"/>
              </a:spcAft>
              <a:buSzPts val="1400"/>
              <a:buChar char="■"/>
              <a:defRPr sz="1400"/>
            </a:lvl3pPr>
            <a:lvl4pPr marL="1828800" lvl="3" indent="-317500" algn="l">
              <a:lnSpc>
                <a:spcPct val="115000"/>
              </a:lnSpc>
              <a:spcBef>
                <a:spcPts val="0"/>
              </a:spcBef>
              <a:spcAft>
                <a:spcPts val="0"/>
              </a:spcAft>
              <a:buSzPts val="1400"/>
              <a:buChar char="●"/>
              <a:defRPr sz="1400"/>
            </a:lvl4pPr>
            <a:lvl5pPr marL="2286000" lvl="4" indent="-317500" algn="l">
              <a:lnSpc>
                <a:spcPct val="115000"/>
              </a:lnSpc>
              <a:spcBef>
                <a:spcPts val="0"/>
              </a:spcBef>
              <a:spcAft>
                <a:spcPts val="0"/>
              </a:spcAft>
              <a:buSzPts val="1400"/>
              <a:buChar char="○"/>
              <a:defRPr sz="14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8" name="Google Shape;68;p17"/>
          <p:cNvSpPr txBox="1">
            <a:spLocks noGrp="1"/>
          </p:cNvSpPr>
          <p:nvPr>
            <p:ph type="body" idx="2"/>
          </p:nvPr>
        </p:nvSpPr>
        <p:spPr>
          <a:xfrm>
            <a:off x="4832399" y="1152475"/>
            <a:ext cx="39999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9" name="Google Shape;69;p17"/>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894464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173355" y="182881"/>
            <a:ext cx="8793480" cy="4783454"/>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457200"/>
            <a:ext cx="7406640" cy="101727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7251" y="1543050"/>
            <a:ext cx="7404653" cy="30289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7247" y="4667871"/>
            <a:ext cx="1746806" cy="273844"/>
          </a:xfrm>
          <a:prstGeom prst="rect">
            <a:avLst/>
          </a:prstGeom>
        </p:spPr>
        <p:txBody>
          <a:bodyPr vert="horz" lIns="91440" tIns="45720" rIns="91440" bIns="45720" rtlCol="0" anchor="ctr"/>
          <a:lstStyle>
            <a:lvl1pPr algn="l">
              <a:defRPr sz="900">
                <a:solidFill>
                  <a:schemeClr val="accent1"/>
                </a:solidFill>
              </a:defRPr>
            </a:lvl1pPr>
          </a:lstStyle>
          <a:p>
            <a:fld id="{96DFF08F-DC6B-4601-B491-B0F83F6DD2DA}" type="datetimeFigureOut">
              <a:rPr lang="en-US" dirty="0"/>
              <a:pPr/>
              <a:t>5/17/2023</a:t>
            </a:fld>
            <a:endParaRPr lang="en-US" dirty="0"/>
          </a:p>
        </p:txBody>
      </p:sp>
      <p:sp>
        <p:nvSpPr>
          <p:cNvPr id="5" name="Footer Placeholder 4"/>
          <p:cNvSpPr>
            <a:spLocks noGrp="1"/>
          </p:cNvSpPr>
          <p:nvPr>
            <p:ph type="ftr" sz="quarter" idx="3"/>
          </p:nvPr>
        </p:nvSpPr>
        <p:spPr>
          <a:xfrm>
            <a:off x="2961861" y="4667871"/>
            <a:ext cx="3538331" cy="273844"/>
          </a:xfrm>
          <a:prstGeom prst="rect">
            <a:avLst/>
          </a:prstGeom>
        </p:spPr>
        <p:txBody>
          <a:bodyPr vert="horz" lIns="91440" tIns="45720" rIns="91440" bIns="45720" rtlCol="0" anchor="ctr"/>
          <a:lstStyle>
            <a:lvl1pPr algn="ctr">
              <a:defRPr sz="900">
                <a:solidFill>
                  <a:schemeClr val="accent1"/>
                </a:solidFill>
              </a:defRPr>
            </a:lvl1pPr>
          </a:lstStyle>
          <a:p>
            <a:endParaRPr lang="en-US" dirty="0"/>
          </a:p>
        </p:txBody>
      </p:sp>
      <p:sp>
        <p:nvSpPr>
          <p:cNvPr id="6" name="Slide Number Placeholder 5"/>
          <p:cNvSpPr>
            <a:spLocks noGrp="1"/>
          </p:cNvSpPr>
          <p:nvPr>
            <p:ph type="sldNum" sz="quarter" idx="4"/>
          </p:nvPr>
        </p:nvSpPr>
        <p:spPr>
          <a:xfrm>
            <a:off x="6997148" y="4667871"/>
            <a:ext cx="1279663" cy="273844"/>
          </a:xfrm>
          <a:prstGeom prst="rect">
            <a:avLst/>
          </a:prstGeom>
        </p:spPr>
        <p:txBody>
          <a:bodyPr vert="horz" lIns="91440" tIns="45720" rIns="91440" bIns="45720" rtlCol="0" anchor="ctr"/>
          <a:lstStyle>
            <a:lvl1pPr algn="r">
              <a:defRPr sz="900">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951469"/>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Lst>
  <p:hf sldNum="0" hdr="0" ftr="0" dt="0"/>
  <p:txStyles>
    <p:titleStyle>
      <a:lvl1pPr algn="l" defTabSz="685800" rtl="0" eaLnBrk="1" latinLnBrk="0" hangingPunct="1">
        <a:lnSpc>
          <a:spcPct val="90000"/>
        </a:lnSpc>
        <a:spcBef>
          <a:spcPct val="0"/>
        </a:spcBef>
        <a:buNone/>
        <a:defRPr sz="33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50"/>
        </a:spcBef>
        <a:buClr>
          <a:schemeClr val="accent1"/>
        </a:buClr>
        <a:buSzPct val="80000"/>
        <a:buFont typeface="Corbel" pitchFamily="34" charset="0"/>
        <a:buChar char="•"/>
        <a:defRPr sz="165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5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35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4pPr>
      <a:lvl5pPr marL="96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5pPr>
      <a:lvl6pPr marL="12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6pPr>
      <a:lvl7pPr marL="1425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7pPr>
      <a:lvl8pPr marL="165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8pPr>
      <a:lvl9pPr marL="1875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p:nvPr/>
        </p:nvSpPr>
        <p:spPr>
          <a:xfrm rot="10800000" flipH="1">
            <a:off x="-9603" y="-2241"/>
            <a:ext cx="9163206" cy="5147982"/>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5"/>
          <p:cNvSpPr/>
          <p:nvPr/>
        </p:nvSpPr>
        <p:spPr>
          <a:xfrm>
            <a:off x="537898" y="1895175"/>
            <a:ext cx="6548701"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3500" b="1" i="0" u="none" strike="noStrike" cap="none">
                <a:solidFill>
                  <a:srgbClr val="FFFFFF"/>
                </a:solidFill>
                <a:latin typeface="Open Sans ExtraBold"/>
                <a:ea typeface="Open Sans ExtraBold"/>
                <a:cs typeface="Open Sans ExtraBold"/>
                <a:sym typeface="Open Sans ExtraBold"/>
              </a:rPr>
              <a:t>Sprocket Central Pty Ltd</a:t>
            </a:r>
            <a:endParaRPr/>
          </a:p>
        </p:txBody>
      </p:sp>
      <p:sp>
        <p:nvSpPr>
          <p:cNvPr id="101" name="Google Shape;101;p25"/>
          <p:cNvSpPr/>
          <p:nvPr/>
        </p:nvSpPr>
        <p:spPr>
          <a:xfrm>
            <a:off x="525777" y="2959928"/>
            <a:ext cx="5550600" cy="615521"/>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800"/>
              <a:buFont typeface="Open Sans Light"/>
              <a:buNone/>
            </a:pPr>
            <a:r>
              <a:rPr lang="en" sz="2800" b="0" i="0" u="none" strike="noStrike" cap="none">
                <a:solidFill>
                  <a:srgbClr val="FFFFFF"/>
                </a:solidFill>
                <a:latin typeface="Open Sans Light"/>
                <a:ea typeface="Open Sans Light"/>
                <a:cs typeface="Open Sans Light"/>
                <a:sym typeface="Open Sans Light"/>
              </a:rPr>
              <a:t>Data analytics approach</a:t>
            </a:r>
            <a:endParaRPr/>
          </a:p>
        </p:txBody>
      </p:sp>
      <p:pic>
        <p:nvPicPr>
          <p:cNvPr id="102" name="Google Shape;102;p25" descr="Shape 57"/>
          <p:cNvPicPr preferRelativeResize="0"/>
          <p:nvPr/>
        </p:nvPicPr>
        <p:blipFill rotWithShape="1">
          <a:blip r:embed="rId3">
            <a:alphaModFix/>
          </a:blip>
          <a:srcRect/>
          <a:stretch/>
        </p:blipFill>
        <p:spPr>
          <a:xfrm>
            <a:off x="614100" y="1275524"/>
            <a:ext cx="3170886" cy="3818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6"/>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6"/>
          <p:cNvSpPr/>
          <p:nvPr/>
        </p:nvSpPr>
        <p:spPr>
          <a:xfrm>
            <a:off x="205025" y="111403"/>
            <a:ext cx="8565600" cy="6192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Agenda</a:t>
            </a:r>
            <a:endParaRPr/>
          </a:p>
        </p:txBody>
      </p:sp>
      <p:sp>
        <p:nvSpPr>
          <p:cNvPr id="109" name="Google Shape;109;p26"/>
          <p:cNvSpPr/>
          <p:nvPr/>
        </p:nvSpPr>
        <p:spPr>
          <a:xfrm>
            <a:off x="326850" y="1225725"/>
            <a:ext cx="8490300" cy="35061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r>
              <a:rPr lang="en" sz="2200">
                <a:latin typeface="Lora"/>
                <a:ea typeface="Lora"/>
                <a:cs typeface="Lora"/>
                <a:sym typeface="Lora"/>
              </a:rPr>
              <a:t>The approach will be implemented in three stages : </a:t>
            </a:r>
            <a:endParaRPr sz="2200" i="0" u="none" strike="noStrike" cap="none">
              <a:solidFill>
                <a:srgbClr val="000000"/>
              </a:solidFill>
              <a:latin typeface="Lora"/>
              <a:ea typeface="Lora"/>
              <a:cs typeface="Lora"/>
              <a:sym typeface="Lora"/>
            </a:endParaRPr>
          </a:p>
          <a:p>
            <a:pPr marL="0" marR="0" lvl="0" indent="0" algn="l" rtl="0">
              <a:lnSpc>
                <a:spcPct val="115000"/>
              </a:lnSpc>
              <a:spcBef>
                <a:spcPts val="0"/>
              </a:spcBef>
              <a:spcAft>
                <a:spcPts val="0"/>
              </a:spcAft>
              <a:buNone/>
            </a:pPr>
            <a:endParaRPr sz="2400">
              <a:latin typeface="Lora"/>
              <a:ea typeface="Lora"/>
              <a:cs typeface="Lora"/>
              <a:sym typeface="Lora"/>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a:solidFill>
                  <a:srgbClr val="000000"/>
                </a:solidFill>
                <a:latin typeface="Open Sans"/>
                <a:ea typeface="Open Sans"/>
                <a:cs typeface="Open Sans"/>
                <a:sym typeface="Open Sans"/>
              </a:rPr>
              <a:t>Data Exploration</a:t>
            </a:r>
            <a:endParaRPr sz="2000" i="0" u="none" strike="noStrike" cap="none">
              <a:solidFill>
                <a:srgbClr val="000000"/>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a:solidFill>
                  <a:srgbClr val="000000"/>
                </a:solidFill>
                <a:latin typeface="Open Sans"/>
                <a:ea typeface="Open Sans"/>
                <a:cs typeface="Open Sans"/>
                <a:sym typeface="Open Sans"/>
              </a:rPr>
              <a:t>Model Development</a:t>
            </a:r>
            <a:endParaRPr sz="2000" i="0" u="none" strike="noStrike" cap="none">
              <a:solidFill>
                <a:srgbClr val="000000"/>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a:solidFill>
                  <a:srgbClr val="000000"/>
                </a:solidFill>
                <a:latin typeface="Open Sans"/>
                <a:ea typeface="Open Sans"/>
                <a:cs typeface="Open Sans"/>
                <a:sym typeface="Open Sans"/>
              </a:rPr>
              <a:t>Interpretation</a:t>
            </a:r>
            <a:endParaRPr sz="100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7"/>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7"/>
          <p:cNvSpPr/>
          <p:nvPr/>
        </p:nvSpPr>
        <p:spPr>
          <a:xfrm>
            <a:off x="205025" y="140450"/>
            <a:ext cx="8565600" cy="5901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Agenda</a:t>
            </a:r>
            <a:endParaRPr/>
          </a:p>
        </p:txBody>
      </p:sp>
      <p:sp>
        <p:nvSpPr>
          <p:cNvPr id="116" name="Google Shape;116;p27"/>
          <p:cNvSpPr/>
          <p:nvPr/>
        </p:nvSpPr>
        <p:spPr>
          <a:xfrm>
            <a:off x="213900" y="1125650"/>
            <a:ext cx="8716200" cy="39549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r>
              <a:rPr lang="en" sz="2200">
                <a:latin typeface="Lora"/>
                <a:ea typeface="Lora"/>
                <a:cs typeface="Lora"/>
                <a:sym typeface="Lora"/>
              </a:rPr>
              <a:t>Approach for New Customer Data analysis :</a:t>
            </a:r>
            <a:endParaRPr sz="2200">
              <a:latin typeface="Lora"/>
              <a:ea typeface="Lora"/>
              <a:cs typeface="Lora"/>
              <a:sym typeface="Lora"/>
            </a:endParaRPr>
          </a:p>
          <a:p>
            <a:pPr marL="457200" marR="0" lvl="0" indent="0" algn="l" rtl="0">
              <a:lnSpc>
                <a:spcPct val="115000"/>
              </a:lnSpc>
              <a:spcBef>
                <a:spcPts val="0"/>
              </a:spcBef>
              <a:spcAft>
                <a:spcPts val="0"/>
              </a:spcAft>
              <a:buNone/>
            </a:pPr>
            <a:r>
              <a:rPr lang="en" sz="2400">
                <a:latin typeface="Lora"/>
                <a:ea typeface="Lora"/>
                <a:cs typeface="Lora"/>
                <a:sym typeface="Lora"/>
              </a:rPr>
              <a:t> </a:t>
            </a:r>
            <a:endParaRPr sz="2400">
              <a:latin typeface="Lora"/>
              <a:ea typeface="Lora"/>
              <a:cs typeface="Lora"/>
              <a:sym typeface="Lora"/>
            </a:endParaRPr>
          </a:p>
          <a:p>
            <a:pPr marL="457200" marR="0" lvl="0" indent="-355600" algn="l" rtl="0">
              <a:lnSpc>
                <a:spcPct val="115000"/>
              </a:lnSpc>
              <a:spcBef>
                <a:spcPts val="0"/>
              </a:spcBef>
              <a:spcAft>
                <a:spcPts val="0"/>
              </a:spcAft>
              <a:buSzPts val="2000"/>
              <a:buFont typeface="Open Sans"/>
              <a:buChar char="❏"/>
            </a:pPr>
            <a:r>
              <a:rPr lang="en" sz="2000">
                <a:latin typeface="Open Sans"/>
                <a:ea typeface="Open Sans"/>
                <a:cs typeface="Open Sans"/>
                <a:sym typeface="Open Sans"/>
              </a:rPr>
              <a:t>Age distribution </a:t>
            </a:r>
            <a:endParaRPr sz="200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a:latin typeface="Open Sans"/>
                <a:ea typeface="Open Sans"/>
                <a:cs typeface="Open Sans"/>
                <a:sym typeface="Open Sans"/>
              </a:rPr>
              <a:t>Bike purchase </a:t>
            </a:r>
            <a:endParaRPr sz="200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a:latin typeface="Open Sans"/>
                <a:ea typeface="Open Sans"/>
                <a:cs typeface="Open Sans"/>
                <a:sym typeface="Open Sans"/>
              </a:rPr>
              <a:t>Job industry</a:t>
            </a:r>
            <a:endParaRPr sz="200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a:latin typeface="Open Sans"/>
                <a:ea typeface="Open Sans"/>
                <a:cs typeface="Open Sans"/>
                <a:sym typeface="Open Sans"/>
              </a:rPr>
              <a:t>Number of cars owned</a:t>
            </a:r>
            <a:endParaRPr sz="2000">
              <a:latin typeface="Open Sans"/>
              <a:ea typeface="Open Sans"/>
              <a:cs typeface="Open Sans"/>
              <a:sym typeface="Open Sans"/>
            </a:endParaRPr>
          </a:p>
          <a:p>
            <a:pPr marL="0" marR="0" lvl="0" indent="0" algn="l" rtl="0">
              <a:lnSpc>
                <a:spcPct val="115000"/>
              </a:lnSpc>
              <a:spcBef>
                <a:spcPts val="0"/>
              </a:spcBef>
              <a:spcAft>
                <a:spcPts val="0"/>
              </a:spcAft>
              <a:buNone/>
            </a:pPr>
            <a:endParaRPr sz="2400">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8"/>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8"/>
          <p:cNvSpPr/>
          <p:nvPr/>
        </p:nvSpPr>
        <p:spPr>
          <a:xfrm>
            <a:off x="205025" y="140450"/>
            <a:ext cx="8565600" cy="5229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Data Exploration </a:t>
            </a:r>
            <a:r>
              <a:rPr lang="en" sz="2000" b="1">
                <a:solidFill>
                  <a:srgbClr val="FFFFFF"/>
                </a:solidFill>
              </a:rPr>
              <a:t>: Age Distribution &amp; Bike Purchases</a:t>
            </a:r>
            <a:endParaRPr sz="2000" b="1" i="0" u="none" strike="noStrike" cap="none">
              <a:solidFill>
                <a:srgbClr val="FFFFFF"/>
              </a:solidFill>
              <a:latin typeface="Arial"/>
              <a:ea typeface="Arial"/>
              <a:cs typeface="Arial"/>
              <a:sym typeface="Arial"/>
            </a:endParaRPr>
          </a:p>
        </p:txBody>
      </p:sp>
      <p:sp>
        <p:nvSpPr>
          <p:cNvPr id="123" name="Google Shape;123;p28"/>
          <p:cNvSpPr/>
          <p:nvPr/>
        </p:nvSpPr>
        <p:spPr>
          <a:xfrm>
            <a:off x="132375" y="1128475"/>
            <a:ext cx="4439700" cy="3975000"/>
          </a:xfrm>
          <a:prstGeom prst="rect">
            <a:avLst/>
          </a:prstGeom>
          <a:noFill/>
          <a:ln>
            <a:noFill/>
          </a:ln>
        </p:spPr>
        <p:txBody>
          <a:bodyPr spcFirstLastPara="1" wrap="square" lIns="91400" tIns="91400" rIns="91400" bIns="91400" anchor="t" anchorCtr="0">
            <a:noAutofit/>
          </a:bodyPr>
          <a:lstStyle/>
          <a:p>
            <a:pPr marL="285750" marR="0" lvl="0" indent="-285750" algn="l" rtl="0">
              <a:lnSpc>
                <a:spcPct val="115000"/>
              </a:lnSpc>
              <a:spcBef>
                <a:spcPts val="0"/>
              </a:spcBef>
              <a:spcAft>
                <a:spcPts val="0"/>
              </a:spcAft>
              <a:buSzPts val="1500"/>
              <a:buFont typeface="Noto Sans Symbols"/>
              <a:buChar char="❑"/>
            </a:pPr>
            <a:r>
              <a:rPr lang="en" sz="1500">
                <a:latin typeface="Open Sans"/>
                <a:ea typeface="Open Sans"/>
                <a:cs typeface="Open Sans"/>
                <a:sym typeface="Open Sans"/>
              </a:rPr>
              <a:t>New customers are more from the age group of 40-49 , followed by 50-59 &amp; 60-69. </a:t>
            </a:r>
            <a:endParaRPr sz="1500">
              <a:latin typeface="Open Sans"/>
              <a:ea typeface="Open Sans"/>
              <a:cs typeface="Open Sans"/>
              <a:sym typeface="Open Sans"/>
            </a:endParaRPr>
          </a:p>
          <a:p>
            <a:pPr marL="0" marR="0" lvl="0" indent="0" algn="l" rtl="0">
              <a:lnSpc>
                <a:spcPct val="115000"/>
              </a:lnSpc>
              <a:spcBef>
                <a:spcPts val="0"/>
              </a:spcBef>
              <a:spcAft>
                <a:spcPts val="0"/>
              </a:spcAft>
              <a:buNone/>
            </a:pPr>
            <a:endParaRPr sz="1500">
              <a:latin typeface="Open Sans"/>
              <a:ea typeface="Open Sans"/>
              <a:cs typeface="Open Sans"/>
              <a:sym typeface="Open Sans"/>
            </a:endParaRPr>
          </a:p>
          <a:p>
            <a:pPr marL="285750" marR="0" lvl="0" indent="-285750" algn="l" rtl="0">
              <a:lnSpc>
                <a:spcPct val="115000"/>
              </a:lnSpc>
              <a:spcBef>
                <a:spcPts val="0"/>
              </a:spcBef>
              <a:spcAft>
                <a:spcPts val="0"/>
              </a:spcAft>
              <a:buSzPts val="1500"/>
              <a:buFont typeface="Noto Sans Symbols"/>
              <a:buChar char="❑"/>
            </a:pPr>
            <a:r>
              <a:rPr lang="en" sz="1500">
                <a:latin typeface="Open Sans"/>
                <a:ea typeface="Open Sans"/>
                <a:cs typeface="Open Sans"/>
                <a:sym typeface="Open Sans"/>
              </a:rPr>
              <a:t>Fewer customer are from 10-19 &amp; 90-99 for obvious reasons.</a:t>
            </a:r>
            <a:endParaRPr sz="150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a:latin typeface="Open Sans"/>
              <a:ea typeface="Open Sans"/>
              <a:cs typeface="Open Sans"/>
              <a:sym typeface="Open Sans"/>
            </a:endParaRPr>
          </a:p>
          <a:p>
            <a:pPr marL="285750" marR="0" lvl="0" indent="-285750" algn="l" rtl="0">
              <a:lnSpc>
                <a:spcPct val="115000"/>
              </a:lnSpc>
              <a:spcBef>
                <a:spcPts val="0"/>
              </a:spcBef>
              <a:spcAft>
                <a:spcPts val="0"/>
              </a:spcAft>
              <a:buClr>
                <a:schemeClr val="dk1"/>
              </a:buClr>
              <a:buSzPts val="1500"/>
              <a:buFont typeface="Noto Sans Symbols"/>
              <a:buChar char="❑"/>
            </a:pPr>
            <a:r>
              <a:rPr lang="en" sz="1500" b="0" i="0" u="none" strike="noStrike" cap="none">
                <a:solidFill>
                  <a:schemeClr val="dk1"/>
                </a:solidFill>
                <a:latin typeface="Open Sans"/>
                <a:ea typeface="Open Sans"/>
                <a:cs typeface="Open Sans"/>
                <a:sym typeface="Open Sans"/>
              </a:rPr>
              <a:t>Data shows age group </a:t>
            </a:r>
            <a:r>
              <a:rPr lang="en" sz="1500" b="1" i="0" u="none" strike="noStrike" cap="none">
                <a:solidFill>
                  <a:schemeClr val="dk1"/>
                </a:solidFill>
                <a:latin typeface="Open Sans"/>
                <a:ea typeface="Open Sans"/>
                <a:cs typeface="Open Sans"/>
                <a:sym typeface="Open Sans"/>
              </a:rPr>
              <a:t>40-50</a:t>
            </a:r>
            <a:r>
              <a:rPr lang="en" sz="1500" b="0" i="0" u="none" strike="noStrike" cap="none">
                <a:solidFill>
                  <a:schemeClr val="dk1"/>
                </a:solidFill>
                <a:latin typeface="Open Sans"/>
                <a:ea typeface="Open Sans"/>
                <a:cs typeface="Open Sans"/>
                <a:sym typeface="Open Sans"/>
              </a:rPr>
              <a:t> has high count in terms of bike purchased in last 3 years wit</a:t>
            </a:r>
            <a:r>
              <a:rPr lang="en" sz="1500">
                <a:solidFill>
                  <a:schemeClr val="dk1"/>
                </a:solidFill>
                <a:latin typeface="Open Sans"/>
                <a:ea typeface="Open Sans"/>
                <a:cs typeface="Open Sans"/>
                <a:sym typeface="Open Sans"/>
              </a:rPr>
              <a:t>h a slightly greater female ratio. </a:t>
            </a:r>
            <a:endParaRPr sz="1500">
              <a:solidFill>
                <a:schemeClr val="dk1"/>
              </a:solidFill>
              <a:latin typeface="Open Sans"/>
              <a:ea typeface="Open Sans"/>
              <a:cs typeface="Open Sans"/>
              <a:sym typeface="Open Sans"/>
            </a:endParaRPr>
          </a:p>
          <a:p>
            <a:pPr marL="457200" marR="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285750" marR="0" lvl="0" indent="-2857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The target audience for our marketing and advertising should be inclined to provide focus on females than males.</a:t>
            </a:r>
            <a:endParaRPr sz="1500">
              <a:solidFill>
                <a:schemeClr val="dk1"/>
              </a:solidFill>
              <a:latin typeface="Open Sans"/>
              <a:ea typeface="Open Sans"/>
              <a:cs typeface="Open Sans"/>
              <a:sym typeface="Open Sans"/>
            </a:endParaRPr>
          </a:p>
          <a:p>
            <a:pPr marL="457200" marR="0" lvl="0" indent="0" algn="l" rtl="0">
              <a:lnSpc>
                <a:spcPct val="115000"/>
              </a:lnSpc>
              <a:spcBef>
                <a:spcPts val="0"/>
              </a:spcBef>
              <a:spcAft>
                <a:spcPts val="0"/>
              </a:spcAft>
              <a:buNone/>
            </a:pPr>
            <a:endParaRPr>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None/>
            </a:pPr>
            <a:endParaRPr i="0" u="none" strike="noStrike" cap="none">
              <a:solidFill>
                <a:srgbClr val="000000"/>
              </a:solidFill>
              <a:latin typeface="Open Sans"/>
              <a:ea typeface="Open Sans"/>
              <a:cs typeface="Open Sans"/>
              <a:sym typeface="Open Sans"/>
            </a:endParaRPr>
          </a:p>
        </p:txBody>
      </p:sp>
      <p:pic>
        <p:nvPicPr>
          <p:cNvPr id="124" name="Google Shape;124;p28"/>
          <p:cNvPicPr preferRelativeResize="0"/>
          <p:nvPr/>
        </p:nvPicPr>
        <p:blipFill rotWithShape="1">
          <a:blip r:embed="rId3">
            <a:alphaModFix/>
          </a:blip>
          <a:srcRect/>
          <a:stretch/>
        </p:blipFill>
        <p:spPr>
          <a:xfrm>
            <a:off x="4733626" y="3060550"/>
            <a:ext cx="4284025" cy="2042825"/>
          </a:xfrm>
          <a:prstGeom prst="rect">
            <a:avLst/>
          </a:prstGeom>
          <a:noFill/>
          <a:ln w="9525" cap="flat" cmpd="sng">
            <a:solidFill>
              <a:schemeClr val="dk1"/>
            </a:solidFill>
            <a:prstDash val="solid"/>
            <a:round/>
            <a:headEnd type="none" w="sm" len="sm"/>
            <a:tailEnd type="none" w="sm" len="sm"/>
          </a:ln>
        </p:spPr>
      </p:pic>
      <p:pic>
        <p:nvPicPr>
          <p:cNvPr id="125" name="Google Shape;125;p28"/>
          <p:cNvPicPr preferRelativeResize="0"/>
          <p:nvPr/>
        </p:nvPicPr>
        <p:blipFill rotWithShape="1">
          <a:blip r:embed="rId4">
            <a:alphaModFix/>
          </a:blip>
          <a:srcRect/>
          <a:stretch/>
        </p:blipFill>
        <p:spPr>
          <a:xfrm>
            <a:off x="4722150" y="872600"/>
            <a:ext cx="4284025" cy="2042825"/>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9"/>
          <p:cNvSpPr/>
          <p:nvPr/>
        </p:nvSpPr>
        <p:spPr>
          <a:xfrm>
            <a:off x="205025" y="198575"/>
            <a:ext cx="8565600" cy="6414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Data Exploration : Job Industry</a:t>
            </a:r>
            <a:endParaRPr sz="2000" b="1"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FFFFFF"/>
              </a:buClr>
              <a:buSzPts val="2000"/>
              <a:buFont typeface="Arial"/>
              <a:buNone/>
            </a:pPr>
            <a:endParaRPr sz="2000" b="1">
              <a:solidFill>
                <a:srgbClr val="FFFFFF"/>
              </a:solidFill>
            </a:endParaRPr>
          </a:p>
          <a:p>
            <a:pPr marL="0" marR="0" lvl="0" indent="0" algn="ctr" rtl="0">
              <a:lnSpc>
                <a:spcPct val="100000"/>
              </a:lnSpc>
              <a:spcBef>
                <a:spcPts val="0"/>
              </a:spcBef>
              <a:spcAft>
                <a:spcPts val="0"/>
              </a:spcAft>
              <a:buClr>
                <a:srgbClr val="FFFFFF"/>
              </a:buClr>
              <a:buSzPts val="2000"/>
              <a:buFont typeface="Arial"/>
              <a:buNone/>
            </a:pPr>
            <a:endParaRPr sz="2000" b="1" i="0" u="none" strike="noStrike" cap="none">
              <a:solidFill>
                <a:srgbClr val="FFFFFF"/>
              </a:solidFill>
              <a:latin typeface="Arial"/>
              <a:ea typeface="Arial"/>
              <a:cs typeface="Arial"/>
              <a:sym typeface="Arial"/>
            </a:endParaRPr>
          </a:p>
        </p:txBody>
      </p:sp>
      <p:sp>
        <p:nvSpPr>
          <p:cNvPr id="132" name="Google Shape;132;p29"/>
          <p:cNvSpPr/>
          <p:nvPr/>
        </p:nvSpPr>
        <p:spPr>
          <a:xfrm>
            <a:off x="117900" y="1433575"/>
            <a:ext cx="4454100" cy="3312900"/>
          </a:xfrm>
          <a:prstGeom prst="rect">
            <a:avLst/>
          </a:prstGeom>
          <a:noFill/>
          <a:ln>
            <a:noFill/>
          </a:ln>
        </p:spPr>
        <p:txBody>
          <a:bodyPr spcFirstLastPara="1" wrap="square" lIns="91400" tIns="91400" rIns="91400" bIns="91400" anchor="t" anchorCtr="0">
            <a:noAutofit/>
          </a:bodyPr>
          <a:lstStyle/>
          <a:p>
            <a:pPr marL="457200" marR="0" lvl="0" indent="-323850" algn="l" rtl="0">
              <a:lnSpc>
                <a:spcPct val="115000"/>
              </a:lnSpc>
              <a:spcBef>
                <a:spcPts val="0"/>
              </a:spcBef>
              <a:spcAft>
                <a:spcPts val="0"/>
              </a:spcAft>
              <a:buSzPts val="1500"/>
              <a:buFont typeface="Open Sans"/>
              <a:buChar char="❏"/>
            </a:pPr>
            <a:r>
              <a:rPr lang="en" sz="1500">
                <a:latin typeface="Open Sans"/>
                <a:ea typeface="Open Sans"/>
                <a:cs typeface="Open Sans"/>
                <a:sym typeface="Open Sans"/>
              </a:rPr>
              <a:t>Financial Services, Manufacturing, and Health are the top three profit-generating industries, followed by retail and property.</a:t>
            </a:r>
            <a:endParaRPr sz="150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a:latin typeface="Open Sans"/>
              <a:ea typeface="Open Sans"/>
              <a:cs typeface="Open Sans"/>
              <a:sym typeface="Open Sans"/>
            </a:endParaRPr>
          </a:p>
          <a:p>
            <a:pPr marL="457200" marR="0" lvl="0" indent="-323850" algn="l" rtl="0">
              <a:lnSpc>
                <a:spcPct val="115000"/>
              </a:lnSpc>
              <a:spcBef>
                <a:spcPts val="0"/>
              </a:spcBef>
              <a:spcAft>
                <a:spcPts val="0"/>
              </a:spcAft>
              <a:buSzPts val="1500"/>
              <a:buChar char="❏"/>
            </a:pPr>
            <a:r>
              <a:rPr lang="en" sz="1500">
                <a:latin typeface="Open Sans"/>
                <a:ea typeface="Open Sans"/>
                <a:cs typeface="Open Sans"/>
                <a:sym typeface="Open Sans"/>
              </a:rPr>
              <a:t>The highest profits are also </a:t>
            </a:r>
            <a:r>
              <a:rPr lang="en" sz="1500">
                <a:solidFill>
                  <a:schemeClr val="dk1"/>
                </a:solidFill>
                <a:latin typeface="Open Sans"/>
                <a:ea typeface="Open Sans"/>
                <a:cs typeface="Open Sans"/>
                <a:sym typeface="Open Sans"/>
              </a:rPr>
              <a:t>Financial Services, Manufacturing, and Health as seen in the second chart. </a:t>
            </a:r>
            <a:endParaRPr sz="1500">
              <a:latin typeface="Open Sans"/>
              <a:ea typeface="Open Sans"/>
              <a:cs typeface="Open Sans"/>
              <a:sym typeface="Open Sans"/>
            </a:endParaRPr>
          </a:p>
          <a:p>
            <a:pPr marL="0" marR="0" lvl="0" indent="0" algn="l" rtl="0">
              <a:lnSpc>
                <a:spcPct val="115000"/>
              </a:lnSpc>
              <a:spcBef>
                <a:spcPts val="0"/>
              </a:spcBef>
              <a:spcAft>
                <a:spcPts val="0"/>
              </a:spcAft>
              <a:buNone/>
            </a:pPr>
            <a:endParaRPr sz="1500" i="0" u="none" strike="noStrike" cap="none">
              <a:solidFill>
                <a:srgbClr val="000000"/>
              </a:solidFill>
              <a:latin typeface="Open Sans"/>
              <a:ea typeface="Open Sans"/>
              <a:cs typeface="Open Sans"/>
              <a:sym typeface="Open Sans"/>
            </a:endParaRPr>
          </a:p>
        </p:txBody>
      </p:sp>
      <p:pic>
        <p:nvPicPr>
          <p:cNvPr id="133" name="Google Shape;133;p29"/>
          <p:cNvPicPr preferRelativeResize="0"/>
          <p:nvPr/>
        </p:nvPicPr>
        <p:blipFill rotWithShape="1">
          <a:blip r:embed="rId3">
            <a:alphaModFix/>
          </a:blip>
          <a:srcRect/>
          <a:stretch/>
        </p:blipFill>
        <p:spPr>
          <a:xfrm>
            <a:off x="4664025" y="2973725"/>
            <a:ext cx="4350324" cy="2106825"/>
          </a:xfrm>
          <a:prstGeom prst="rect">
            <a:avLst/>
          </a:prstGeom>
          <a:noFill/>
          <a:ln>
            <a:noFill/>
          </a:ln>
        </p:spPr>
      </p:pic>
      <p:pic>
        <p:nvPicPr>
          <p:cNvPr id="134" name="Google Shape;134;p29"/>
          <p:cNvPicPr preferRelativeResize="0"/>
          <p:nvPr/>
        </p:nvPicPr>
        <p:blipFill rotWithShape="1">
          <a:blip r:embed="rId4">
            <a:alphaModFix/>
          </a:blip>
          <a:srcRect/>
          <a:stretch/>
        </p:blipFill>
        <p:spPr>
          <a:xfrm>
            <a:off x="4671050" y="820525"/>
            <a:ext cx="4350324" cy="1947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0"/>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30"/>
          <p:cNvSpPr/>
          <p:nvPr/>
        </p:nvSpPr>
        <p:spPr>
          <a:xfrm>
            <a:off x="205025" y="182727"/>
            <a:ext cx="85656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a:solidFill>
                  <a:srgbClr val="FFFFFF"/>
                </a:solidFill>
              </a:rPr>
              <a:t>Data Exploration : Number of cars owned</a:t>
            </a:r>
            <a:endParaRPr/>
          </a:p>
        </p:txBody>
      </p:sp>
      <p:sp>
        <p:nvSpPr>
          <p:cNvPr id="141" name="Google Shape;141;p30"/>
          <p:cNvSpPr/>
          <p:nvPr/>
        </p:nvSpPr>
        <p:spPr>
          <a:xfrm>
            <a:off x="101700" y="986325"/>
            <a:ext cx="4470300" cy="3960300"/>
          </a:xfrm>
          <a:prstGeom prst="rect">
            <a:avLst/>
          </a:prstGeom>
          <a:noFill/>
          <a:ln>
            <a:noFill/>
          </a:ln>
        </p:spPr>
        <p:txBody>
          <a:bodyPr spcFirstLastPara="1" wrap="square" lIns="91400" tIns="91400" rIns="91400" bIns="91400" anchor="t" anchorCtr="0">
            <a:noAutofit/>
          </a:bodyPr>
          <a:lstStyle/>
          <a:p>
            <a:pPr marL="457200" lvl="0" indent="-3238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Out of three states, New South Wales, could be potential market opportunities for the company.</a:t>
            </a:r>
            <a:endParaRPr sz="1500">
              <a:solidFill>
                <a:schemeClr val="dk1"/>
              </a:solidFill>
              <a:latin typeface="Open Sans"/>
              <a:ea typeface="Open Sans"/>
              <a:cs typeface="Open Sans"/>
              <a:sym typeface="Open Sans"/>
            </a:endParaRPr>
          </a:p>
          <a:p>
            <a:pPr marL="45720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457200" lvl="0" indent="-3238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New South Wales has the biggest potential since the number of people who own vehicles is nearly equal to the number of individuals who do not own cars, indicating that there is room for value customers there.</a:t>
            </a:r>
            <a:endParaRPr sz="1500">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1500">
              <a:latin typeface="Open Sans"/>
              <a:ea typeface="Open Sans"/>
              <a:cs typeface="Open Sans"/>
              <a:sym typeface="Open Sans"/>
            </a:endParaRPr>
          </a:p>
          <a:p>
            <a:pPr marL="457200" marR="0" lvl="0" indent="-323850" algn="l" rtl="0">
              <a:lnSpc>
                <a:spcPct val="115000"/>
              </a:lnSpc>
              <a:spcBef>
                <a:spcPts val="0"/>
              </a:spcBef>
              <a:spcAft>
                <a:spcPts val="0"/>
              </a:spcAft>
              <a:buClr>
                <a:srgbClr val="000000"/>
              </a:buClr>
              <a:buSzPts val="1500"/>
              <a:buFont typeface="Open Sans"/>
              <a:buChar char="❏"/>
            </a:pPr>
            <a:r>
              <a:rPr lang="en" sz="1500" i="0" u="none" strike="noStrike" cap="none">
                <a:solidFill>
                  <a:srgbClr val="000000"/>
                </a:solidFill>
                <a:latin typeface="Open Sans"/>
                <a:ea typeface="Open Sans"/>
                <a:cs typeface="Open Sans"/>
                <a:sym typeface="Open Sans"/>
              </a:rPr>
              <a:t>VIC and QLD has more customers that own car that who don’t but we can try to have something so that those owns car will buy bikes.</a:t>
            </a:r>
            <a:endParaRPr sz="1500">
              <a:latin typeface="Open Sans"/>
              <a:ea typeface="Open Sans"/>
              <a:cs typeface="Open Sans"/>
              <a:sym typeface="Open Sans"/>
            </a:endParaRPr>
          </a:p>
          <a:p>
            <a:pPr marL="342900" marR="0" lvl="0" indent="-254000" algn="l" rtl="0">
              <a:lnSpc>
                <a:spcPct val="115000"/>
              </a:lnSpc>
              <a:spcBef>
                <a:spcPts val="0"/>
              </a:spcBef>
              <a:spcAft>
                <a:spcPts val="0"/>
              </a:spcAft>
              <a:buClr>
                <a:srgbClr val="000000"/>
              </a:buClr>
              <a:buSzPts val="1400"/>
              <a:buFont typeface="Noto Sans Symbols"/>
              <a:buNone/>
            </a:pPr>
            <a:endParaRPr sz="1400" b="0" i="0" u="none" strike="noStrike" cap="none">
              <a:solidFill>
                <a:srgbClr val="000000"/>
              </a:solidFill>
              <a:latin typeface="Comic Sans MS"/>
              <a:ea typeface="Comic Sans MS"/>
              <a:cs typeface="Comic Sans MS"/>
              <a:sym typeface="Comic Sans MS"/>
            </a:endParaRPr>
          </a:p>
        </p:txBody>
      </p:sp>
      <p:pic>
        <p:nvPicPr>
          <p:cNvPr id="142" name="Google Shape;142;p30" descr="A picture containing screenshot&#10;&#10;Description automatically generated"/>
          <p:cNvPicPr preferRelativeResize="0"/>
          <p:nvPr/>
        </p:nvPicPr>
        <p:blipFill rotWithShape="1">
          <a:blip r:embed="rId3">
            <a:alphaModFix/>
          </a:blip>
          <a:srcRect/>
          <a:stretch/>
        </p:blipFill>
        <p:spPr>
          <a:xfrm>
            <a:off x="4664025" y="1375475"/>
            <a:ext cx="4381650" cy="3182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1"/>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31"/>
          <p:cNvSpPr/>
          <p:nvPr/>
        </p:nvSpPr>
        <p:spPr>
          <a:xfrm>
            <a:off x="205025" y="213099"/>
            <a:ext cx="8565600" cy="5433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Model Development </a:t>
            </a:r>
            <a:endParaRPr sz="2000" b="1" i="0" u="none" strike="noStrike" cap="none">
              <a:solidFill>
                <a:srgbClr val="FFFFFF"/>
              </a:solidFill>
              <a:latin typeface="Arial"/>
              <a:ea typeface="Arial"/>
              <a:cs typeface="Arial"/>
              <a:sym typeface="Arial"/>
            </a:endParaRPr>
          </a:p>
        </p:txBody>
      </p:sp>
      <p:sp>
        <p:nvSpPr>
          <p:cNvPr id="149" name="Google Shape;149;p31"/>
          <p:cNvSpPr/>
          <p:nvPr/>
        </p:nvSpPr>
        <p:spPr>
          <a:xfrm>
            <a:off x="0" y="820525"/>
            <a:ext cx="91440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endParaRPr sz="2200" b="1">
              <a:solidFill>
                <a:srgbClr val="073763"/>
              </a:solidFill>
              <a:latin typeface="Lora"/>
              <a:ea typeface="Lora"/>
              <a:cs typeface="Lora"/>
              <a:sym typeface="Lora"/>
            </a:endParaRPr>
          </a:p>
          <a:p>
            <a:pPr marL="0" marR="0" lvl="0" indent="0" algn="l" rtl="0">
              <a:lnSpc>
                <a:spcPct val="115000"/>
              </a:lnSpc>
              <a:spcBef>
                <a:spcPts val="0"/>
              </a:spcBef>
              <a:spcAft>
                <a:spcPts val="0"/>
              </a:spcAft>
              <a:buClr>
                <a:srgbClr val="000000"/>
              </a:buClr>
              <a:buSzPts val="2000"/>
              <a:buFont typeface="Open Sans"/>
              <a:buNone/>
            </a:pPr>
            <a:r>
              <a:rPr lang="en" sz="2200" b="1" i="0" u="none" strike="noStrike" cap="none">
                <a:solidFill>
                  <a:srgbClr val="073763"/>
                </a:solidFill>
                <a:latin typeface="Lora"/>
                <a:ea typeface="Lora"/>
                <a:cs typeface="Lora"/>
                <a:sym typeface="Lora"/>
              </a:rPr>
              <a:t>C</a:t>
            </a:r>
            <a:r>
              <a:rPr lang="en" sz="2200" b="1">
                <a:solidFill>
                  <a:srgbClr val="073763"/>
                </a:solidFill>
                <a:latin typeface="Lora"/>
                <a:ea typeface="Lora"/>
                <a:cs typeface="Lora"/>
                <a:sym typeface="Lora"/>
              </a:rPr>
              <a:t>USTOMER CLASSIFICATION</a:t>
            </a:r>
            <a:r>
              <a:rPr lang="en" sz="2200" b="1" i="0" u="none" strike="noStrike" cap="none">
                <a:solidFill>
                  <a:srgbClr val="073763"/>
                </a:solidFill>
                <a:latin typeface="Lora"/>
                <a:ea typeface="Lora"/>
                <a:cs typeface="Lora"/>
                <a:sym typeface="Lora"/>
              </a:rPr>
              <a:t> – </a:t>
            </a:r>
            <a:r>
              <a:rPr lang="en" sz="2200" b="1" i="1" u="none" strike="noStrike" cap="none">
                <a:solidFill>
                  <a:srgbClr val="073763"/>
                </a:solidFill>
                <a:latin typeface="Lora"/>
                <a:ea typeface="Lora"/>
                <a:cs typeface="Lora"/>
                <a:sym typeface="Lora"/>
              </a:rPr>
              <a:t>Targeting High Value Customers</a:t>
            </a:r>
            <a:endParaRPr sz="2200" b="1" i="1" u="none" strike="noStrike" cap="none">
              <a:solidFill>
                <a:srgbClr val="073763"/>
              </a:solidFill>
              <a:latin typeface="Lora"/>
              <a:ea typeface="Lora"/>
              <a:cs typeface="Lora"/>
              <a:sym typeface="Lora"/>
            </a:endParaRPr>
          </a:p>
        </p:txBody>
      </p:sp>
      <p:sp>
        <p:nvSpPr>
          <p:cNvPr id="150" name="Google Shape;150;p31"/>
          <p:cNvSpPr txBox="1">
            <a:spLocks noGrp="1"/>
          </p:cNvSpPr>
          <p:nvPr>
            <p:ph type="body" idx="1"/>
          </p:nvPr>
        </p:nvSpPr>
        <p:spPr>
          <a:xfrm>
            <a:off x="130775" y="1549825"/>
            <a:ext cx="8906700" cy="3472500"/>
          </a:xfrm>
          <a:prstGeom prst="rect">
            <a:avLst/>
          </a:prstGeom>
          <a:noFill/>
          <a:ln>
            <a:noFill/>
          </a:ln>
        </p:spPr>
        <p:txBody>
          <a:bodyPr spcFirstLastPara="1" wrap="square" lIns="91400" tIns="91400" rIns="91400" bIns="91400" anchor="t" anchorCtr="0">
            <a:normAutofit/>
          </a:bodyPr>
          <a:lstStyle/>
          <a:p>
            <a:pPr marL="0" lvl="0" indent="0" algn="l" rtl="0">
              <a:lnSpc>
                <a:spcPct val="115000"/>
              </a:lnSpc>
              <a:spcBef>
                <a:spcPts val="0"/>
              </a:spcBef>
              <a:spcAft>
                <a:spcPts val="0"/>
              </a:spcAft>
              <a:buNone/>
            </a:pPr>
            <a:endParaRPr sz="2000" b="1">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 sz="2000" b="1">
                <a:solidFill>
                  <a:srgbClr val="073763"/>
                </a:solidFill>
                <a:latin typeface="Open Sans"/>
                <a:ea typeface="Open Sans"/>
                <a:cs typeface="Open Sans"/>
                <a:sym typeface="Open Sans"/>
              </a:rPr>
              <a:t>The following are the high-value clients to target from the new list :</a:t>
            </a:r>
            <a:endParaRPr sz="2000">
              <a:solidFill>
                <a:srgbClr val="073763"/>
              </a:solidFill>
              <a:latin typeface="Open Sans"/>
              <a:ea typeface="Open Sans"/>
              <a:cs typeface="Open Sans"/>
              <a:sym typeface="Open Sans"/>
            </a:endParaRPr>
          </a:p>
          <a:p>
            <a:pPr marL="139700" lvl="0" indent="0" algn="l" rtl="0">
              <a:lnSpc>
                <a:spcPct val="115000"/>
              </a:lnSpc>
              <a:spcBef>
                <a:spcPts val="0"/>
              </a:spcBef>
              <a:spcAft>
                <a:spcPts val="0"/>
              </a:spcAft>
              <a:buSzPts val="1400"/>
              <a:buNone/>
            </a:pPr>
            <a:endParaRPr sz="1500" b="1" u="sng">
              <a:solidFill>
                <a:schemeClr val="dk1"/>
              </a:solidFill>
              <a:latin typeface="Open Sans"/>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Aged between 40 – 50.</a:t>
            </a:r>
            <a:endParaRPr sz="150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965200" lvl="1" indent="-361950" algn="l" rtl="0">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Most of the high value customers are female compared to male</a:t>
            </a:r>
            <a:endParaRPr sz="1500">
              <a:solidFill>
                <a:schemeClr val="dk1"/>
              </a:solidFill>
              <a:latin typeface="Open Sans"/>
              <a:ea typeface="Open Sans"/>
              <a:cs typeface="Open Sans"/>
              <a:sym typeface="Open Sans"/>
            </a:endParaRPr>
          </a:p>
          <a:p>
            <a:pPr marL="965200" lvl="0" indent="0" algn="l" rtl="0">
              <a:spcBef>
                <a:spcPts val="0"/>
              </a:spcBef>
              <a:spcAft>
                <a:spcPts val="0"/>
              </a:spcAft>
              <a:buNone/>
            </a:pPr>
            <a:endParaRPr sz="1500">
              <a:solidFill>
                <a:schemeClr val="dk1"/>
              </a:solidFill>
              <a:latin typeface="Open Sans"/>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Working in Financial Service, Manufacturing and Health.</a:t>
            </a:r>
            <a:endParaRPr sz="150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965200" lvl="1" indent="-361950" algn="l" rtl="0">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Who are currently living in New South Wales and Victoria.</a:t>
            </a:r>
            <a:endParaRPr sz="150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a:latin typeface="Open Sans"/>
              <a:ea typeface="Open Sans"/>
              <a:cs typeface="Open Sans"/>
              <a:sym typeface="Open Sans"/>
            </a:endParaRPr>
          </a:p>
          <a:p>
            <a:pPr marL="965200" lvl="0" indent="0" algn="l" rtl="0">
              <a:lnSpc>
                <a:spcPct val="115000"/>
              </a:lnSpc>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2"/>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32"/>
          <p:cNvSpPr/>
          <p:nvPr/>
        </p:nvSpPr>
        <p:spPr>
          <a:xfrm>
            <a:off x="205025" y="169523"/>
            <a:ext cx="8565600" cy="5868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Interpretation</a:t>
            </a:r>
            <a:endParaRPr sz="2000" b="1" i="0" u="none" strike="noStrike" cap="none">
              <a:solidFill>
                <a:srgbClr val="FFFFFF"/>
              </a:solidFill>
              <a:latin typeface="Arial"/>
              <a:ea typeface="Arial"/>
              <a:cs typeface="Arial"/>
              <a:sym typeface="Arial"/>
            </a:endParaRPr>
          </a:p>
        </p:txBody>
      </p:sp>
      <p:sp>
        <p:nvSpPr>
          <p:cNvPr id="157" name="Google Shape;157;p32"/>
          <p:cNvSpPr/>
          <p:nvPr/>
        </p:nvSpPr>
        <p:spPr>
          <a:xfrm>
            <a:off x="205025" y="851003"/>
            <a:ext cx="8565600" cy="5085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r>
              <a:rPr lang="en" sz="2000" b="1">
                <a:solidFill>
                  <a:srgbClr val="073763"/>
                </a:solidFill>
                <a:latin typeface="Open Sans"/>
                <a:ea typeface="Open Sans"/>
                <a:cs typeface="Open Sans"/>
                <a:sym typeface="Open Sans"/>
              </a:rPr>
              <a:t>HIGH-VALUE CUSTOMER SUMMARY TABLE</a:t>
            </a:r>
            <a:endParaRPr sz="2000" b="1" i="0" u="none" strike="noStrike" cap="none">
              <a:solidFill>
                <a:srgbClr val="073763"/>
              </a:solidFill>
              <a:latin typeface="Open Sans"/>
              <a:ea typeface="Open Sans"/>
              <a:cs typeface="Open Sans"/>
              <a:sym typeface="Open Sans"/>
            </a:endParaRPr>
          </a:p>
        </p:txBody>
      </p:sp>
      <p:graphicFrame>
        <p:nvGraphicFramePr>
          <p:cNvPr id="158" name="Google Shape;158;p32"/>
          <p:cNvGraphicFramePr/>
          <p:nvPr/>
        </p:nvGraphicFramePr>
        <p:xfrm>
          <a:off x="113820" y="1592266"/>
          <a:ext cx="8896550" cy="3430875"/>
        </p:xfrm>
        <a:graphic>
          <a:graphicData uri="http://schemas.openxmlformats.org/drawingml/2006/table">
            <a:tbl>
              <a:tblPr firstRow="1" bandRow="1">
                <a:noFill/>
                <a:tableStyleId>{D4805BA6-CC0E-4A04-AB1C-FC66D92E5182}</a:tableStyleId>
              </a:tblPr>
              <a:tblGrid>
                <a:gridCol w="1005775">
                  <a:extLst>
                    <a:ext uri="{9D8B030D-6E8A-4147-A177-3AD203B41FA5}">
                      <a16:colId xmlns:a16="http://schemas.microsoft.com/office/drawing/2014/main" val="20000"/>
                    </a:ext>
                  </a:extLst>
                </a:gridCol>
                <a:gridCol w="1536100">
                  <a:extLst>
                    <a:ext uri="{9D8B030D-6E8A-4147-A177-3AD203B41FA5}">
                      <a16:colId xmlns:a16="http://schemas.microsoft.com/office/drawing/2014/main" val="20001"/>
                    </a:ext>
                  </a:extLst>
                </a:gridCol>
                <a:gridCol w="587175">
                  <a:extLst>
                    <a:ext uri="{9D8B030D-6E8A-4147-A177-3AD203B41FA5}">
                      <a16:colId xmlns:a16="http://schemas.microsoft.com/office/drawing/2014/main" val="20002"/>
                    </a:ext>
                  </a:extLst>
                </a:gridCol>
                <a:gridCol w="1796100">
                  <a:extLst>
                    <a:ext uri="{9D8B030D-6E8A-4147-A177-3AD203B41FA5}">
                      <a16:colId xmlns:a16="http://schemas.microsoft.com/office/drawing/2014/main" val="20003"/>
                    </a:ext>
                  </a:extLst>
                </a:gridCol>
                <a:gridCol w="1429525">
                  <a:extLst>
                    <a:ext uri="{9D8B030D-6E8A-4147-A177-3AD203B41FA5}">
                      <a16:colId xmlns:a16="http://schemas.microsoft.com/office/drawing/2014/main" val="20004"/>
                    </a:ext>
                  </a:extLst>
                </a:gridCol>
                <a:gridCol w="980825">
                  <a:extLst>
                    <a:ext uri="{9D8B030D-6E8A-4147-A177-3AD203B41FA5}">
                      <a16:colId xmlns:a16="http://schemas.microsoft.com/office/drawing/2014/main" val="20005"/>
                    </a:ext>
                  </a:extLst>
                </a:gridCol>
                <a:gridCol w="1561050">
                  <a:extLst>
                    <a:ext uri="{9D8B030D-6E8A-4147-A177-3AD203B41FA5}">
                      <a16:colId xmlns:a16="http://schemas.microsoft.com/office/drawing/2014/main" val="20006"/>
                    </a:ext>
                  </a:extLst>
                </a:gridCol>
              </a:tblGrid>
              <a:tr h="753850">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Customer ID</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Bike Related Purchases for the last 3 years</a:t>
                      </a:r>
                      <a:endParaRPr sz="1000" u="none" strike="noStrike" cap="none">
                        <a:solidFill>
                          <a:srgbClr val="073763"/>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Age</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Job Industry</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Wealth Segment</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Owns Cars</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State</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0"/>
                  </a:ext>
                </a:extLst>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1842</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445</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Financial Services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New South Wales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1"/>
                  </a:ext>
                </a:extLst>
              </a:tr>
              <a:tr h="5568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2001</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168</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Yes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New South Wales</a:t>
                      </a:r>
                      <a:endParaRPr sz="1000" u="none" strike="noStrike" cap="none"/>
                    </a:p>
                    <a:p>
                      <a:pPr marL="0" marR="0" lvl="0" indent="0" algn="ctr" rtl="0">
                        <a:lnSpc>
                          <a:spcPct val="100000"/>
                        </a:lnSpc>
                        <a:spcBef>
                          <a:spcPts val="0"/>
                        </a:spcBef>
                        <a:spcAft>
                          <a:spcPts val="0"/>
                        </a:spcAft>
                        <a:buClr>
                          <a:schemeClr val="dk1"/>
                        </a:buClr>
                        <a:buSzPts val="1000"/>
                        <a:buFont typeface="Arial"/>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2"/>
                  </a:ext>
                </a:extLst>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650</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486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Health</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New South Wales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3"/>
                  </a:ext>
                </a:extLst>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3297</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234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Victoria</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4"/>
                  </a:ext>
                </a:extLst>
              </a:tr>
              <a:tr h="5568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50</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266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41</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Yes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New South Wales</a:t>
                      </a:r>
                      <a:endParaRPr sz="1000" u="none" strike="noStrike" cap="none"/>
                    </a:p>
                    <a:p>
                      <a:pPr marL="0" marR="0" lvl="0" indent="0" algn="ctr" rtl="0">
                        <a:lnSpc>
                          <a:spcPct val="100000"/>
                        </a:lnSpc>
                        <a:spcBef>
                          <a:spcPts val="0"/>
                        </a:spcBef>
                        <a:spcAft>
                          <a:spcPts val="0"/>
                        </a:spcAft>
                        <a:buClr>
                          <a:schemeClr val="dk1"/>
                        </a:buClr>
                        <a:buSzPts val="1000"/>
                        <a:buFont typeface="Arial"/>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3"/>
          <p:cNvSpPr/>
          <p:nvPr/>
        </p:nvSpPr>
        <p:spPr>
          <a:xfrm rot="10800000" flipH="1">
            <a:off x="-1" y="0"/>
            <a:ext cx="9163201" cy="5148001"/>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33"/>
          <p:cNvSpPr/>
          <p:nvPr/>
        </p:nvSpPr>
        <p:spPr>
          <a:xfrm>
            <a:off x="537899" y="1895175"/>
            <a:ext cx="3953102"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3500" b="0" i="0" u="none" strike="noStrike" cap="none">
                <a:solidFill>
                  <a:srgbClr val="FFFFFF"/>
                </a:solidFill>
                <a:latin typeface="Open Sans ExtraBold"/>
                <a:ea typeface="Open Sans ExtraBold"/>
                <a:cs typeface="Open Sans ExtraBold"/>
                <a:sym typeface="Open Sans ExtraBold"/>
              </a:rPr>
              <a:t>THANK YOU</a:t>
            </a:r>
            <a:endParaRPr sz="3500" b="0" i="0" u="none" strike="noStrike" cap="none">
              <a:solidFill>
                <a:srgbClr val="FFFFFF"/>
              </a:solidFill>
              <a:latin typeface="Open Sans ExtraBold"/>
              <a:ea typeface="Open Sans ExtraBold"/>
              <a:cs typeface="Open Sans ExtraBold"/>
              <a:sym typeface="Open Sans ExtraBold"/>
            </a:endParaRPr>
          </a:p>
        </p:txBody>
      </p:sp>
      <p:sp>
        <p:nvSpPr>
          <p:cNvPr id="165" name="Google Shape;165;p33"/>
          <p:cNvSpPr/>
          <p:nvPr/>
        </p:nvSpPr>
        <p:spPr>
          <a:xfrm>
            <a:off x="-6201" y="-6350"/>
            <a:ext cx="9175601" cy="2387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 sz="500" b="1" i="0" u="none" strike="noStrike" cap="none">
                <a:solidFill>
                  <a:srgbClr val="000000"/>
                </a:solidFill>
                <a:latin typeface="Calibri"/>
                <a:ea typeface="Calibri"/>
                <a:cs typeface="Calibri"/>
                <a:sym typeface="Calibri"/>
              </a:rPr>
              <a:t>       Note: </a:t>
            </a:r>
            <a:r>
              <a:rPr lang="en"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421</Words>
  <Application>Microsoft Office PowerPoint</Application>
  <PresentationFormat>On-screen Show (16:9)</PresentationFormat>
  <Paragraphs>98</Paragraphs>
  <Slides>9</Slides>
  <Notes>9</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9</vt:i4>
      </vt:variant>
    </vt:vector>
  </HeadingPairs>
  <TitlesOfParts>
    <vt:vector size="20" baseType="lpstr">
      <vt:lpstr>Open Sans ExtraBold</vt:lpstr>
      <vt:lpstr>Open Sans Light</vt:lpstr>
      <vt:lpstr>Open Sans</vt:lpstr>
      <vt:lpstr>Comic Sans MS</vt:lpstr>
      <vt:lpstr>Arial</vt:lpstr>
      <vt:lpstr>Noto Sans Symbols</vt:lpstr>
      <vt:lpstr>Lora</vt:lpstr>
      <vt:lpstr>Calibri</vt:lpstr>
      <vt:lpstr>Corbel</vt:lpstr>
      <vt:lpstr>Simple Light</vt:lpstr>
      <vt:lpstr>Basis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Vijayaraghavan, Shalini</cp:lastModifiedBy>
  <cp:revision>1</cp:revision>
  <dcterms:modified xsi:type="dcterms:W3CDTF">2023-05-17T21:21:15Z</dcterms:modified>
</cp:coreProperties>
</file>