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79" r:id="rId3"/>
    <p:sldId id="320" r:id="rId4"/>
    <p:sldId id="323" r:id="rId5"/>
    <p:sldId id="284" r:id="rId6"/>
    <p:sldId id="299" r:id="rId7"/>
    <p:sldId id="298" r:id="rId8"/>
    <p:sldId id="326" r:id="rId9"/>
    <p:sldId id="334" r:id="rId10"/>
    <p:sldId id="351" r:id="rId11"/>
    <p:sldId id="350" r:id="rId12"/>
    <p:sldId id="344" r:id="rId13"/>
    <p:sldId id="353" r:id="rId14"/>
    <p:sldId id="342" r:id="rId15"/>
    <p:sldId id="348"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74" d="100"/>
          <a:sy n="74" d="100"/>
        </p:scale>
        <p:origin x="384" y="72"/>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20131932\Desktop\DataBricks_Hackathon\Consumable%20Energy%20Surge%20Detection\Consumable%20Energy%20Surge%20Detection\Data\1.%20Consumable%20Energy%20Surge%20Detection%20Data%20-%20Train.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Sheet1!$E$13</c:f>
              <c:strCache>
                <c:ptCount val="1"/>
                <c:pt idx="0">
                  <c:v>Energy Consumption</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4B72-47B7-BE52-7302A2AE5A35}"/>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4B72-47B7-BE52-7302A2AE5A3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Sheet1!$D$14:$D$15</c:f>
              <c:strCache>
                <c:ptCount val="2"/>
                <c:pt idx="0">
                  <c:v>Weekdays</c:v>
                </c:pt>
                <c:pt idx="1">
                  <c:v>Weekends</c:v>
                </c:pt>
              </c:strCache>
            </c:strRef>
          </c:cat>
          <c:val>
            <c:numRef>
              <c:f>Sheet1!$E$14:$E$15</c:f>
              <c:numCache>
                <c:formatCode>General</c:formatCode>
                <c:ptCount val="2"/>
                <c:pt idx="0">
                  <c:v>77.78</c:v>
                </c:pt>
                <c:pt idx="1">
                  <c:v>22.22</c:v>
                </c:pt>
              </c:numCache>
            </c:numRef>
          </c:val>
          <c:extLst xmlns:c16r2="http://schemas.microsoft.com/office/drawing/2015/06/chart">
            <c:ext xmlns:c16="http://schemas.microsoft.com/office/drawing/2014/chart" uri="{C3380CC4-5D6E-409C-BE32-E72D297353CC}">
              <c16:uniqueId val="{00000004-4B72-47B7-BE52-7302A2AE5A3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
          <c:y val="0.47691598046572481"/>
          <c:w val="0.30441631954068615"/>
          <c:h val="0.1510637618288515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B30C9555-C9B4-D94D-A6AC-7000721C11DA}"/>
              </a:ext>
            </a:extLst>
          </p:cNvPr>
          <p:cNvSpPr>
            <a:spLocks noGrp="1"/>
          </p:cNvSpPr>
          <p:nvPr>
            <p:ph type="dt" sz="half" idx="10"/>
          </p:nvPr>
        </p:nvSpPr>
        <p:spPr/>
        <p:txBody>
          <a:bodyPr/>
          <a:lstStyle/>
          <a:p>
            <a:fld id="{9A82BF8E-211B-9C43-825C-0671E50D7E39}" type="datetimeFigureOut">
              <a:rPr lang="en-US" smtClean="0"/>
              <a:t>7/23/2023</a:t>
            </a:fld>
            <a:endParaRPr lang="en-US"/>
          </a:p>
        </p:txBody>
      </p:sp>
      <p:sp>
        <p:nvSpPr>
          <p:cNvPr id="5" name="Footer Placeholder 4">
            <a:extLst>
              <a:ext uri="{FF2B5EF4-FFF2-40B4-BE49-F238E27FC236}">
                <a16:creationId xmlns:a16="http://schemas.microsoft.com/office/drawing/2014/main" xmlns=""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xmlns=""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xmlns=""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xmlns=""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xmlns=""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xmlns=""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4EED5707-B915-DA47-9178-0C1ABADB0FD6}"/>
              </a:ext>
            </a:extLst>
          </p:cNvPr>
          <p:cNvSpPr>
            <a:spLocks noGrp="1"/>
          </p:cNvSpPr>
          <p:nvPr>
            <p:ph type="dt" sz="half" idx="10"/>
          </p:nvPr>
        </p:nvSpPr>
        <p:spPr/>
        <p:txBody>
          <a:bodyPr/>
          <a:lstStyle/>
          <a:p>
            <a:fld id="{9A82BF8E-211B-9C43-825C-0671E50D7E39}" type="datetimeFigureOut">
              <a:rPr lang="en-US" smtClean="0"/>
              <a:t>7/23/2023</a:t>
            </a:fld>
            <a:endParaRPr lang="en-US"/>
          </a:p>
        </p:txBody>
      </p:sp>
      <p:sp>
        <p:nvSpPr>
          <p:cNvPr id="6" name="Footer Placeholder 5">
            <a:extLst>
              <a:ext uri="{FF2B5EF4-FFF2-40B4-BE49-F238E27FC236}">
                <a16:creationId xmlns:a16="http://schemas.microsoft.com/office/drawing/2014/main" xmlns=""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7B85B392-C1F3-764E-9AA3-457044F124D7}"/>
              </a:ext>
            </a:extLst>
          </p:cNvPr>
          <p:cNvSpPr>
            <a:spLocks noGrp="1"/>
          </p:cNvSpPr>
          <p:nvPr>
            <p:ph type="dt" sz="half" idx="10"/>
          </p:nvPr>
        </p:nvSpPr>
        <p:spPr/>
        <p:txBody>
          <a:bodyPr/>
          <a:lstStyle/>
          <a:p>
            <a:fld id="{9A82BF8E-211B-9C43-825C-0671E50D7E39}" type="datetimeFigureOut">
              <a:rPr lang="en-US" smtClean="0"/>
              <a:t>7/23/2023</a:t>
            </a:fld>
            <a:endParaRPr lang="en-US"/>
          </a:p>
        </p:txBody>
      </p:sp>
      <p:sp>
        <p:nvSpPr>
          <p:cNvPr id="6" name="Footer Placeholder 5">
            <a:extLst>
              <a:ext uri="{FF2B5EF4-FFF2-40B4-BE49-F238E27FC236}">
                <a16:creationId xmlns:a16="http://schemas.microsoft.com/office/drawing/2014/main" xmlns=""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47951898-E20A-7241-B4F6-77B54730E075}"/>
              </a:ext>
            </a:extLst>
          </p:cNvPr>
          <p:cNvSpPr>
            <a:spLocks noGrp="1"/>
          </p:cNvSpPr>
          <p:nvPr>
            <p:ph type="dt" sz="half" idx="10"/>
          </p:nvPr>
        </p:nvSpPr>
        <p:spPr/>
        <p:txBody>
          <a:bodyPr/>
          <a:lstStyle/>
          <a:p>
            <a:fld id="{9A82BF8E-211B-9C43-825C-0671E50D7E39}" type="datetimeFigureOut">
              <a:rPr lang="en-US" smtClean="0"/>
              <a:t>7/23/2023</a:t>
            </a:fld>
            <a:endParaRPr lang="en-US"/>
          </a:p>
        </p:txBody>
      </p:sp>
      <p:sp>
        <p:nvSpPr>
          <p:cNvPr id="5" name="Footer Placeholder 4">
            <a:extLst>
              <a:ext uri="{FF2B5EF4-FFF2-40B4-BE49-F238E27FC236}">
                <a16:creationId xmlns:a16="http://schemas.microsoft.com/office/drawing/2014/main" xmlns=""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4E755452-BB22-FC4D-B6DC-D4C0270D6C42}"/>
              </a:ext>
            </a:extLst>
          </p:cNvPr>
          <p:cNvSpPr>
            <a:spLocks noGrp="1"/>
          </p:cNvSpPr>
          <p:nvPr>
            <p:ph type="dt" sz="half" idx="10"/>
          </p:nvPr>
        </p:nvSpPr>
        <p:spPr/>
        <p:txBody>
          <a:bodyPr/>
          <a:lstStyle/>
          <a:p>
            <a:fld id="{9A82BF8E-211B-9C43-825C-0671E50D7E39}" type="datetimeFigureOut">
              <a:rPr lang="en-US" smtClean="0"/>
              <a:t>7/23/2023</a:t>
            </a:fld>
            <a:endParaRPr lang="en-US"/>
          </a:p>
        </p:txBody>
      </p:sp>
      <p:sp>
        <p:nvSpPr>
          <p:cNvPr id="5" name="Footer Placeholder 4">
            <a:extLst>
              <a:ext uri="{FF2B5EF4-FFF2-40B4-BE49-F238E27FC236}">
                <a16:creationId xmlns:a16="http://schemas.microsoft.com/office/drawing/2014/main" xmlns=""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09CFA407-11D9-5947-BBF3-D9FAD7D347D0}"/>
              </a:ext>
            </a:extLst>
          </p:cNvPr>
          <p:cNvSpPr>
            <a:spLocks noGrp="1"/>
          </p:cNvSpPr>
          <p:nvPr>
            <p:ph type="dt" sz="half" idx="10"/>
          </p:nvPr>
        </p:nvSpPr>
        <p:spPr/>
        <p:txBody>
          <a:bodyPr/>
          <a:lstStyle/>
          <a:p>
            <a:fld id="{9A82BF8E-211B-9C43-825C-0671E50D7E39}" type="datetimeFigureOut">
              <a:rPr lang="en-US" smtClean="0"/>
              <a:t>7/23/2023</a:t>
            </a:fld>
            <a:endParaRPr lang="en-US"/>
          </a:p>
        </p:txBody>
      </p:sp>
      <p:sp>
        <p:nvSpPr>
          <p:cNvPr id="5" name="Footer Placeholder 4">
            <a:extLst>
              <a:ext uri="{FF2B5EF4-FFF2-40B4-BE49-F238E27FC236}">
                <a16:creationId xmlns:a16="http://schemas.microsoft.com/office/drawing/2014/main" xmlns=""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AB349ECF-C4D9-6E4A-840B-E852BB7D8AEE}"/>
              </a:ext>
            </a:extLst>
          </p:cNvPr>
          <p:cNvSpPr>
            <a:spLocks noGrp="1"/>
          </p:cNvSpPr>
          <p:nvPr>
            <p:ph type="dt" sz="half" idx="10"/>
          </p:nvPr>
        </p:nvSpPr>
        <p:spPr/>
        <p:txBody>
          <a:bodyPr/>
          <a:lstStyle/>
          <a:p>
            <a:fld id="{9A82BF8E-211B-9C43-825C-0671E50D7E39}" type="datetimeFigureOut">
              <a:rPr lang="en-US" smtClean="0"/>
              <a:t>7/23/2023</a:t>
            </a:fld>
            <a:endParaRPr lang="en-US"/>
          </a:p>
        </p:txBody>
      </p:sp>
      <p:sp>
        <p:nvSpPr>
          <p:cNvPr id="5" name="Footer Placeholder 4">
            <a:extLst>
              <a:ext uri="{FF2B5EF4-FFF2-40B4-BE49-F238E27FC236}">
                <a16:creationId xmlns:a16="http://schemas.microsoft.com/office/drawing/2014/main" xmlns=""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497FC7F5-0F77-CC4E-A7F3-E09E89CD3354}"/>
              </a:ext>
            </a:extLst>
          </p:cNvPr>
          <p:cNvSpPr>
            <a:spLocks noGrp="1"/>
          </p:cNvSpPr>
          <p:nvPr>
            <p:ph type="dt" sz="half" idx="10"/>
          </p:nvPr>
        </p:nvSpPr>
        <p:spPr/>
        <p:txBody>
          <a:bodyPr/>
          <a:lstStyle/>
          <a:p>
            <a:fld id="{9A82BF8E-211B-9C43-825C-0671E50D7E39}" type="datetimeFigureOut">
              <a:rPr lang="en-US" smtClean="0"/>
              <a:t>7/23/2023</a:t>
            </a:fld>
            <a:endParaRPr lang="en-US"/>
          </a:p>
        </p:txBody>
      </p:sp>
      <p:sp>
        <p:nvSpPr>
          <p:cNvPr id="6" name="Footer Placeholder 5">
            <a:extLst>
              <a:ext uri="{FF2B5EF4-FFF2-40B4-BE49-F238E27FC236}">
                <a16:creationId xmlns:a16="http://schemas.microsoft.com/office/drawing/2014/main" xmlns=""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E2947992-8148-4B4B-88CE-1BD94B6291A2}"/>
              </a:ext>
            </a:extLst>
          </p:cNvPr>
          <p:cNvSpPr>
            <a:spLocks noGrp="1"/>
          </p:cNvSpPr>
          <p:nvPr>
            <p:ph type="dt" sz="half" idx="10"/>
          </p:nvPr>
        </p:nvSpPr>
        <p:spPr/>
        <p:txBody>
          <a:bodyPr/>
          <a:lstStyle/>
          <a:p>
            <a:fld id="{9A82BF8E-211B-9C43-825C-0671E50D7E39}" type="datetimeFigureOut">
              <a:rPr lang="en-US" smtClean="0"/>
              <a:t>7/23/2023</a:t>
            </a:fld>
            <a:endParaRPr lang="en-US"/>
          </a:p>
        </p:txBody>
      </p:sp>
      <p:sp>
        <p:nvSpPr>
          <p:cNvPr id="8" name="Footer Placeholder 7">
            <a:extLst>
              <a:ext uri="{FF2B5EF4-FFF2-40B4-BE49-F238E27FC236}">
                <a16:creationId xmlns:a16="http://schemas.microsoft.com/office/drawing/2014/main" xmlns=""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EC14C53A-F68C-C543-B6B1-7918BAF3540B}"/>
              </a:ext>
            </a:extLst>
          </p:cNvPr>
          <p:cNvSpPr>
            <a:spLocks noGrp="1"/>
          </p:cNvSpPr>
          <p:nvPr>
            <p:ph type="dt" sz="half" idx="10"/>
          </p:nvPr>
        </p:nvSpPr>
        <p:spPr/>
        <p:txBody>
          <a:bodyPr/>
          <a:lstStyle/>
          <a:p>
            <a:fld id="{9A82BF8E-211B-9C43-825C-0671E50D7E39}" type="datetimeFigureOut">
              <a:rPr lang="en-US" smtClean="0"/>
              <a:t>7/23/2023</a:t>
            </a:fld>
            <a:endParaRPr lang="en-US"/>
          </a:p>
        </p:txBody>
      </p:sp>
      <p:sp>
        <p:nvSpPr>
          <p:cNvPr id="4" name="Footer Placeholder 3">
            <a:extLst>
              <a:ext uri="{FF2B5EF4-FFF2-40B4-BE49-F238E27FC236}">
                <a16:creationId xmlns:a16="http://schemas.microsoft.com/office/drawing/2014/main" xmlns=""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xmlns=""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7/23/2023</a:t>
            </a:fld>
            <a:endParaRPr lang="en-US"/>
          </a:p>
        </p:txBody>
      </p:sp>
      <p:sp>
        <p:nvSpPr>
          <p:cNvPr id="5" name="Footer Placeholder 4">
            <a:extLst>
              <a:ext uri="{FF2B5EF4-FFF2-40B4-BE49-F238E27FC236}">
                <a16:creationId xmlns:a16="http://schemas.microsoft.com/office/drawing/2014/main" xmlns=""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
        <p:nvSpPr>
          <p:cNvPr id="7" name="MSIPCMContentMarking" descr="{&quot;HashCode&quot;:239865079,&quot;Placement&quot;:&quot;Footer&quot;,&quot;Top&quot;:519.343,&quot;Left&quot;:0.0,&quot;SlideWidth&quot;:960,&quot;SlideHeight&quot;:540}">
            <a:extLst>
              <a:ext uri="{FF2B5EF4-FFF2-40B4-BE49-F238E27FC236}">
                <a16:creationId xmlns:a16="http://schemas.microsoft.com/office/drawing/2014/main" xmlns="" id="{C116ADFE-E5CA-2EBC-CF11-CBDC6D13EDA5}"/>
              </a:ext>
            </a:extLst>
          </p:cNvPr>
          <p:cNvSpPr txBox="1"/>
          <p:nvPr userDrawn="1"/>
        </p:nvSpPr>
        <p:spPr>
          <a:xfrm>
            <a:off x="0" y="6595656"/>
            <a:ext cx="1426966"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 - General Use</a:t>
            </a:r>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890AA6-3288-7A41-9F48-31D099259D5C}"/>
              </a:ext>
            </a:extLst>
          </p:cNvPr>
          <p:cNvSpPr txBox="1"/>
          <p:nvPr/>
        </p:nvSpPr>
        <p:spPr>
          <a:xfrm>
            <a:off x="551330" y="609127"/>
            <a:ext cx="10287000" cy="3139321"/>
          </a:xfrm>
          <a:prstGeom prst="rect">
            <a:avLst/>
          </a:prstGeom>
          <a:noFill/>
        </p:spPr>
        <p:txBody>
          <a:bodyPr wrap="square" rtlCol="0">
            <a:spAutoFit/>
          </a:bodyPr>
          <a:lstStyle/>
          <a:p>
            <a:r>
              <a:rPr lang="en-US" sz="5300" b="1" dirty="0" smtClean="0">
                <a:solidFill>
                  <a:srgbClr val="0070C0"/>
                </a:solidFill>
                <a:latin typeface="Arial" panose="020B0604020202020204" pitchFamily="34" charset="0"/>
                <a:cs typeface="Arial" panose="020B0604020202020204" pitchFamily="34" charset="0"/>
              </a:rPr>
              <a:t>Consumable </a:t>
            </a:r>
            <a:r>
              <a:rPr lang="en-US" sz="5300" b="1" dirty="0">
                <a:solidFill>
                  <a:srgbClr val="0070C0"/>
                </a:solidFill>
                <a:latin typeface="Arial" panose="020B0604020202020204" pitchFamily="34" charset="0"/>
                <a:cs typeface="Arial" panose="020B0604020202020204" pitchFamily="34" charset="0"/>
              </a:rPr>
              <a:t>Energy </a:t>
            </a:r>
          </a:p>
          <a:p>
            <a:r>
              <a:rPr lang="en-US" sz="5300" b="1" dirty="0">
                <a:solidFill>
                  <a:srgbClr val="0070C0"/>
                </a:solidFill>
                <a:latin typeface="Arial" panose="020B0604020202020204" pitchFamily="34" charset="0"/>
                <a:cs typeface="Arial" panose="020B0604020202020204" pitchFamily="34" charset="0"/>
              </a:rPr>
              <a:t>Surge Detection</a:t>
            </a:r>
          </a:p>
          <a:p>
            <a:endParaRPr lang="en-US" b="1" dirty="0">
              <a:solidFill>
                <a:srgbClr val="0070C0"/>
              </a:solidFill>
              <a:latin typeface="Arial" panose="020B0604020202020204" pitchFamily="34" charset="0"/>
              <a:cs typeface="Arial" panose="020B0604020202020204" pitchFamily="34" charset="0"/>
            </a:endParaRPr>
          </a:p>
          <a:p>
            <a:endParaRPr lang="en-US" b="1" dirty="0">
              <a:solidFill>
                <a:srgbClr val="0070C0"/>
              </a:solidFill>
              <a:latin typeface="Arial" panose="020B0604020202020204" pitchFamily="34" charset="0"/>
              <a:cs typeface="Arial" panose="020B0604020202020204" pitchFamily="34" charset="0"/>
            </a:endParaRPr>
          </a:p>
          <a:p>
            <a:r>
              <a:rPr lang="en-US" sz="2800" b="1" dirty="0" smtClean="0">
                <a:solidFill>
                  <a:srgbClr val="0070C0"/>
                </a:solidFill>
                <a:latin typeface="Arial" panose="020B0604020202020204" pitchFamily="34" charset="0"/>
                <a:cs typeface="Arial" panose="020B0604020202020204" pitchFamily="34" charset="0"/>
              </a:rPr>
              <a:t>- Vijay </a:t>
            </a:r>
            <a:r>
              <a:rPr lang="en-US" sz="2800" b="1" dirty="0">
                <a:solidFill>
                  <a:srgbClr val="0070C0"/>
                </a:solidFill>
                <a:latin typeface="Arial" panose="020B0604020202020204" pitchFamily="34" charset="0"/>
                <a:cs typeface="Arial" panose="020B0604020202020204" pitchFamily="34" charset="0"/>
              </a:rPr>
              <a:t>Kailash </a:t>
            </a:r>
            <a:r>
              <a:rPr lang="en-US" sz="2800" b="1" dirty="0" smtClean="0">
                <a:solidFill>
                  <a:srgbClr val="0070C0"/>
                </a:solidFill>
                <a:latin typeface="Arial" panose="020B0604020202020204" pitchFamily="34" charset="0"/>
                <a:cs typeface="Arial" panose="020B0604020202020204" pitchFamily="34" charset="0"/>
              </a:rPr>
              <a:t>S</a:t>
            </a:r>
            <a:endParaRPr lang="en-US" sz="2800" b="1" dirty="0">
              <a:solidFill>
                <a:srgbClr val="0070C0"/>
              </a:solidFill>
              <a:latin typeface="Arial" panose="020B0604020202020204" pitchFamily="34" charset="0"/>
              <a:cs typeface="Arial" panose="020B0604020202020204" pitchFamily="34" charset="0"/>
            </a:endParaRPr>
          </a:p>
          <a:p>
            <a:endParaRPr lang="en-US" sz="28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610511" y="103137"/>
            <a:ext cx="11819861" cy="646331"/>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Model Performance</a:t>
            </a:r>
          </a:p>
        </p:txBody>
      </p:sp>
      <p:sp>
        <p:nvSpPr>
          <p:cNvPr id="2" name="Rectangle 1"/>
          <p:cNvSpPr/>
          <p:nvPr/>
        </p:nvSpPr>
        <p:spPr>
          <a:xfrm>
            <a:off x="2845174" y="1221109"/>
            <a:ext cx="5389100"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Detection using Classification:</a:t>
            </a:r>
          </a:p>
        </p:txBody>
      </p:sp>
      <p:pic>
        <p:nvPicPr>
          <p:cNvPr id="8" name="Picture 7">
            <a:extLst>
              <a:ext uri="{FF2B5EF4-FFF2-40B4-BE49-F238E27FC236}">
                <a16:creationId xmlns:a16="http://schemas.microsoft.com/office/drawing/2014/main" xmlns="" id="{96AB9237-0C7E-6B1E-9F17-3D3DEC1C46BB}"/>
              </a:ext>
            </a:extLst>
          </p:cNvPr>
          <p:cNvPicPr>
            <a:picLocks noChangeAspect="1"/>
          </p:cNvPicPr>
          <p:nvPr/>
        </p:nvPicPr>
        <p:blipFill>
          <a:blip r:embed="rId2"/>
          <a:stretch>
            <a:fillRect/>
          </a:stretch>
        </p:blipFill>
        <p:spPr>
          <a:xfrm>
            <a:off x="1096741" y="2123637"/>
            <a:ext cx="8966160" cy="3513254"/>
          </a:xfrm>
          <a:prstGeom prst="rect">
            <a:avLst/>
          </a:prstGeom>
        </p:spPr>
      </p:pic>
    </p:spTree>
    <p:extLst>
      <p:ext uri="{BB962C8B-B14F-4D97-AF65-F5344CB8AC3E}">
        <p14:creationId xmlns:p14="http://schemas.microsoft.com/office/powerpoint/2010/main" val="124436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464484" y="170191"/>
            <a:ext cx="11819861" cy="646331"/>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Model Performance</a:t>
            </a:r>
          </a:p>
        </p:txBody>
      </p:sp>
      <p:sp>
        <p:nvSpPr>
          <p:cNvPr id="2" name="Rectangle 1"/>
          <p:cNvSpPr/>
          <p:nvPr/>
        </p:nvSpPr>
        <p:spPr>
          <a:xfrm>
            <a:off x="3127414" y="1077885"/>
            <a:ext cx="5389100" cy="769441"/>
          </a:xfrm>
          <a:prstGeom prst="rect">
            <a:avLst/>
          </a:prstGeom>
        </p:spPr>
        <p:txBody>
          <a:bodyPr wrap="square">
            <a:spAutoFit/>
          </a:bodyPr>
          <a:lstStyle/>
          <a:p>
            <a:pPr>
              <a:defRPr/>
            </a:pPr>
            <a:r>
              <a:rPr kumimoji="0" lang="en-US" sz="22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Detection using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pic>
        <p:nvPicPr>
          <p:cNvPr id="13" name="Picture 12">
            <a:extLst>
              <a:ext uri="{FF2B5EF4-FFF2-40B4-BE49-F238E27FC236}">
                <a16:creationId xmlns:a16="http://schemas.microsoft.com/office/drawing/2014/main" xmlns="" id="{B5E7BA54-CCFB-1CD2-4262-356F73A2581D}"/>
              </a:ext>
            </a:extLst>
          </p:cNvPr>
          <p:cNvPicPr>
            <a:picLocks noChangeAspect="1"/>
          </p:cNvPicPr>
          <p:nvPr/>
        </p:nvPicPr>
        <p:blipFill>
          <a:blip r:embed="rId2"/>
          <a:stretch>
            <a:fillRect/>
          </a:stretch>
        </p:blipFill>
        <p:spPr>
          <a:xfrm>
            <a:off x="1196787" y="1942329"/>
            <a:ext cx="8471647" cy="3837786"/>
          </a:xfrm>
          <a:prstGeom prst="rect">
            <a:avLst/>
          </a:prstGeom>
        </p:spPr>
      </p:pic>
    </p:spTree>
    <p:extLst>
      <p:ext uri="{BB962C8B-B14F-4D97-AF65-F5344CB8AC3E}">
        <p14:creationId xmlns:p14="http://schemas.microsoft.com/office/powerpoint/2010/main" val="398425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3792892" y="98397"/>
            <a:ext cx="3069335" cy="646331"/>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Conclusion</a:t>
            </a:r>
          </a:p>
        </p:txBody>
      </p:sp>
      <p:sp>
        <p:nvSpPr>
          <p:cNvPr id="8" name="Rectangle 7"/>
          <p:cNvSpPr/>
          <p:nvPr/>
        </p:nvSpPr>
        <p:spPr>
          <a:xfrm>
            <a:off x="5454977" y="140611"/>
            <a:ext cx="585510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a:t>
            </a:r>
            <a:endPar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xmlns="" id="{1D52B8B8-FFE1-A50E-DE5E-758B290B23B9}"/>
              </a:ext>
            </a:extLst>
          </p:cNvPr>
          <p:cNvGraphicFramePr>
            <a:graphicFrameLocks/>
          </p:cNvGraphicFramePr>
          <p:nvPr>
            <p:extLst>
              <p:ext uri="{D42A27DB-BD31-4B8C-83A1-F6EECF244321}">
                <p14:modId xmlns:p14="http://schemas.microsoft.com/office/powerpoint/2010/main" val="526889397"/>
              </p:ext>
            </p:extLst>
          </p:nvPr>
        </p:nvGraphicFramePr>
        <p:xfrm>
          <a:off x="6571765" y="53147"/>
          <a:ext cx="5335959" cy="241073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xmlns="" id="{B184E1FA-5157-97D2-D8FA-2D6514975771}"/>
              </a:ext>
            </a:extLst>
          </p:cNvPr>
          <p:cNvSpPr txBox="1"/>
          <p:nvPr/>
        </p:nvSpPr>
        <p:spPr>
          <a:xfrm>
            <a:off x="6260501" y="2125947"/>
            <a:ext cx="4685181" cy="1046440"/>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From the historical data,78% of Energy is consumed in weekdays and 22% during weekends.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pic>
        <p:nvPicPr>
          <p:cNvPr id="11" name="Picture 10">
            <a:extLst>
              <a:ext uri="{FF2B5EF4-FFF2-40B4-BE49-F238E27FC236}">
                <a16:creationId xmlns:a16="http://schemas.microsoft.com/office/drawing/2014/main" xmlns="" id="{81D36A01-4124-8B76-F448-AF2A381F2B91}"/>
              </a:ext>
            </a:extLst>
          </p:cNvPr>
          <p:cNvPicPr>
            <a:picLocks noChangeAspect="1"/>
          </p:cNvPicPr>
          <p:nvPr/>
        </p:nvPicPr>
        <p:blipFill>
          <a:blip r:embed="rId3"/>
          <a:stretch>
            <a:fillRect/>
          </a:stretch>
        </p:blipFill>
        <p:spPr>
          <a:xfrm>
            <a:off x="119775" y="1129515"/>
            <a:ext cx="5976225" cy="1825332"/>
          </a:xfrm>
          <a:prstGeom prst="rect">
            <a:avLst/>
          </a:prstGeom>
        </p:spPr>
      </p:pic>
      <p:pic>
        <p:nvPicPr>
          <p:cNvPr id="13" name="Picture 12">
            <a:extLst>
              <a:ext uri="{FF2B5EF4-FFF2-40B4-BE49-F238E27FC236}">
                <a16:creationId xmlns:a16="http://schemas.microsoft.com/office/drawing/2014/main" xmlns="" id="{F962D1B4-6B22-F54E-4067-DC5324B8DD96}"/>
              </a:ext>
            </a:extLst>
          </p:cNvPr>
          <p:cNvPicPr>
            <a:picLocks noChangeAspect="1"/>
          </p:cNvPicPr>
          <p:nvPr/>
        </p:nvPicPr>
        <p:blipFill>
          <a:blip r:embed="rId4"/>
          <a:stretch>
            <a:fillRect/>
          </a:stretch>
        </p:blipFill>
        <p:spPr>
          <a:xfrm>
            <a:off x="119775" y="3727861"/>
            <a:ext cx="5976225" cy="1950721"/>
          </a:xfrm>
          <a:prstGeom prst="rect">
            <a:avLst/>
          </a:prstGeom>
        </p:spPr>
      </p:pic>
      <p:sp>
        <p:nvSpPr>
          <p:cNvPr id="17" name="TextBox 16">
            <a:extLst>
              <a:ext uri="{FF2B5EF4-FFF2-40B4-BE49-F238E27FC236}">
                <a16:creationId xmlns:a16="http://schemas.microsoft.com/office/drawing/2014/main" xmlns="" id="{AB103361-6FB4-FF3A-2E6C-674C41BD3865}"/>
              </a:ext>
            </a:extLst>
          </p:cNvPr>
          <p:cNvSpPr txBox="1"/>
          <p:nvPr/>
        </p:nvSpPr>
        <p:spPr>
          <a:xfrm>
            <a:off x="278543" y="3471147"/>
            <a:ext cx="6293222" cy="33855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IN" sz="16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Table with Energy Consumed &gt; Defined Cut-off</a:t>
            </a:r>
          </a:p>
        </p:txBody>
      </p:sp>
      <p:sp>
        <p:nvSpPr>
          <p:cNvPr id="19" name="TextBox 18">
            <a:extLst>
              <a:ext uri="{FF2B5EF4-FFF2-40B4-BE49-F238E27FC236}">
                <a16:creationId xmlns:a16="http://schemas.microsoft.com/office/drawing/2014/main" xmlns="" id="{F4007D6A-1A34-CF5A-73C4-ABB31DDCC8CB}"/>
              </a:ext>
            </a:extLst>
          </p:cNvPr>
          <p:cNvSpPr txBox="1"/>
          <p:nvPr/>
        </p:nvSpPr>
        <p:spPr>
          <a:xfrm>
            <a:off x="739066" y="872460"/>
            <a:ext cx="5811724" cy="33855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IN" sz="16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Table shows Total Energy Consumption</a:t>
            </a:r>
          </a:p>
        </p:txBody>
      </p:sp>
      <p:sp>
        <p:nvSpPr>
          <p:cNvPr id="20" name="TextBox 19">
            <a:extLst>
              <a:ext uri="{FF2B5EF4-FFF2-40B4-BE49-F238E27FC236}">
                <a16:creationId xmlns:a16="http://schemas.microsoft.com/office/drawing/2014/main" xmlns="" id="{6EE1111C-8908-9189-1D8B-0E5E295915DD}"/>
              </a:ext>
            </a:extLst>
          </p:cNvPr>
          <p:cNvSpPr txBox="1"/>
          <p:nvPr/>
        </p:nvSpPr>
        <p:spPr>
          <a:xfrm>
            <a:off x="6254768" y="3286939"/>
            <a:ext cx="4685181" cy="2831544"/>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When </a:t>
            </a:r>
            <a:r>
              <a:rPr lang="en-IN" dirty="0">
                <a:solidFill>
                  <a:prstClr val="black"/>
                </a:solidFill>
                <a:latin typeface="Verdana" panose="020B0604030504040204" pitchFamily="34" charset="0"/>
                <a:ea typeface="Verdana" panose="020B0604030504040204" pitchFamily="34" charset="0"/>
              </a:rPr>
              <a:t>energy consumption[kWh] every 15 mins </a:t>
            </a:r>
            <a:r>
              <a:rPr lang="en-IN" b="1" dirty="0">
                <a:solidFill>
                  <a:prstClr val="black"/>
                </a:solidFill>
                <a:latin typeface="Verdana" panose="020B0604030504040204" pitchFamily="34" charset="0"/>
                <a:ea typeface="Verdana" panose="020B0604030504040204" pitchFamily="34" charset="0"/>
              </a:rPr>
              <a:t>exceeds the defined cut-off</a:t>
            </a:r>
            <a:r>
              <a:rPr lang="en-IN" dirty="0">
                <a:solidFill>
                  <a:prstClr val="black"/>
                </a:solidFill>
                <a:latin typeface="Verdana" panose="020B0604030504040204" pitchFamily="34" charset="0"/>
                <a:ea typeface="Verdana" panose="020B0604030504040204" pitchFamily="34" charset="0"/>
              </a:rPr>
              <a:t> on “weekends” and “weekdays”, it cumulates to 56,980.41 kWh every year. </a:t>
            </a:r>
          </a:p>
          <a:p>
            <a:pPr marR="0" lvl="0" algn="l" defTabSz="914400" rtl="0" eaLnBrk="1" fontAlgn="auto" latinLnBrk="0" hangingPunct="1">
              <a:lnSpc>
                <a:spcPct val="100000"/>
              </a:lnSpc>
              <a:spcBef>
                <a:spcPts val="0"/>
              </a:spcBef>
              <a:spcAft>
                <a:spcPts val="0"/>
              </a:spcAft>
              <a:buClrTx/>
              <a:buSzTx/>
              <a:tabLst/>
              <a:defRPr/>
            </a:pPr>
            <a:endParaRPr lang="en-IN" sz="800" dirty="0">
              <a:solidFill>
                <a:prstClr val="black"/>
              </a:solidFill>
              <a:latin typeface="Verdana" panose="020B0604030504040204" pitchFamily="34" charset="0"/>
              <a:ea typeface="Verdana" panose="020B060403050404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In terms of percentage, this is </a:t>
            </a:r>
            <a:r>
              <a:rPr lang="en-IN" b="1" dirty="0">
                <a:solidFill>
                  <a:prstClr val="black"/>
                </a:solidFill>
                <a:latin typeface="Verdana" panose="020B0604030504040204" pitchFamily="34" charset="0"/>
                <a:ea typeface="Verdana" panose="020B0604030504040204" pitchFamily="34" charset="0"/>
              </a:rPr>
              <a:t>39.18 % of Total Energy Consumption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
        <p:nvSpPr>
          <p:cNvPr id="21" name="TextBox 20">
            <a:extLst>
              <a:ext uri="{FF2B5EF4-FFF2-40B4-BE49-F238E27FC236}">
                <a16:creationId xmlns:a16="http://schemas.microsoft.com/office/drawing/2014/main" xmlns="" id="{F45FABD4-82B2-A786-45C1-F650EFDA8B95}"/>
              </a:ext>
            </a:extLst>
          </p:cNvPr>
          <p:cNvSpPr txBox="1"/>
          <p:nvPr/>
        </p:nvSpPr>
        <p:spPr>
          <a:xfrm>
            <a:off x="119774" y="5803786"/>
            <a:ext cx="10960601" cy="83099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IN" sz="2000" b="1" i="0" u="none" strike="noStrike" kern="1200" cap="none" spc="0" normalizeH="0" baseline="0" noProof="0" dirty="0">
                <a:ln>
                  <a:noFill/>
                </a:ln>
                <a:solidFill>
                  <a:schemeClr val="accent6">
                    <a:lumMod val="50000"/>
                  </a:schemeClr>
                </a:solidFill>
                <a:effectLst/>
                <a:uLnTx/>
                <a:uFillTx/>
                <a:latin typeface="Verdana" panose="020B0604030504040204" pitchFamily="34" charset="0"/>
                <a:ea typeface="Verdana" panose="020B0604030504040204" pitchFamily="34" charset="0"/>
                <a:cs typeface="+mn-cs"/>
              </a:rPr>
              <a:t>As per Problem Statement, Our Framework to detect Anomalous Energy Consumption will help to reduce energy </a:t>
            </a:r>
            <a:r>
              <a:rPr lang="en-IN" sz="2000" b="1" dirty="0">
                <a:solidFill>
                  <a:schemeClr val="accent6">
                    <a:lumMod val="50000"/>
                  </a:schemeClr>
                </a:solidFill>
                <a:latin typeface="Verdana" panose="020B0604030504040204" pitchFamily="34" charset="0"/>
                <a:ea typeface="Verdana" panose="020B0604030504040204" pitchFamily="34" charset="0"/>
              </a:rPr>
              <a:t>c</a:t>
            </a:r>
            <a:r>
              <a:rPr kumimoji="0" lang="en-IN" sz="2000" b="1" i="0" u="none" strike="noStrike" kern="1200" cap="none" spc="0" normalizeH="0" baseline="0" noProof="0" dirty="0" err="1">
                <a:ln>
                  <a:noFill/>
                </a:ln>
                <a:solidFill>
                  <a:schemeClr val="accent6">
                    <a:lumMod val="50000"/>
                  </a:schemeClr>
                </a:solidFill>
                <a:effectLst/>
                <a:uLnTx/>
                <a:uFillTx/>
                <a:latin typeface="Verdana" panose="020B0604030504040204" pitchFamily="34" charset="0"/>
                <a:ea typeface="Verdana" panose="020B0604030504040204" pitchFamily="34" charset="0"/>
                <a:cs typeface="+mn-cs"/>
              </a:rPr>
              <a:t>onsumption</a:t>
            </a:r>
            <a:r>
              <a:rPr kumimoji="0" lang="en-IN" sz="2000" b="1" i="0" u="none" strike="noStrike" kern="1200" cap="none" spc="0" normalizeH="0" baseline="0" noProof="0" dirty="0">
                <a:ln>
                  <a:noFill/>
                </a:ln>
                <a:solidFill>
                  <a:schemeClr val="accent6">
                    <a:lumMod val="50000"/>
                  </a:schemeClr>
                </a:solidFill>
                <a:effectLst/>
                <a:uLnTx/>
                <a:uFillTx/>
                <a:latin typeface="Verdana" panose="020B0604030504040204" pitchFamily="34" charset="0"/>
                <a:ea typeface="Verdana" panose="020B0604030504040204" pitchFamily="34" charset="0"/>
                <a:cs typeface="+mn-cs"/>
              </a:rPr>
              <a:t> close to 40%.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838640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19054D5-6620-138E-30D3-CB4AF4AE27AD}"/>
              </a:ext>
            </a:extLst>
          </p:cNvPr>
          <p:cNvSpPr txBox="1"/>
          <p:nvPr/>
        </p:nvSpPr>
        <p:spPr>
          <a:xfrm>
            <a:off x="2605369" y="174376"/>
            <a:ext cx="609824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Feature Importance</a:t>
            </a:r>
          </a:p>
        </p:txBody>
      </p:sp>
      <p:pic>
        <p:nvPicPr>
          <p:cNvPr id="5" name="Picture 4">
            <a:extLst>
              <a:ext uri="{FF2B5EF4-FFF2-40B4-BE49-F238E27FC236}">
                <a16:creationId xmlns:a16="http://schemas.microsoft.com/office/drawing/2014/main" xmlns="" id="{9EDD12B6-6CB8-2EE2-3255-8072FABDFA53}"/>
              </a:ext>
            </a:extLst>
          </p:cNvPr>
          <p:cNvPicPr>
            <a:picLocks noChangeAspect="1"/>
          </p:cNvPicPr>
          <p:nvPr/>
        </p:nvPicPr>
        <p:blipFill>
          <a:blip r:embed="rId2"/>
          <a:stretch>
            <a:fillRect/>
          </a:stretch>
        </p:blipFill>
        <p:spPr>
          <a:xfrm>
            <a:off x="779489" y="982111"/>
            <a:ext cx="9144000" cy="5701513"/>
          </a:xfrm>
          <a:prstGeom prst="rect">
            <a:avLst/>
          </a:prstGeom>
        </p:spPr>
      </p:pic>
    </p:spTree>
    <p:extLst>
      <p:ext uri="{BB962C8B-B14F-4D97-AF65-F5344CB8AC3E}">
        <p14:creationId xmlns:p14="http://schemas.microsoft.com/office/powerpoint/2010/main" val="97201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449799" y="130431"/>
            <a:ext cx="10642208" cy="646331"/>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Testing :</a:t>
            </a:r>
            <a:r>
              <a:rPr kumimoji="0" lang="en-US" sz="3600" b="1" i="0" u="none" strike="noStrike" kern="1200" cap="none" spc="0" normalizeH="0" noProof="0" dirty="0" smtClean="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3600" b="1" i="0" u="none" strike="noStrike" kern="1200" cap="none" spc="0" normalizeH="0" noProof="0" dirty="0" err="1" smtClean="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DataBricks</a:t>
            </a:r>
            <a:r>
              <a:rPr kumimoji="0" lang="en-US" sz="3600" b="1" i="0" u="none" strike="noStrike" kern="1200" cap="none" spc="0" normalizeH="0" noProof="0" dirty="0" smtClean="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 Query Endpoint</a:t>
            </a:r>
            <a:endPar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A84B8933-F44C-374A-B677-D79AD8184284}"/>
              </a:ext>
            </a:extLst>
          </p:cNvPr>
          <p:cNvSpPr txBox="1"/>
          <p:nvPr/>
        </p:nvSpPr>
        <p:spPr>
          <a:xfrm>
            <a:off x="231728" y="1305430"/>
            <a:ext cx="11078349" cy="101566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solidFill>
                  <a:prstClr val="black"/>
                </a:solidFill>
                <a:latin typeface="Verdana" panose="020B0604030504040204" pitchFamily="34" charset="0"/>
                <a:ea typeface="Verdana" panose="020B0604030504040204" pitchFamily="34" charset="0"/>
              </a:rPr>
              <a:t>Via query endpoint, provided Inputs in JSON format in the “Request” section.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solidFill>
                  <a:prstClr val="black"/>
                </a:solidFill>
                <a:latin typeface="Verdana" panose="020B0604030504040204" pitchFamily="34" charset="0"/>
                <a:ea typeface="Verdana" panose="020B0604030504040204" pitchFamily="34" charset="0"/>
              </a:rPr>
              <a:t>The “Response” section, predicted the “Energy consumption” from the registered Regression model. </a:t>
            </a:r>
            <a:endParaRPr kumimoji="0" lang="en-IN"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
        <p:nvSpPr>
          <p:cNvPr id="8" name="Rectangle 7"/>
          <p:cNvSpPr/>
          <p:nvPr/>
        </p:nvSpPr>
        <p:spPr>
          <a:xfrm>
            <a:off x="5454977" y="140611"/>
            <a:ext cx="585510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a:t>
            </a:r>
            <a:endPar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D36342C9-1677-9315-16F5-BFDDD522B1B2}"/>
              </a:ext>
            </a:extLst>
          </p:cNvPr>
          <p:cNvPicPr>
            <a:picLocks noChangeAspect="1"/>
          </p:cNvPicPr>
          <p:nvPr/>
        </p:nvPicPr>
        <p:blipFill>
          <a:blip r:embed="rId2"/>
          <a:stretch>
            <a:fillRect/>
          </a:stretch>
        </p:blipFill>
        <p:spPr>
          <a:xfrm>
            <a:off x="1473499" y="2261686"/>
            <a:ext cx="8594809" cy="4465883"/>
          </a:xfrm>
          <a:prstGeom prst="rect">
            <a:avLst/>
          </a:prstGeom>
        </p:spPr>
      </p:pic>
      <p:sp>
        <p:nvSpPr>
          <p:cNvPr id="10" name="TextBox 9">
            <a:extLst>
              <a:ext uri="{FF2B5EF4-FFF2-40B4-BE49-F238E27FC236}">
                <a16:creationId xmlns:a16="http://schemas.microsoft.com/office/drawing/2014/main" xmlns="" id="{8017E847-B50C-F5DB-D978-0C8E8F3BD4D3}"/>
              </a:ext>
            </a:extLst>
          </p:cNvPr>
          <p:cNvSpPr txBox="1"/>
          <p:nvPr/>
        </p:nvSpPr>
        <p:spPr>
          <a:xfrm>
            <a:off x="3046880" y="841041"/>
            <a:ext cx="609824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highlight>
                  <a:srgbClr val="FFFF00"/>
                </a:highlight>
                <a:uLnTx/>
                <a:uFillTx/>
                <a:latin typeface="Verdana" panose="020B0604030504040204" pitchFamily="34" charset="0"/>
                <a:ea typeface="Verdana" panose="020B0604030504040204" pitchFamily="34" charset="0"/>
                <a:cs typeface="+mn-cs"/>
              </a:rPr>
              <a:t>Detection using Forecasting:</a:t>
            </a:r>
          </a:p>
        </p:txBody>
      </p:sp>
    </p:spTree>
    <p:extLst>
      <p:ext uri="{BB962C8B-B14F-4D97-AF65-F5344CB8AC3E}">
        <p14:creationId xmlns:p14="http://schemas.microsoft.com/office/powerpoint/2010/main" val="2644422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449799" y="130431"/>
            <a:ext cx="10642208" cy="646331"/>
          </a:xfrm>
          <a:prstGeom prst="rect">
            <a:avLst/>
          </a:prstGeom>
        </p:spPr>
        <p:txBody>
          <a:bodyPr wrap="square" anchor="t">
            <a:spAutoFit/>
          </a:bodyPr>
          <a:lstStyle/>
          <a:p>
            <a:pPr lvl="0" algn="ctr">
              <a:defRPr/>
            </a:pPr>
            <a:r>
              <a:rPr lang="en-US" sz="3600" b="1" dirty="0">
                <a:solidFill>
                  <a:srgbClr val="0070C0"/>
                </a:solidFill>
                <a:latin typeface="Verdana" panose="020B0604030504040204" pitchFamily="34" charset="0"/>
                <a:ea typeface="Verdana" panose="020B0604030504040204" pitchFamily="34" charset="0"/>
                <a:cs typeface="Arial" panose="020B0604020202020204" pitchFamily="34" charset="0"/>
              </a:rPr>
              <a:t>Testing : </a:t>
            </a:r>
            <a:r>
              <a:rPr lang="en-US" sz="3600" b="1" dirty="0" err="1">
                <a:solidFill>
                  <a:srgbClr val="0070C0"/>
                </a:solidFill>
                <a:latin typeface="Verdana" panose="020B0604030504040204" pitchFamily="34" charset="0"/>
                <a:ea typeface="Verdana" panose="020B0604030504040204" pitchFamily="34" charset="0"/>
                <a:cs typeface="Arial" panose="020B0604020202020204" pitchFamily="34" charset="0"/>
              </a:rPr>
              <a:t>DataBricks</a:t>
            </a:r>
            <a:r>
              <a:rPr lang="en-US" sz="3600" b="1" dirty="0">
                <a:solidFill>
                  <a:srgbClr val="0070C0"/>
                </a:solidFill>
                <a:latin typeface="Verdana" panose="020B0604030504040204" pitchFamily="34" charset="0"/>
                <a:ea typeface="Verdana" panose="020B0604030504040204" pitchFamily="34" charset="0"/>
                <a:cs typeface="Arial" panose="020B0604020202020204" pitchFamily="34" charset="0"/>
              </a:rPr>
              <a:t> Query Endpoint</a:t>
            </a:r>
            <a:endParaRPr lang="en-US" sz="3600" b="1" dirty="0">
              <a:solidFill>
                <a:srgbClr val="0070C0"/>
              </a:solidFill>
              <a:latin typeface="Verdana" panose="020B0604030504040204" pitchFamily="34" charset="0"/>
              <a:ea typeface="Verdana" panose="020B060403050404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A84B8933-F44C-374A-B677-D79AD8184284}"/>
              </a:ext>
            </a:extLst>
          </p:cNvPr>
          <p:cNvSpPr txBox="1"/>
          <p:nvPr/>
        </p:nvSpPr>
        <p:spPr>
          <a:xfrm>
            <a:off x="231728" y="1305430"/>
            <a:ext cx="11078349" cy="101566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solidFill>
                  <a:prstClr val="black"/>
                </a:solidFill>
                <a:latin typeface="Verdana" panose="020B0604030504040204" pitchFamily="34" charset="0"/>
                <a:ea typeface="Verdana" panose="020B0604030504040204" pitchFamily="34" charset="0"/>
              </a:rPr>
              <a:t>Via query endpoint, provided Inputs in JSON format in the “Request” section.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dirty="0">
                <a:solidFill>
                  <a:prstClr val="black"/>
                </a:solidFill>
                <a:latin typeface="Verdana" panose="020B0604030504040204" pitchFamily="34" charset="0"/>
                <a:ea typeface="Verdana" panose="020B0604030504040204" pitchFamily="34" charset="0"/>
              </a:rPr>
              <a:t>The “Response” section, classified the Energy Consumption as “1” from the registered Classification model.(“1” denotes </a:t>
            </a:r>
            <a:r>
              <a:rPr lang="en-IN" sz="2000" dirty="0" err="1">
                <a:solidFill>
                  <a:prstClr val="black"/>
                </a:solidFill>
                <a:latin typeface="Verdana" panose="020B0604030504040204" pitchFamily="34" charset="0"/>
                <a:ea typeface="Verdana" panose="020B0604030504040204" pitchFamily="34" charset="0"/>
              </a:rPr>
              <a:t>Anamalous</a:t>
            </a:r>
            <a:r>
              <a:rPr lang="en-IN" sz="2000" dirty="0">
                <a:solidFill>
                  <a:prstClr val="black"/>
                </a:solidFill>
                <a:latin typeface="Verdana" panose="020B0604030504040204" pitchFamily="34" charset="0"/>
                <a:ea typeface="Verdana" panose="020B0604030504040204" pitchFamily="34" charset="0"/>
              </a:rPr>
              <a:t> Consumption).</a:t>
            </a:r>
            <a:endParaRPr kumimoji="0" lang="en-IN"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
        <p:nvSpPr>
          <p:cNvPr id="8" name="Rectangle 7"/>
          <p:cNvSpPr/>
          <p:nvPr/>
        </p:nvSpPr>
        <p:spPr>
          <a:xfrm>
            <a:off x="5454977" y="140611"/>
            <a:ext cx="585510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a:t>
            </a:r>
            <a:endPar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10" name="TextBox 9">
            <a:extLst>
              <a:ext uri="{FF2B5EF4-FFF2-40B4-BE49-F238E27FC236}">
                <a16:creationId xmlns:a16="http://schemas.microsoft.com/office/drawing/2014/main" xmlns="" id="{8017E847-B50C-F5DB-D978-0C8E8F3BD4D3}"/>
              </a:ext>
            </a:extLst>
          </p:cNvPr>
          <p:cNvSpPr txBox="1"/>
          <p:nvPr/>
        </p:nvSpPr>
        <p:spPr>
          <a:xfrm>
            <a:off x="3046880" y="841041"/>
            <a:ext cx="609824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highlight>
                  <a:srgbClr val="FFFF00"/>
                </a:highlight>
                <a:uLnTx/>
                <a:uFillTx/>
                <a:latin typeface="Verdana" panose="020B0604030504040204" pitchFamily="34" charset="0"/>
                <a:ea typeface="Verdana" panose="020B0604030504040204" pitchFamily="34" charset="0"/>
                <a:cs typeface="+mn-cs"/>
              </a:rPr>
              <a:t>Detection using Classification:</a:t>
            </a:r>
          </a:p>
        </p:txBody>
      </p:sp>
      <p:pic>
        <p:nvPicPr>
          <p:cNvPr id="14" name="Picture 13">
            <a:extLst>
              <a:ext uri="{FF2B5EF4-FFF2-40B4-BE49-F238E27FC236}">
                <a16:creationId xmlns:a16="http://schemas.microsoft.com/office/drawing/2014/main" xmlns="" id="{CE07F0AD-228F-78F8-9AD6-E2CB42C03739}"/>
              </a:ext>
            </a:extLst>
          </p:cNvPr>
          <p:cNvPicPr>
            <a:picLocks noChangeAspect="1"/>
          </p:cNvPicPr>
          <p:nvPr/>
        </p:nvPicPr>
        <p:blipFill>
          <a:blip r:embed="rId2"/>
          <a:stretch>
            <a:fillRect/>
          </a:stretch>
        </p:blipFill>
        <p:spPr>
          <a:xfrm>
            <a:off x="1707472" y="2288694"/>
            <a:ext cx="8373644" cy="4496427"/>
          </a:xfrm>
          <a:prstGeom prst="rect">
            <a:avLst/>
          </a:prstGeom>
        </p:spPr>
      </p:pic>
    </p:spTree>
    <p:extLst>
      <p:ext uri="{BB962C8B-B14F-4D97-AF65-F5344CB8AC3E}">
        <p14:creationId xmlns:p14="http://schemas.microsoft.com/office/powerpoint/2010/main" val="342945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3739595" y="2905419"/>
            <a:ext cx="3559783" cy="646331"/>
          </a:xfrm>
          <a:prstGeom prst="rect">
            <a:avLst/>
          </a:prstGeom>
        </p:spPr>
        <p:txBody>
          <a:bodyPr wrap="square" anchor="t">
            <a:spAutoFit/>
          </a:bodyPr>
          <a:lstStyle/>
          <a:p>
            <a:pPr algn="ctr"/>
            <a:r>
              <a:rPr lang="en-US" sz="3600" b="1" dirty="0">
                <a:solidFill>
                  <a:srgbClr val="0070C0"/>
                </a:solidFill>
                <a:latin typeface="Verdana" panose="020B0604030504040204" pitchFamily="34" charset="0"/>
                <a:ea typeface="Verdana" panose="020B0604030504040204" pitchFamily="34" charset="0"/>
                <a:cs typeface="Arial" panose="020B0604020202020204" pitchFamily="34" charset="0"/>
              </a:rPr>
              <a:t>Thank you </a:t>
            </a:r>
            <a:r>
              <a:rPr lang="en-US" sz="3600" b="1" dirty="0">
                <a:solidFill>
                  <a:srgbClr val="0070C0"/>
                </a:solidFill>
                <a:latin typeface="Verdana" panose="020B0604030504040204" pitchFamily="34" charset="0"/>
                <a:ea typeface="Verdana" panose="020B0604030504040204" pitchFamily="34" charset="0"/>
                <a:cs typeface="Arial" panose="020B0604020202020204" pitchFamily="34" charset="0"/>
                <a:sym typeface="Wingdings" panose="05000000000000000000" pitchFamily="2" charset="2"/>
              </a:rPr>
              <a:t></a:t>
            </a:r>
            <a:endParaRPr lang="en-US" sz="3600" b="1" dirty="0">
              <a:solidFill>
                <a:srgbClr val="0070C0"/>
              </a:solidFill>
              <a:latin typeface="Verdana" panose="020B0604030504040204" pitchFamily="34" charset="0"/>
              <a:ea typeface="Verdana" panose="020B0604030504040204" pitchFamily="34" charset="0"/>
              <a:cs typeface="Arial" panose="020B0604020202020204" pitchFamily="34" charset="0"/>
            </a:endParaRPr>
          </a:p>
        </p:txBody>
      </p:sp>
      <p:sp>
        <p:nvSpPr>
          <p:cNvPr id="8" name="Rectangle 7"/>
          <p:cNvSpPr/>
          <p:nvPr/>
        </p:nvSpPr>
        <p:spPr>
          <a:xfrm>
            <a:off x="2711857" y="1627313"/>
            <a:ext cx="5855102" cy="369332"/>
          </a:xfrm>
          <a:prstGeom prst="rect">
            <a:avLst/>
          </a:prstGeom>
        </p:spPr>
        <p:txBody>
          <a:bodyPr wrap="square">
            <a:spAutoFit/>
          </a:bodyPr>
          <a:lstStyle/>
          <a:p>
            <a:pPr algn="ctr"/>
            <a:r>
              <a:rPr lang="en-US" b="1" dirty="0">
                <a:solidFill>
                  <a:srgbClr val="0070C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9624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933003" y="157798"/>
            <a:ext cx="9327879" cy="646331"/>
          </a:xfrm>
          <a:prstGeom prst="rect">
            <a:avLst/>
          </a:prstGeom>
        </p:spPr>
        <p:txBody>
          <a:bodyPr wrap="square" anchor="t">
            <a:spAutoFit/>
          </a:bodyPr>
          <a:lstStyle/>
          <a:p>
            <a:pPr algn="ctr"/>
            <a:r>
              <a:rPr lang="en-US" sz="3600" b="1" dirty="0">
                <a:solidFill>
                  <a:srgbClr val="0070C0"/>
                </a:solidFill>
                <a:latin typeface="Verdana" panose="020B0604030504040204" pitchFamily="34" charset="0"/>
                <a:ea typeface="Verdana" panose="020B0604030504040204" pitchFamily="34" charset="0"/>
                <a:cs typeface="Arial" panose="020B0604020202020204" pitchFamily="34" charset="0"/>
              </a:rPr>
              <a:t>Business Problem</a:t>
            </a:r>
          </a:p>
        </p:txBody>
      </p:sp>
      <p:sp>
        <p:nvSpPr>
          <p:cNvPr id="7" name="TextBox 6">
            <a:extLst>
              <a:ext uri="{FF2B5EF4-FFF2-40B4-BE49-F238E27FC236}">
                <a16:creationId xmlns:a16="http://schemas.microsoft.com/office/drawing/2014/main" xmlns="" id="{A84B8933-F44C-374A-B677-D79AD8184284}"/>
              </a:ext>
            </a:extLst>
          </p:cNvPr>
          <p:cNvSpPr txBox="1"/>
          <p:nvPr/>
        </p:nvSpPr>
        <p:spPr>
          <a:xfrm>
            <a:off x="416015" y="804129"/>
            <a:ext cx="10886569" cy="7571303"/>
          </a:xfrm>
          <a:prstGeom prst="rect">
            <a:avLst/>
          </a:prstGeom>
          <a:noFill/>
        </p:spPr>
        <p:txBody>
          <a:bodyPr wrap="square" rtlCol="0">
            <a:spAutoFit/>
          </a:bodyPr>
          <a:lstStyle/>
          <a:p>
            <a:pPr marL="3111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Climate change is a dangerous predicament affecting the world’s population.</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Verdana" panose="020B0604030504040204" pitchFamily="34" charset="0"/>
                <a:ea typeface="Verdana" panose="020B0604030504040204" pitchFamily="34" charset="0"/>
              </a:rPr>
              <a:t>Almost 80% of the overall world energy is produced by fossil fuels. </a:t>
            </a:r>
          </a:p>
          <a:p>
            <a:pPr marL="25400"/>
            <a:endParaRPr lang="en-US" sz="1400" dirty="0">
              <a:latin typeface="Verdana" panose="020B0604030504040204" pitchFamily="34" charset="0"/>
              <a:ea typeface="Verdana" panose="020B0604030504040204" pitchFamily="34" charset="0"/>
            </a:endParaRPr>
          </a:p>
          <a:p>
            <a:pPr marL="3111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Residential buildings sectors consume more than 40% of the overall energy generated globally, which is equivalent to around 30% of the entire worldwide CO2 emission. </a:t>
            </a:r>
          </a:p>
          <a:p>
            <a:pPr marL="25400"/>
            <a:endParaRPr lang="en-US" sz="1400" dirty="0">
              <a:latin typeface="Verdana" panose="020B0604030504040204" pitchFamily="34" charset="0"/>
              <a:ea typeface="Verdana" panose="020B0604030504040204" pitchFamily="34" charset="0"/>
            </a:endParaRPr>
          </a:p>
          <a:p>
            <a:pPr marL="3111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Hence, Reduction of power consumption in building environments could absolutely support the urgently needed diminutions in the world-wide power consumption and the related environmental interests. </a:t>
            </a:r>
          </a:p>
          <a:p>
            <a:pPr marL="25400" algn="ctr"/>
            <a:endParaRPr lang="en-US" sz="1400" dirty="0">
              <a:latin typeface="Verdana" panose="020B0604030504040204" pitchFamily="34" charset="0"/>
              <a:ea typeface="Verdana" panose="020B0604030504040204" pitchFamily="34" charset="0"/>
            </a:endParaRPr>
          </a:p>
          <a:p>
            <a:pPr marL="25400" algn="ctr"/>
            <a:r>
              <a:rPr lang="en-US" sz="3600" b="1" dirty="0">
                <a:solidFill>
                  <a:srgbClr val="0070C0"/>
                </a:solidFill>
                <a:latin typeface="Verdana" panose="020B0604030504040204" pitchFamily="34" charset="0"/>
                <a:ea typeface="Verdana" panose="020B0604030504040204" pitchFamily="34" charset="0"/>
                <a:cs typeface="Arial" panose="020B0604020202020204" pitchFamily="34" charset="0"/>
              </a:rPr>
              <a:t>Scope</a:t>
            </a:r>
          </a:p>
          <a:p>
            <a:pPr marL="25400" algn="ctr"/>
            <a:endParaRPr lang="en-US" sz="1400" b="1" dirty="0">
              <a:solidFill>
                <a:srgbClr val="0070C0"/>
              </a:solidFill>
              <a:latin typeface="Verdana" panose="020B0604030504040204" pitchFamily="34" charset="0"/>
              <a:ea typeface="Verdana" panose="020B0604030504040204" pitchFamily="34" charset="0"/>
              <a:cs typeface="Arial" panose="020B0604020202020204" pitchFamily="34" charset="0"/>
            </a:endParaRPr>
          </a:p>
          <a:p>
            <a:pPr marL="3111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The energy consumption log of a household for a period of 12 months, recorded at a regular interval of 15 minutes using Smart-meter.</a:t>
            </a:r>
          </a:p>
          <a:p>
            <a:pPr marL="25400" algn="ctr"/>
            <a:endParaRPr lang="en-US" sz="1400" b="1" dirty="0">
              <a:solidFill>
                <a:srgbClr val="0070C0"/>
              </a:solidFill>
              <a:latin typeface="Verdana" panose="020B0604030504040204" pitchFamily="34" charset="0"/>
              <a:ea typeface="Verdana" panose="020B0604030504040204" pitchFamily="34" charset="0"/>
              <a:cs typeface="Arial" panose="020B0604020202020204" pitchFamily="34" charset="0"/>
            </a:endParaRPr>
          </a:p>
          <a:p>
            <a:pPr marL="311150" indent="-285750">
              <a:buFont typeface="Arial" panose="020B0604020202020204" pitchFamily="34" charset="0"/>
              <a:buChar char="•"/>
            </a:pPr>
            <a:r>
              <a:rPr lang="en-US" sz="2000" b="1" dirty="0">
                <a:latin typeface="Verdana" panose="020B0604030504040204" pitchFamily="34" charset="0"/>
                <a:ea typeface="Verdana" panose="020B0604030504040204" pitchFamily="34" charset="0"/>
                <a:cs typeface="Arial" panose="020B0604020202020204" pitchFamily="34" charset="0"/>
              </a:rPr>
              <a:t>Constraint: </a:t>
            </a:r>
            <a:r>
              <a:rPr lang="en-US" sz="2000" dirty="0">
                <a:latin typeface="Verdana" panose="020B0604030504040204" pitchFamily="34" charset="0"/>
                <a:ea typeface="Verdana" panose="020B0604030504040204" pitchFamily="34" charset="0"/>
              </a:rPr>
              <a:t>The geography of the household is not known. Knowing this, would further add value to our study in terms of learning the Energy consumption pattern during their holiday calendar, and other features etc..</a:t>
            </a:r>
          </a:p>
          <a:p>
            <a:pPr marL="25400"/>
            <a:r>
              <a:rPr lang="en-US" sz="3600" b="1" dirty="0">
                <a:solidFill>
                  <a:srgbClr val="0070C0"/>
                </a:solidFill>
                <a:latin typeface="Verdana" panose="020B0604030504040204" pitchFamily="34" charset="0"/>
                <a:ea typeface="Verdana" panose="020B0604030504040204" pitchFamily="34" charset="0"/>
                <a:cs typeface="Arial" panose="020B0604020202020204" pitchFamily="34" charset="0"/>
              </a:rPr>
              <a:t>			</a:t>
            </a:r>
            <a:endParaRPr lang="en-US" dirty="0">
              <a:latin typeface="Verdana" panose="020B0604030504040204" pitchFamily="34" charset="0"/>
              <a:ea typeface="Verdana" panose="020B0604030504040204" pitchFamily="34" charset="0"/>
            </a:endParaRPr>
          </a:p>
          <a:p>
            <a:pPr marL="25400" indent="0">
              <a:buNone/>
            </a:pPr>
            <a:r>
              <a:rPr lang="en-IN" sz="3600" b="1" dirty="0">
                <a:solidFill>
                  <a:srgbClr val="0070C0"/>
                </a:solidFill>
                <a:latin typeface="Verdana" panose="020B0604030504040204" pitchFamily="34" charset="0"/>
                <a:ea typeface="Verdana" panose="020B0604030504040204" pitchFamily="34" charset="0"/>
                <a:cs typeface="Arial" panose="020B0604020202020204" pitchFamily="34" charset="0"/>
              </a:rPr>
              <a:t>	</a:t>
            </a:r>
            <a:endParaRPr lang="en-IN" sz="2400" b="1" dirty="0">
              <a:latin typeface="Verdana" panose="020B0604030504040204" pitchFamily="34" charset="0"/>
              <a:ea typeface="Verdana" panose="020B0604030504040204" pitchFamily="34" charset="0"/>
            </a:endParaRPr>
          </a:p>
          <a:p>
            <a:pPr marL="25400" indent="0">
              <a:buNone/>
            </a:pPr>
            <a:r>
              <a:rPr lang="en-IN" sz="3600" b="1" dirty="0">
                <a:solidFill>
                  <a:srgbClr val="0070C0"/>
                </a:solidFill>
                <a:latin typeface="Verdana" panose="020B0604030504040204" pitchFamily="34" charset="0"/>
                <a:ea typeface="Verdana" panose="020B0604030504040204" pitchFamily="34" charset="0"/>
                <a:cs typeface="Arial" panose="020B0604020202020204" pitchFamily="34" charset="0"/>
              </a:rPr>
              <a:t>				</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6584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84B8933-F44C-374A-B677-D79AD8184284}"/>
              </a:ext>
            </a:extLst>
          </p:cNvPr>
          <p:cNvSpPr txBox="1"/>
          <p:nvPr/>
        </p:nvSpPr>
        <p:spPr>
          <a:xfrm>
            <a:off x="241203" y="-762342"/>
            <a:ext cx="10886569" cy="4124206"/>
          </a:xfrm>
          <a:prstGeom prst="rect">
            <a:avLst/>
          </a:prstGeom>
          <a:noFill/>
        </p:spPr>
        <p:txBody>
          <a:bodyPr wrap="square" rtlCol="0">
            <a:spAutoFit/>
          </a:bodyPr>
          <a:lstStyle/>
          <a:p>
            <a:pPr marL="25400"/>
            <a:endParaRPr lang="en-US" dirty="0">
              <a:latin typeface="Verdana" panose="020B0604030504040204" pitchFamily="34" charset="0"/>
              <a:ea typeface="Verdana" panose="020B0604030504040204" pitchFamily="34" charset="0"/>
            </a:endParaRPr>
          </a:p>
          <a:p>
            <a:pPr marL="25400" indent="0">
              <a:buNone/>
            </a:pPr>
            <a:r>
              <a:rPr lang="en-IN" sz="3600" b="1" dirty="0">
                <a:solidFill>
                  <a:srgbClr val="0070C0"/>
                </a:solidFill>
                <a:latin typeface="Verdana" panose="020B0604030504040204" pitchFamily="34" charset="0"/>
                <a:ea typeface="Verdana" panose="020B0604030504040204" pitchFamily="34" charset="0"/>
                <a:cs typeface="Arial" panose="020B0604020202020204" pitchFamily="34" charset="0"/>
              </a:rPr>
              <a:t>				</a:t>
            </a:r>
          </a:p>
          <a:p>
            <a:pPr marL="25400" indent="0" algn="ctr">
              <a:buNone/>
            </a:pPr>
            <a:r>
              <a:rPr lang="en-IN" sz="3600" b="1" dirty="0">
                <a:solidFill>
                  <a:srgbClr val="0070C0"/>
                </a:solidFill>
                <a:latin typeface="Verdana" panose="020B0604030504040204" pitchFamily="34" charset="0"/>
                <a:ea typeface="Verdana" panose="020B0604030504040204" pitchFamily="34" charset="0"/>
                <a:cs typeface="Arial" panose="020B0604020202020204" pitchFamily="34" charset="0"/>
              </a:rPr>
              <a:t>Objective</a:t>
            </a:r>
          </a:p>
          <a:p>
            <a:pPr marL="25400"/>
            <a:endParaRPr lang="en-US" sz="1200" dirty="0">
              <a:latin typeface="Verdana" panose="020B0604030504040204" pitchFamily="34" charset="0"/>
              <a:ea typeface="Verdana" panose="020B0604030504040204" pitchFamily="34" charset="0"/>
            </a:endParaRPr>
          </a:p>
          <a:p>
            <a:pPr marL="3111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The main objective is to detect and analyze the outlier itself (anomalies), which  helps to detect anomalous consumption of energy and notify the users about the same.</a:t>
            </a:r>
          </a:p>
          <a:p>
            <a:pPr marL="3111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3683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In reference to the</a:t>
            </a:r>
            <a:r>
              <a:rPr lang="en-US" sz="2000" i="1" dirty="0">
                <a:latin typeface="Verdana" panose="020B0604030504040204" pitchFamily="34" charset="0"/>
                <a:ea typeface="Verdana" panose="020B0604030504040204" pitchFamily="34" charset="0"/>
              </a:rPr>
              <a:t> “Business Problem statement”</a:t>
            </a:r>
            <a:r>
              <a:rPr lang="en-US" sz="2000" dirty="0">
                <a:latin typeface="Verdana" panose="020B0604030504040204" pitchFamily="34" charset="0"/>
                <a:ea typeface="Verdana" panose="020B0604030504040204" pitchFamily="34" charset="0"/>
              </a:rPr>
              <a:t> mention, the Residential building sectors consume more than 40% of overall energy generated globally, We will develop a framework that can help to </a:t>
            </a:r>
            <a:r>
              <a:rPr lang="en-US" sz="2000" b="1" dirty="0">
                <a:solidFill>
                  <a:schemeClr val="accent6">
                    <a:lumMod val="75000"/>
                  </a:schemeClr>
                </a:solidFill>
                <a:latin typeface="Verdana" panose="020B0604030504040204" pitchFamily="34" charset="0"/>
                <a:ea typeface="Verdana" panose="020B0604030504040204" pitchFamily="34" charset="0"/>
              </a:rPr>
              <a:t>reduce the total energy       consumption by 40%</a:t>
            </a:r>
            <a:r>
              <a:rPr lang="en-US" sz="2000" dirty="0">
                <a:solidFill>
                  <a:schemeClr val="accent6">
                    <a:lumMod val="75000"/>
                  </a:schemeClr>
                </a:solidFill>
                <a:latin typeface="Verdana" panose="020B0604030504040204" pitchFamily="34" charset="0"/>
                <a:ea typeface="Verdana" panose="020B0604030504040204" pitchFamily="34" charset="0"/>
              </a:rPr>
              <a:t>. </a:t>
            </a:r>
            <a:r>
              <a:rPr lang="en-IN" sz="2400" b="1" dirty="0">
                <a:solidFill>
                  <a:srgbClr val="0070C0"/>
                </a:solidFill>
                <a:latin typeface="Verdana" panose="020B0604030504040204" pitchFamily="34" charset="0"/>
                <a:ea typeface="Verdana" panose="020B0604030504040204" pitchFamily="34" charset="0"/>
                <a:cs typeface="Arial" panose="020B0604020202020204" pitchFamily="34" charset="0"/>
              </a:rPr>
              <a:t>			</a:t>
            </a:r>
            <a:endParaRPr lang="en-IN" sz="2400"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xmlns="" id="{ACF2A735-03BD-868D-5F15-E681F743A5D0}"/>
              </a:ext>
            </a:extLst>
          </p:cNvPr>
          <p:cNvSpPr txBox="1"/>
          <p:nvPr/>
        </p:nvSpPr>
        <p:spPr>
          <a:xfrm>
            <a:off x="4030755" y="3328732"/>
            <a:ext cx="6098240" cy="646331"/>
          </a:xfrm>
          <a:prstGeom prst="rect">
            <a:avLst/>
          </a:prstGeom>
          <a:noFill/>
        </p:spPr>
        <p:txBody>
          <a:bodyPr wrap="square">
            <a:spAutoFit/>
          </a:bodyPr>
          <a:lstStyle/>
          <a:p>
            <a:r>
              <a:rPr kumimoji="0" lang="en-IN"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Action Items</a:t>
            </a:r>
            <a:endParaRPr lang="en-US" dirty="0"/>
          </a:p>
        </p:txBody>
      </p:sp>
      <p:sp>
        <p:nvSpPr>
          <p:cNvPr id="5" name="TextBox 4">
            <a:extLst>
              <a:ext uri="{FF2B5EF4-FFF2-40B4-BE49-F238E27FC236}">
                <a16:creationId xmlns:a16="http://schemas.microsoft.com/office/drawing/2014/main" xmlns="" id="{8EB948DD-3D4E-3D68-B4C8-E5080FFC52A2}"/>
              </a:ext>
            </a:extLst>
          </p:cNvPr>
          <p:cNvSpPr txBox="1"/>
          <p:nvPr/>
        </p:nvSpPr>
        <p:spPr>
          <a:xfrm>
            <a:off x="241203" y="3975063"/>
            <a:ext cx="5854797" cy="3016210"/>
          </a:xfrm>
          <a:prstGeom prst="rect">
            <a:avLst/>
          </a:prstGeom>
          <a:noFill/>
        </p:spPr>
        <p:txBody>
          <a:bodyPr wrap="square">
            <a:spAutoFit/>
          </a:bodyPr>
          <a:lstStyle/>
          <a:p>
            <a:pPr marL="3111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Detection using Classification:</a:t>
            </a:r>
          </a:p>
          <a:p>
            <a:pPr marL="3111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Construct a predictive model to “</a:t>
            </a:r>
            <a:r>
              <a:rPr kumimoji="0" lang="en-US" sz="2000" b="0" i="0" u="none" strike="noStrike" kern="1200" cap="none" spc="0" normalizeH="0" baseline="0" noProof="0" dirty="0">
                <a:ln>
                  <a:noFill/>
                </a:ln>
                <a:solidFill>
                  <a:srgbClr val="70AD47">
                    <a:lumMod val="75000"/>
                  </a:srgbClr>
                </a:solidFill>
                <a:effectLst/>
                <a:uLnTx/>
                <a:uFillTx/>
                <a:latin typeface="Verdana" panose="020B0604030504040204" pitchFamily="34" charset="0"/>
                <a:ea typeface="Verdana" panose="020B0604030504040204" pitchFamily="34" charset="0"/>
                <a:cs typeface="+mn-cs"/>
              </a:rPr>
              <a:t>classify future data points</a:t>
            </a: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p>
          <a:p>
            <a:pPr marL="2540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Verdana" panose="020B0604030504040204" pitchFamily="34" charset="0"/>
              <a:ea typeface="Verdana" panose="020B0604030504040204" pitchFamily="34" charset="0"/>
            </a:endParaRPr>
          </a:p>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Set/Create Target variable based on </a:t>
            </a:r>
          </a:p>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the contextual outliers observed in the </a:t>
            </a:r>
          </a:p>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dataset. It says whether a data point is ‘anomalous’ or ‘not’. </a:t>
            </a: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
        <p:nvSpPr>
          <p:cNvPr id="8" name="TextBox 7">
            <a:extLst>
              <a:ext uri="{FF2B5EF4-FFF2-40B4-BE49-F238E27FC236}">
                <a16:creationId xmlns:a16="http://schemas.microsoft.com/office/drawing/2014/main" xmlns="" id="{5F8A721A-D707-6506-3E44-B328EED09472}"/>
              </a:ext>
            </a:extLst>
          </p:cNvPr>
          <p:cNvSpPr txBox="1"/>
          <p:nvPr/>
        </p:nvSpPr>
        <p:spPr>
          <a:xfrm>
            <a:off x="5684487" y="3964827"/>
            <a:ext cx="6098240" cy="2400657"/>
          </a:xfrm>
          <a:prstGeom prst="rect">
            <a:avLst/>
          </a:prstGeom>
          <a:noFill/>
        </p:spPr>
        <p:txBody>
          <a:bodyPr wrap="square">
            <a:spAutoFit/>
          </a:bodyPr>
          <a:lstStyle/>
          <a:p>
            <a:pPr marL="3111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Detection using Forecasting:</a:t>
            </a: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Using Forecasting, we make use of </a:t>
            </a:r>
          </a:p>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historical data points, to generate forecast </a:t>
            </a:r>
          </a:p>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for future. Use Regression Models </a:t>
            </a:r>
          </a:p>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to “</a:t>
            </a:r>
            <a:r>
              <a:rPr kumimoji="0" lang="en-US" sz="2000" b="0" i="0" u="none" strike="noStrike" kern="1200" cap="none" spc="0" normalizeH="0" baseline="0" noProof="0" dirty="0">
                <a:ln>
                  <a:noFill/>
                </a:ln>
                <a:solidFill>
                  <a:srgbClr val="70AD47">
                    <a:lumMod val="75000"/>
                  </a:srgbClr>
                </a:solidFill>
                <a:effectLst/>
                <a:uLnTx/>
                <a:uFillTx/>
                <a:latin typeface="Verdana" panose="020B0604030504040204" pitchFamily="34" charset="0"/>
                <a:ea typeface="Verdana" panose="020B0604030504040204" pitchFamily="34" charset="0"/>
                <a:cs typeface="+mn-cs"/>
              </a:rPr>
              <a:t>forecast future Energy Consumption</a:t>
            </a: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which ushers the users to consume energy consciously and efficiently, in the future.</a:t>
            </a:r>
            <a:endParaRPr kumimoji="0" lang="en-IN"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93950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161603" y="50691"/>
            <a:ext cx="9327879" cy="646331"/>
          </a:xfrm>
          <a:prstGeom prst="rect">
            <a:avLst/>
          </a:prstGeom>
        </p:spPr>
        <p:txBody>
          <a:bodyPr wrap="square" anchor="t">
            <a:spAutoFit/>
          </a:bodyPr>
          <a:lstStyle/>
          <a:p>
            <a:pPr algn="ctr"/>
            <a:r>
              <a:rPr lang="en-US" sz="3600" b="1" dirty="0">
                <a:solidFill>
                  <a:srgbClr val="0070C0"/>
                </a:solidFill>
                <a:latin typeface="Verdana" panose="020B0604030504040204" pitchFamily="34" charset="0"/>
                <a:ea typeface="Verdana" panose="020B0604030504040204" pitchFamily="34" charset="0"/>
                <a:cs typeface="Arial" panose="020B0604020202020204" pitchFamily="34" charset="0"/>
              </a:rPr>
              <a:t>Feature Engineering</a:t>
            </a:r>
          </a:p>
        </p:txBody>
      </p:sp>
      <p:sp>
        <p:nvSpPr>
          <p:cNvPr id="2" name="Rectangle 1"/>
          <p:cNvSpPr/>
          <p:nvPr/>
        </p:nvSpPr>
        <p:spPr>
          <a:xfrm>
            <a:off x="293055" y="1844621"/>
            <a:ext cx="5389100" cy="430887"/>
          </a:xfrm>
          <a:prstGeom prst="rect">
            <a:avLst/>
          </a:prstGeom>
        </p:spPr>
        <p:txBody>
          <a:bodyPr wrap="square">
            <a:spAutoFit/>
          </a:bodyPr>
          <a:lstStyle/>
          <a:p>
            <a:r>
              <a:rPr lang="en-US" sz="2200" b="1" dirty="0">
                <a:latin typeface="Verdana" panose="020B0604030504040204" pitchFamily="34" charset="0"/>
                <a:ea typeface="Verdana" panose="020B0604030504040204" pitchFamily="34" charset="0"/>
              </a:rPr>
              <a:t>Detection using Classification:</a:t>
            </a:r>
          </a:p>
        </p:txBody>
      </p:sp>
      <p:sp>
        <p:nvSpPr>
          <p:cNvPr id="4" name="Rectangle 3"/>
          <p:cNvSpPr/>
          <p:nvPr/>
        </p:nvSpPr>
        <p:spPr>
          <a:xfrm>
            <a:off x="5984602" y="1844620"/>
            <a:ext cx="5381469" cy="430887"/>
          </a:xfrm>
          <a:prstGeom prst="rect">
            <a:avLst/>
          </a:prstGeom>
        </p:spPr>
        <p:txBody>
          <a:bodyPr wrap="square">
            <a:spAutoFit/>
          </a:bodyPr>
          <a:lstStyle/>
          <a:p>
            <a:r>
              <a:rPr lang="en-US" sz="2200" b="1" dirty="0">
                <a:latin typeface="Verdana" panose="020B0604030504040204" pitchFamily="34" charset="0"/>
                <a:ea typeface="Verdana" panose="020B0604030504040204" pitchFamily="34" charset="0"/>
              </a:rPr>
              <a:t>Detection using Forecasting:</a:t>
            </a:r>
          </a:p>
        </p:txBody>
      </p:sp>
      <p:cxnSp>
        <p:nvCxnSpPr>
          <p:cNvPr id="7" name="Straight Connector 6"/>
          <p:cNvCxnSpPr>
            <a:cxnSpLocks/>
          </p:cNvCxnSpPr>
          <p:nvPr/>
        </p:nvCxnSpPr>
        <p:spPr>
          <a:xfrm>
            <a:off x="5576341" y="1844621"/>
            <a:ext cx="0" cy="469109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745415EA-FB4A-A316-5CBC-AC089BF7D960}"/>
              </a:ext>
            </a:extLst>
          </p:cNvPr>
          <p:cNvSpPr txBox="1"/>
          <p:nvPr/>
        </p:nvSpPr>
        <p:spPr>
          <a:xfrm>
            <a:off x="114692" y="1421352"/>
            <a:ext cx="11421699" cy="369332"/>
          </a:xfrm>
          <a:prstGeom prst="rect">
            <a:avLst/>
          </a:prstGeom>
          <a:noFill/>
        </p:spPr>
        <p:txBody>
          <a:bodyPr wrap="square">
            <a:spAutoFit/>
          </a:bodyPr>
          <a:lstStyle/>
          <a:p>
            <a:pPr marL="25400"/>
            <a:r>
              <a:rPr lang="en-IN" sz="1800" dirty="0">
                <a:latin typeface="Verdana" panose="020B0604030504040204" pitchFamily="34" charset="0"/>
                <a:ea typeface="Verdana" panose="020B0604030504040204" pitchFamily="34" charset="0"/>
              </a:rPr>
              <a:t>To explore data in depth, we created the following features out of the available information.</a:t>
            </a:r>
          </a:p>
        </p:txBody>
      </p:sp>
      <p:graphicFrame>
        <p:nvGraphicFramePr>
          <p:cNvPr id="9" name="Table 8">
            <a:extLst>
              <a:ext uri="{FF2B5EF4-FFF2-40B4-BE49-F238E27FC236}">
                <a16:creationId xmlns:a16="http://schemas.microsoft.com/office/drawing/2014/main" xmlns="" id="{7EEBD666-4CD7-5EEF-D008-EE0A99EE1517}"/>
              </a:ext>
            </a:extLst>
          </p:cNvPr>
          <p:cNvGraphicFramePr>
            <a:graphicFrameLocks noGrp="1"/>
          </p:cNvGraphicFramePr>
          <p:nvPr>
            <p:extLst>
              <p:ext uri="{D42A27DB-BD31-4B8C-83A1-F6EECF244321}">
                <p14:modId xmlns:p14="http://schemas.microsoft.com/office/powerpoint/2010/main" val="2540141634"/>
              </p:ext>
            </p:extLst>
          </p:nvPr>
        </p:nvGraphicFramePr>
        <p:xfrm>
          <a:off x="293055" y="2345403"/>
          <a:ext cx="4875025" cy="4777241"/>
        </p:xfrm>
        <a:graphic>
          <a:graphicData uri="http://schemas.openxmlformats.org/drawingml/2006/table">
            <a:tbl>
              <a:tblPr firstRow="1" firstCol="1" bandRow="1"/>
              <a:tblGrid>
                <a:gridCol w="594857">
                  <a:extLst>
                    <a:ext uri="{9D8B030D-6E8A-4147-A177-3AD203B41FA5}">
                      <a16:colId xmlns:a16="http://schemas.microsoft.com/office/drawing/2014/main" xmlns="" val="20000"/>
                    </a:ext>
                  </a:extLst>
                </a:gridCol>
                <a:gridCol w="4280168">
                  <a:extLst>
                    <a:ext uri="{9D8B030D-6E8A-4147-A177-3AD203B41FA5}">
                      <a16:colId xmlns:a16="http://schemas.microsoft.com/office/drawing/2014/main" xmlns="" val="20001"/>
                    </a:ext>
                  </a:extLst>
                </a:gridCol>
              </a:tblGrid>
              <a:tr h="863609">
                <a:tc>
                  <a:txBody>
                    <a:bodyPr/>
                    <a:lstStyle/>
                    <a:p>
                      <a:pPr algn="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err="1">
                          <a:solidFill>
                            <a:srgbClr val="000000"/>
                          </a:solidFill>
                          <a:effectLst/>
                          <a:latin typeface="Verdana" panose="020B0604030504040204" pitchFamily="34" charset="0"/>
                          <a:ea typeface="Verdana" panose="020B0604030504040204" pitchFamily="34" charset="0"/>
                          <a:cs typeface="Calibri" panose="020F0502020204030204" pitchFamily="34" charset="0"/>
                        </a:rPr>
                        <a:t>Anamalous</a:t>
                      </a: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 Consumption</a:t>
                      </a:r>
                    </a:p>
                    <a:p>
                      <a:pP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a:t>
                      </a:r>
                      <a:r>
                        <a:rPr lang="en-US" sz="2000" b="0" dirty="0">
                          <a:solidFill>
                            <a:srgbClr val="000000"/>
                          </a:solidFill>
                          <a:effectLst/>
                          <a:highlight>
                            <a:srgbClr val="00FF00"/>
                          </a:highlight>
                          <a:latin typeface="Verdana" panose="020B0604030504040204" pitchFamily="34" charset="0"/>
                          <a:ea typeface="Verdana" panose="020B0604030504040204" pitchFamily="34" charset="0"/>
                          <a:cs typeface="Calibri" panose="020F0502020204030204" pitchFamily="34" charset="0"/>
                        </a:rPr>
                        <a:t>New field</a:t>
                      </a: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a:t>
                      </a:r>
                      <a:r>
                        <a:rPr lang="en-US" sz="2000" b="1"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Target label</a:t>
                      </a: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75703">
                <a:tc>
                  <a:txBody>
                    <a:bodyPr/>
                    <a:lstStyle/>
                    <a:p>
                      <a:pPr algn="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Energy Consumed(Existing)</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75703">
                <a:tc>
                  <a:txBody>
                    <a:bodyPr/>
                    <a:lstStyle/>
                    <a:p>
                      <a:pPr algn="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Day</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75703">
                <a:tc>
                  <a:txBody>
                    <a:bodyPr/>
                    <a:lstStyle/>
                    <a:p>
                      <a:pPr algn="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Month</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75703">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5</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Hour</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75703">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6</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Minute</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75703">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7</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b="0" dirty="0" err="1">
                          <a:solidFill>
                            <a:srgbClr val="000000"/>
                          </a:solidFill>
                          <a:effectLst/>
                          <a:latin typeface="Verdana" panose="020B0604030504040204" pitchFamily="34" charset="0"/>
                          <a:ea typeface="Verdana" panose="020B0604030504040204" pitchFamily="34" charset="0"/>
                          <a:cs typeface="Calibri" panose="020F0502020204030204" pitchFamily="34" charset="0"/>
                        </a:rPr>
                        <a:t>Dayofweek</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75703">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8</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b="0" dirty="0" err="1">
                          <a:solidFill>
                            <a:srgbClr val="000000"/>
                          </a:solidFill>
                          <a:effectLst/>
                          <a:latin typeface="Verdana" panose="020B0604030504040204" pitchFamily="34" charset="0"/>
                          <a:ea typeface="Verdana" panose="020B0604030504040204" pitchFamily="34" charset="0"/>
                          <a:cs typeface="Calibri" panose="020F0502020204030204" pitchFamily="34" charset="0"/>
                        </a:rPr>
                        <a:t>Weekofyear</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75703">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9</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Weekend</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75703">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10</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b="0" dirty="0" err="1">
                          <a:solidFill>
                            <a:srgbClr val="000000"/>
                          </a:solidFill>
                          <a:effectLst/>
                          <a:latin typeface="Verdana" panose="020B0604030504040204" pitchFamily="34" charset="0"/>
                          <a:ea typeface="Verdana" panose="020B0604030504040204" pitchFamily="34" charset="0"/>
                          <a:cs typeface="Calibri" panose="020F0502020204030204" pitchFamily="34" charset="0"/>
                        </a:rPr>
                        <a:t>Monthstart</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71944737"/>
                  </a:ext>
                </a:extLst>
              </a:tr>
              <a:tr h="275703">
                <a:tc>
                  <a:txBody>
                    <a:bodyPr/>
                    <a:lstStyle/>
                    <a:p>
                      <a:pPr algn="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11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err="1">
                          <a:solidFill>
                            <a:srgbClr val="000000"/>
                          </a:solidFill>
                          <a:effectLst/>
                          <a:latin typeface="Verdana" panose="020B0604030504040204" pitchFamily="34" charset="0"/>
                          <a:ea typeface="Verdana" panose="020B0604030504040204" pitchFamily="34" charset="0"/>
                          <a:cs typeface="Calibri" panose="020F0502020204030204" pitchFamily="34" charset="0"/>
                        </a:rPr>
                        <a:t>Monthend</a:t>
                      </a:r>
                      <a:endPar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69185371"/>
                  </a:ext>
                </a:extLst>
              </a:tr>
              <a:tr h="275703">
                <a:tc>
                  <a:txBody>
                    <a:bodyPr/>
                    <a:lstStyle/>
                    <a:p>
                      <a:pPr algn="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12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Quarter</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68966104"/>
                  </a:ext>
                </a:extLst>
              </a:tr>
              <a:tr h="275703">
                <a:tc>
                  <a:txBody>
                    <a:bodyPr/>
                    <a:lstStyle/>
                    <a:p>
                      <a:pPr algn="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13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err="1">
                          <a:solidFill>
                            <a:srgbClr val="000000"/>
                          </a:solidFill>
                          <a:effectLst/>
                          <a:latin typeface="Verdana" panose="020B0604030504040204" pitchFamily="34" charset="0"/>
                          <a:ea typeface="Verdana" panose="020B0604030504040204" pitchFamily="34" charset="0"/>
                          <a:cs typeface="Calibri" panose="020F0502020204030204" pitchFamily="34" charset="0"/>
                        </a:rPr>
                        <a:t>LocalHoliday</a:t>
                      </a: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(For Future)</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77924237"/>
                  </a:ext>
                </a:extLst>
              </a:tr>
            </a:tbl>
          </a:graphicData>
        </a:graphic>
      </p:graphicFrame>
      <p:graphicFrame>
        <p:nvGraphicFramePr>
          <p:cNvPr id="10" name="Table 9">
            <a:extLst>
              <a:ext uri="{FF2B5EF4-FFF2-40B4-BE49-F238E27FC236}">
                <a16:creationId xmlns:a16="http://schemas.microsoft.com/office/drawing/2014/main" xmlns="" id="{171EA861-8D41-9D9D-FB1A-FA5AC2A2E6D4}"/>
              </a:ext>
            </a:extLst>
          </p:cNvPr>
          <p:cNvGraphicFramePr>
            <a:graphicFrameLocks noGrp="1"/>
          </p:cNvGraphicFramePr>
          <p:nvPr>
            <p:extLst>
              <p:ext uri="{D42A27DB-BD31-4B8C-83A1-F6EECF244321}">
                <p14:modId xmlns:p14="http://schemas.microsoft.com/office/powerpoint/2010/main" val="220921600"/>
              </p:ext>
            </p:extLst>
          </p:nvPr>
        </p:nvGraphicFramePr>
        <p:xfrm>
          <a:off x="5984602" y="2345403"/>
          <a:ext cx="4875026" cy="4239768"/>
        </p:xfrm>
        <a:graphic>
          <a:graphicData uri="http://schemas.openxmlformats.org/drawingml/2006/table">
            <a:tbl>
              <a:tblPr firstRow="1" firstCol="1" bandRow="1"/>
              <a:tblGrid>
                <a:gridCol w="594857">
                  <a:extLst>
                    <a:ext uri="{9D8B030D-6E8A-4147-A177-3AD203B41FA5}">
                      <a16:colId xmlns:a16="http://schemas.microsoft.com/office/drawing/2014/main" xmlns="" val="20000"/>
                    </a:ext>
                  </a:extLst>
                </a:gridCol>
                <a:gridCol w="4280169">
                  <a:extLst>
                    <a:ext uri="{9D8B030D-6E8A-4147-A177-3AD203B41FA5}">
                      <a16:colId xmlns:a16="http://schemas.microsoft.com/office/drawing/2014/main" xmlns="" val="20001"/>
                    </a:ext>
                  </a:extLst>
                </a:gridCol>
              </a:tblGrid>
              <a:tr h="612147">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1</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Energy Consumed</a:t>
                      </a:r>
                    </a:p>
                    <a:p>
                      <a:pP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a:t>
                      </a:r>
                      <a:r>
                        <a:rPr lang="en-US" sz="2000" b="0" dirty="0">
                          <a:effectLst/>
                          <a:highlight>
                            <a:srgbClr val="FFFF00"/>
                          </a:highlight>
                          <a:latin typeface="Verdana" panose="020B0604030504040204" pitchFamily="34" charset="0"/>
                          <a:ea typeface="Verdana" panose="020B0604030504040204" pitchFamily="34" charset="0"/>
                          <a:cs typeface="Times New Roman" panose="02020603050405020304" pitchFamily="18" charset="0"/>
                        </a:rPr>
                        <a:t>Existing</a:t>
                      </a:r>
                      <a:r>
                        <a:rPr lang="en-US" sz="2000" b="0" dirty="0">
                          <a:effectLst/>
                          <a:latin typeface="Verdana" panose="020B0604030504040204" pitchFamily="34" charset="0"/>
                          <a:ea typeface="Verdana" panose="020B0604030504040204" pitchFamily="34" charset="0"/>
                          <a:cs typeface="Times New Roman" panose="02020603050405020304" pitchFamily="18" charset="0"/>
                        </a:rPr>
                        <a:t>/ </a:t>
                      </a:r>
                      <a:r>
                        <a:rPr lang="en-US" sz="2000" b="1" dirty="0">
                          <a:effectLst/>
                          <a:latin typeface="Verdana" panose="020B0604030504040204" pitchFamily="34" charset="0"/>
                          <a:ea typeface="Verdana" panose="020B0604030504040204" pitchFamily="34" charset="0"/>
                          <a:cs typeface="Times New Roman" panose="02020603050405020304" pitchFamily="18" charset="0"/>
                        </a:rPr>
                        <a:t>Target field</a:t>
                      </a:r>
                      <a:r>
                        <a:rPr lang="en-US" sz="2000" b="0" dirty="0">
                          <a:effectLst/>
                          <a:latin typeface="Verdana" panose="020B0604030504040204" pitchFamily="34" charset="0"/>
                          <a:ea typeface="Verdana" panose="020B0604030504040204" pitchFamily="34" charset="0"/>
                          <a:cs typeface="Times New Roman" panose="02020603050405020304" pitchFamily="18" charset="0"/>
                        </a:rPr>
                        <a:t>)</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91888">
                <a:tc>
                  <a:txBody>
                    <a:bodyPr/>
                    <a:lstStyle/>
                    <a:p>
                      <a:pPr algn="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Day</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91888">
                <a:tc>
                  <a:txBody>
                    <a:bodyPr/>
                    <a:lstStyle/>
                    <a:p>
                      <a:pPr algn="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Month</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91888">
                <a:tc>
                  <a:txBody>
                    <a:bodyPr/>
                    <a:lstStyle/>
                    <a:p>
                      <a:pPr algn="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4</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Hour</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91888">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5</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Minute</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91888">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6</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b="0" dirty="0" err="1">
                          <a:solidFill>
                            <a:srgbClr val="000000"/>
                          </a:solidFill>
                          <a:effectLst/>
                          <a:latin typeface="Verdana" panose="020B0604030504040204" pitchFamily="34" charset="0"/>
                          <a:ea typeface="Verdana" panose="020B0604030504040204" pitchFamily="34" charset="0"/>
                          <a:cs typeface="Calibri" panose="020F0502020204030204" pitchFamily="34" charset="0"/>
                        </a:rPr>
                        <a:t>Dayofweek</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91888">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7</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b="0" dirty="0" err="1">
                          <a:solidFill>
                            <a:srgbClr val="000000"/>
                          </a:solidFill>
                          <a:effectLst/>
                          <a:latin typeface="Verdana" panose="020B0604030504040204" pitchFamily="34" charset="0"/>
                          <a:ea typeface="Verdana" panose="020B0604030504040204" pitchFamily="34" charset="0"/>
                          <a:cs typeface="Calibri" panose="020F0502020204030204" pitchFamily="34" charset="0"/>
                        </a:rPr>
                        <a:t>Weekofyear</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91888">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8</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Weekend</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91888">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9</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b="0" dirty="0" err="1">
                          <a:solidFill>
                            <a:srgbClr val="000000"/>
                          </a:solidFill>
                          <a:effectLst/>
                          <a:latin typeface="Verdana" panose="020B0604030504040204" pitchFamily="34" charset="0"/>
                          <a:ea typeface="Verdana" panose="020B0604030504040204" pitchFamily="34" charset="0"/>
                          <a:cs typeface="Calibri" panose="020F0502020204030204" pitchFamily="34" charset="0"/>
                        </a:rPr>
                        <a:t>Monthstart</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91888">
                <a:tc>
                  <a:txBody>
                    <a:bodyPr/>
                    <a:lstStyle/>
                    <a:p>
                      <a:pPr algn="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10</a:t>
                      </a:r>
                      <a:endParaRPr lang="en-US" sz="2000" b="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err="1">
                          <a:solidFill>
                            <a:srgbClr val="000000"/>
                          </a:solidFill>
                          <a:effectLst/>
                          <a:latin typeface="Verdana" panose="020B0604030504040204" pitchFamily="34" charset="0"/>
                          <a:ea typeface="Verdana" panose="020B0604030504040204" pitchFamily="34" charset="0"/>
                          <a:cs typeface="Calibri" panose="020F0502020204030204" pitchFamily="34" charset="0"/>
                        </a:rPr>
                        <a:t>Monthend</a:t>
                      </a:r>
                      <a:endPar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91888">
                <a:tc>
                  <a:txBody>
                    <a:bodyPr/>
                    <a:lstStyle/>
                    <a:p>
                      <a:pPr algn="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11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Quarter</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71944737"/>
                  </a:ext>
                </a:extLst>
              </a:tr>
              <a:tr h="291888">
                <a:tc>
                  <a:txBody>
                    <a:bodyPr/>
                    <a:lstStyle/>
                    <a:p>
                      <a:pPr algn="r">
                        <a:lnSpc>
                          <a:spcPct val="107000"/>
                        </a:lnSpc>
                        <a:spcAft>
                          <a:spcPts val="0"/>
                        </a:spcAft>
                      </a:pPr>
                      <a:r>
                        <a:rPr lang="en-US" sz="2000" b="0" dirty="0">
                          <a:effectLst/>
                          <a:latin typeface="Verdana" panose="020B0604030504040204" pitchFamily="34" charset="0"/>
                          <a:ea typeface="Verdana" panose="020B0604030504040204" pitchFamily="34" charset="0"/>
                          <a:cs typeface="Times New Roman" panose="02020603050405020304" pitchFamily="18" charset="0"/>
                        </a:rPr>
                        <a:t>12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2000" b="0" dirty="0" err="1">
                          <a:solidFill>
                            <a:srgbClr val="000000"/>
                          </a:solidFill>
                          <a:effectLst/>
                          <a:latin typeface="Verdana" panose="020B0604030504040204" pitchFamily="34" charset="0"/>
                          <a:ea typeface="Verdana" panose="020B0604030504040204" pitchFamily="34" charset="0"/>
                          <a:cs typeface="Calibri" panose="020F0502020204030204" pitchFamily="34" charset="0"/>
                        </a:rPr>
                        <a:t>LocalHoliday</a:t>
                      </a:r>
                      <a:r>
                        <a:rPr lang="en-US" sz="2000" b="0" dirty="0">
                          <a:solidFill>
                            <a:srgbClr val="000000"/>
                          </a:solidFill>
                          <a:effectLst/>
                          <a:latin typeface="Verdana" panose="020B0604030504040204" pitchFamily="34" charset="0"/>
                          <a:ea typeface="Verdana" panose="020B0604030504040204" pitchFamily="34" charset="0"/>
                          <a:cs typeface="Calibri" panose="020F0502020204030204" pitchFamily="34" charset="0"/>
                        </a:rPr>
                        <a:t>(For Future)</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69185371"/>
                  </a:ext>
                </a:extLst>
              </a:tr>
            </a:tbl>
          </a:graphicData>
        </a:graphic>
      </p:graphicFrame>
      <p:sp>
        <p:nvSpPr>
          <p:cNvPr id="5" name="TextBox 4">
            <a:extLst>
              <a:ext uri="{FF2B5EF4-FFF2-40B4-BE49-F238E27FC236}">
                <a16:creationId xmlns:a16="http://schemas.microsoft.com/office/drawing/2014/main" xmlns="" id="{3A474BEE-D40E-6654-B601-009749828217}"/>
              </a:ext>
            </a:extLst>
          </p:cNvPr>
          <p:cNvSpPr txBox="1"/>
          <p:nvPr/>
        </p:nvSpPr>
        <p:spPr>
          <a:xfrm>
            <a:off x="122170" y="876328"/>
            <a:ext cx="10908341" cy="369332"/>
          </a:xfrm>
          <a:prstGeom prst="rect">
            <a:avLst/>
          </a:prstGeom>
          <a:noFill/>
        </p:spPr>
        <p:txBody>
          <a:bodyPr wrap="square">
            <a:spAutoFit/>
          </a:bodyPr>
          <a:lstStyle/>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Available </a:t>
            </a:r>
            <a:r>
              <a:rPr lang="en-IN" dirty="0">
                <a:solidFill>
                  <a:prstClr val="black"/>
                </a:solidFill>
                <a:latin typeface="Verdana" panose="020B0604030504040204" pitchFamily="34" charset="0"/>
                <a:ea typeface="Verdana" panose="020B0604030504040204" pitchFamily="34" charset="0"/>
              </a:rPr>
              <a:t>I</a:t>
            </a:r>
            <a:r>
              <a:rPr kumimoji="0" lang="en-IN" sz="18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nformation</a:t>
            </a: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(Sample)</a:t>
            </a:r>
            <a:r>
              <a:rPr lang="en-IN" dirty="0">
                <a:solidFill>
                  <a:prstClr val="black"/>
                </a:solidFill>
                <a:latin typeface="Verdana" panose="020B0604030504040204" pitchFamily="34" charset="0"/>
                <a:ea typeface="Verdana" panose="020B0604030504040204" pitchFamily="34" charset="0"/>
              </a:rPr>
              <a:t>: </a:t>
            </a:r>
            <a:endPar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pic>
        <p:nvPicPr>
          <p:cNvPr id="11" name="Picture 10">
            <a:extLst>
              <a:ext uri="{FF2B5EF4-FFF2-40B4-BE49-F238E27FC236}">
                <a16:creationId xmlns:a16="http://schemas.microsoft.com/office/drawing/2014/main" xmlns="" id="{FA13A88B-90F6-ED33-7B77-FA8DBBD4A182}"/>
              </a:ext>
            </a:extLst>
          </p:cNvPr>
          <p:cNvPicPr>
            <a:picLocks noChangeAspect="1"/>
          </p:cNvPicPr>
          <p:nvPr/>
        </p:nvPicPr>
        <p:blipFill>
          <a:blip r:embed="rId2"/>
          <a:stretch>
            <a:fillRect/>
          </a:stretch>
        </p:blipFill>
        <p:spPr>
          <a:xfrm>
            <a:off x="4090984" y="804907"/>
            <a:ext cx="4331131" cy="609685"/>
          </a:xfrm>
          <a:prstGeom prst="rect">
            <a:avLst/>
          </a:prstGeom>
        </p:spPr>
      </p:pic>
      <p:sp>
        <p:nvSpPr>
          <p:cNvPr id="12" name="Rectangle 11">
            <a:extLst>
              <a:ext uri="{FF2B5EF4-FFF2-40B4-BE49-F238E27FC236}">
                <a16:creationId xmlns:a16="http://schemas.microsoft.com/office/drawing/2014/main" xmlns="" id="{D1E43C0A-075B-3424-B350-9F84184ED5DD}"/>
              </a:ext>
            </a:extLst>
          </p:cNvPr>
          <p:cNvSpPr/>
          <p:nvPr/>
        </p:nvSpPr>
        <p:spPr>
          <a:xfrm>
            <a:off x="4090984" y="697022"/>
            <a:ext cx="4331131" cy="724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230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531926" y="89460"/>
            <a:ext cx="10346745" cy="646331"/>
          </a:xfrm>
          <a:prstGeom prst="rect">
            <a:avLst/>
          </a:prstGeom>
        </p:spPr>
        <p:txBody>
          <a:bodyPr wrap="square" anchor="t">
            <a:spAutoFit/>
          </a:bodyPr>
          <a:lstStyle/>
          <a:p>
            <a:pPr algn="ctr"/>
            <a:r>
              <a:rPr lang="en-US" sz="3600" b="1" dirty="0">
                <a:solidFill>
                  <a:srgbClr val="0070C0"/>
                </a:solidFill>
                <a:latin typeface="Verdana" panose="020B0604030504040204" pitchFamily="34" charset="0"/>
                <a:ea typeface="Verdana" panose="020B0604030504040204" pitchFamily="34" charset="0"/>
                <a:cs typeface="Arial" panose="020B0604020202020204" pitchFamily="34" charset="0"/>
              </a:rPr>
              <a:t>Set Cut-off for Energy Consumption</a:t>
            </a:r>
          </a:p>
        </p:txBody>
      </p:sp>
      <p:sp>
        <p:nvSpPr>
          <p:cNvPr id="5" name="TextBox 4">
            <a:extLst>
              <a:ext uri="{FF2B5EF4-FFF2-40B4-BE49-F238E27FC236}">
                <a16:creationId xmlns:a16="http://schemas.microsoft.com/office/drawing/2014/main" xmlns="" id="{A84B8933-F44C-374A-B677-D79AD8184284}"/>
              </a:ext>
            </a:extLst>
          </p:cNvPr>
          <p:cNvSpPr txBox="1"/>
          <p:nvPr/>
        </p:nvSpPr>
        <p:spPr>
          <a:xfrm>
            <a:off x="531926" y="562405"/>
            <a:ext cx="10440874" cy="5970865"/>
          </a:xfrm>
          <a:prstGeom prst="rect">
            <a:avLst/>
          </a:prstGeom>
          <a:noFill/>
        </p:spPr>
        <p:txBody>
          <a:bodyPr wrap="square" rtlCol="0">
            <a:spAutoFit/>
          </a:bodyPr>
          <a:lstStyle/>
          <a:p>
            <a:pPr marL="25400"/>
            <a:endParaRPr lang="en-IN" sz="2400" dirty="0">
              <a:latin typeface="Verdana" panose="020B0604030504040204" pitchFamily="34" charset="0"/>
              <a:ea typeface="Verdana" panose="020B0604030504040204" pitchFamily="34" charset="0"/>
            </a:endParaRPr>
          </a:p>
          <a:p>
            <a:pPr marL="25400"/>
            <a:r>
              <a:rPr lang="en-US" sz="2000" dirty="0">
                <a:latin typeface="Verdana" panose="020B0604030504040204" pitchFamily="34" charset="0"/>
                <a:ea typeface="Verdana" panose="020B0604030504040204" pitchFamily="34" charset="0"/>
              </a:rPr>
              <a:t>Looking at all the energy consumption distribution, </a:t>
            </a:r>
          </a:p>
          <a:p>
            <a:pPr marL="25400"/>
            <a:r>
              <a:rPr lang="en-US" sz="2000" dirty="0">
                <a:latin typeface="Verdana" panose="020B0604030504040204" pitchFamily="34" charset="0"/>
                <a:ea typeface="Verdana" panose="020B0604030504040204" pitchFamily="34" charset="0"/>
              </a:rPr>
              <a:t>It can be learnt that there is a </a:t>
            </a:r>
            <a:r>
              <a:rPr lang="en-US" sz="2000" dirty="0">
                <a:highlight>
                  <a:srgbClr val="FFFF00"/>
                </a:highlight>
                <a:latin typeface="Verdana" panose="020B0604030504040204" pitchFamily="34" charset="0"/>
                <a:ea typeface="Verdana" panose="020B0604030504040204" pitchFamily="34" charset="0"/>
              </a:rPr>
              <a:t>clear distinction in "energy consumption" between "weekdays" and "weekends"</a:t>
            </a:r>
          </a:p>
          <a:p>
            <a:pPr marL="25400"/>
            <a:endParaRPr lang="en-IN"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Based on the "</a:t>
            </a:r>
            <a:r>
              <a:rPr lang="en-US" sz="2000" i="1" u="sng" dirty="0">
                <a:latin typeface="Verdana" panose="020B0604030504040204" pitchFamily="34" charset="0"/>
                <a:ea typeface="Verdana" panose="020B0604030504040204" pitchFamily="34" charset="0"/>
              </a:rPr>
              <a:t>contextual</a:t>
            </a:r>
            <a:r>
              <a:rPr lang="en-US" sz="2000" dirty="0">
                <a:latin typeface="Verdana" panose="020B0604030504040204" pitchFamily="34" charset="0"/>
                <a:ea typeface="Verdana" panose="020B0604030504040204" pitchFamily="34" charset="0"/>
              </a:rPr>
              <a:t> outliers" in the observed cases, we set the following.</a:t>
            </a:r>
          </a:p>
          <a:p>
            <a:endParaRPr lang="en-US" sz="20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For "</a:t>
            </a:r>
            <a:r>
              <a:rPr lang="en-US" sz="2000" b="1" dirty="0">
                <a:latin typeface="Verdana" panose="020B0604030504040204" pitchFamily="34" charset="0"/>
                <a:ea typeface="Verdana" panose="020B0604030504040204" pitchFamily="34" charset="0"/>
              </a:rPr>
              <a:t>weekdays</a:t>
            </a:r>
            <a:r>
              <a:rPr lang="en-US" sz="2000" dirty="0">
                <a:latin typeface="Verdana" panose="020B0604030504040204" pitchFamily="34" charset="0"/>
                <a:ea typeface="Verdana" panose="020B0604030504040204" pitchFamily="34" charset="0"/>
              </a:rPr>
              <a:t>", any value greater than 75% percentile is "Anomalous Consumption“ i.e. </a:t>
            </a:r>
            <a:r>
              <a:rPr lang="en-US" sz="2000" b="1" dirty="0">
                <a:latin typeface="Verdana" panose="020B0604030504040204" pitchFamily="34" charset="0"/>
                <a:ea typeface="Verdana" panose="020B0604030504040204" pitchFamily="34" charset="0"/>
              </a:rPr>
              <a:t>Energy Consumption &gt; 6.24 kWh/every 15 mins</a:t>
            </a:r>
            <a:r>
              <a:rPr lang="en-US" sz="2000" dirty="0">
                <a:latin typeface="Verdana" panose="020B0604030504040204" pitchFamily="34" charset="0"/>
                <a:ea typeface="Verdana" panose="020B0604030504040204" pitchFamily="34" charset="0"/>
              </a:rPr>
              <a:t>.</a:t>
            </a:r>
          </a:p>
          <a:p>
            <a:endParaRPr lang="en-US" sz="2000" dirty="0">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2000" dirty="0">
                <a:latin typeface="Verdana" panose="020B0604030504040204" pitchFamily="34" charset="0"/>
                <a:ea typeface="Verdana" panose="020B0604030504040204" pitchFamily="34" charset="0"/>
              </a:rPr>
              <a:t>For "</a:t>
            </a:r>
            <a:r>
              <a:rPr lang="en-US" sz="2000" b="1" dirty="0">
                <a:latin typeface="Verdana" panose="020B0604030504040204" pitchFamily="34" charset="0"/>
                <a:ea typeface="Verdana" panose="020B0604030504040204" pitchFamily="34" charset="0"/>
              </a:rPr>
              <a:t>weekends</a:t>
            </a:r>
            <a:r>
              <a:rPr lang="en-US" sz="2000" dirty="0">
                <a:latin typeface="Verdana" panose="020B0604030504040204" pitchFamily="34" charset="0"/>
                <a:ea typeface="Verdana" panose="020B0604030504040204" pitchFamily="34" charset="0"/>
              </a:rPr>
              <a:t>", any value greater than 75% percentile is "Anomalous Consumption“ i.e. </a:t>
            </a:r>
            <a:r>
              <a:rPr lang="en-US" sz="2000" b="1" dirty="0">
                <a:latin typeface="Verdana" panose="020B0604030504040204" pitchFamily="34" charset="0"/>
                <a:ea typeface="Verdana" panose="020B0604030504040204" pitchFamily="34" charset="0"/>
              </a:rPr>
              <a:t>Energy Consumption &gt; 3.06 kWh/every 15 mins</a:t>
            </a:r>
            <a:r>
              <a:rPr lang="en-US" sz="2000" dirty="0">
                <a:latin typeface="Verdana" panose="020B0604030504040204" pitchFamily="34" charset="0"/>
                <a:ea typeface="Verdana" panose="020B0604030504040204" pitchFamily="34" charset="0"/>
              </a:rPr>
              <a:t>.</a:t>
            </a:r>
          </a:p>
          <a:p>
            <a:endParaRPr lang="en-US" sz="2000" dirty="0">
              <a:latin typeface="Verdana" panose="020B0604030504040204" pitchFamily="34" charset="0"/>
              <a:ea typeface="Verdana" panose="020B0604030504040204" pitchFamily="34" charset="0"/>
            </a:endParaRPr>
          </a:p>
          <a:p>
            <a:pPr marL="25400"/>
            <a:endParaRPr lang="en-IN" sz="1000" dirty="0">
              <a:latin typeface="Verdana" panose="020B0604030504040204" pitchFamily="34" charset="0"/>
              <a:ea typeface="Verdana" panose="020B0604030504040204" pitchFamily="34" charset="0"/>
            </a:endParaRPr>
          </a:p>
          <a:p>
            <a:pPr marL="25400"/>
            <a:r>
              <a:rPr lang="en-IN" sz="2000" b="1" u="sng" dirty="0">
                <a:latin typeface="Verdana" panose="020B0604030504040204" pitchFamily="34" charset="0"/>
                <a:ea typeface="Verdana" panose="020B0604030504040204" pitchFamily="34" charset="0"/>
              </a:rPr>
              <a:t>Reasoning:</a:t>
            </a:r>
            <a:r>
              <a:rPr lang="en-IN" sz="2000" dirty="0">
                <a:latin typeface="Verdana" panose="020B0604030504040204" pitchFamily="34" charset="0"/>
                <a:ea typeface="Verdana" panose="020B0604030504040204" pitchFamily="34" charset="0"/>
              </a:rPr>
              <a:t> Instead of setting a single cut-off value for anomalous energy consumption, we set different cut-offs for “Weekdays” and “Weekends”. </a:t>
            </a:r>
          </a:p>
          <a:p>
            <a:pPr marL="25400"/>
            <a:endParaRPr lang="en-IN" sz="800" dirty="0">
              <a:latin typeface="Verdana" panose="020B0604030504040204" pitchFamily="34" charset="0"/>
              <a:ea typeface="Verdana" panose="020B0604030504040204" pitchFamily="34" charset="0"/>
            </a:endParaRPr>
          </a:p>
          <a:p>
            <a:pPr marL="25400"/>
            <a:r>
              <a:rPr lang="en-IN" sz="2000" dirty="0">
                <a:latin typeface="Verdana" panose="020B0604030504040204" pitchFamily="34" charset="0"/>
                <a:ea typeface="Verdana" panose="020B0604030504040204" pitchFamily="34" charset="0"/>
              </a:rPr>
              <a:t>Example: </a:t>
            </a:r>
            <a:r>
              <a:rPr lang="en-US" sz="2000" dirty="0">
                <a:latin typeface="Verdana" panose="020B0604030504040204" pitchFamily="34" charset="0"/>
                <a:ea typeface="Verdana" panose="020B0604030504040204" pitchFamily="34" charset="0"/>
              </a:rPr>
              <a:t>A temperature observation of 45°C can behave as an outlier in the context of a “winter season”, but the same reading behaves like a normal data point in the </a:t>
            </a:r>
            <a:r>
              <a:rPr lang="en-US" sz="2000" i="1" u="sng" dirty="0">
                <a:latin typeface="Verdana" panose="020B0604030504040204" pitchFamily="34" charset="0"/>
                <a:ea typeface="Verdana" panose="020B0604030504040204" pitchFamily="34" charset="0"/>
              </a:rPr>
              <a:t>context</a:t>
            </a:r>
            <a:r>
              <a:rPr lang="en-US" sz="2000" dirty="0">
                <a:latin typeface="Verdana" panose="020B0604030504040204" pitchFamily="34" charset="0"/>
                <a:ea typeface="Verdana" panose="020B0604030504040204" pitchFamily="34" charset="0"/>
              </a:rPr>
              <a:t> of a “summer season”.</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1542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152638" y="0"/>
            <a:ext cx="9327879" cy="1200329"/>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Data Distribution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Consumption during </a:t>
            </a:r>
            <a:r>
              <a:rPr kumimoji="0" lang="en-US" sz="3600" b="1" i="0" u="none" strike="noStrike" kern="1200" cap="none" spc="0" normalizeH="0" baseline="0" noProof="0" dirty="0">
                <a:ln>
                  <a:noFill/>
                </a:ln>
                <a:solidFill>
                  <a:srgbClr val="0070C0"/>
                </a:solidFill>
                <a:effectLst/>
                <a:highlight>
                  <a:srgbClr val="FFFF00"/>
                </a:highlight>
                <a:uLnTx/>
                <a:uFillTx/>
                <a:latin typeface="Verdana" panose="020B0604030504040204" pitchFamily="34" charset="0"/>
                <a:ea typeface="Verdana" panose="020B0604030504040204" pitchFamily="34" charset="0"/>
                <a:cs typeface="Arial" panose="020B0604020202020204" pitchFamily="34" charset="0"/>
              </a:rPr>
              <a:t>Weekends</a:t>
            </a:r>
          </a:p>
        </p:txBody>
      </p:sp>
      <p:pic>
        <p:nvPicPr>
          <p:cNvPr id="4" name="Picture 3">
            <a:extLst>
              <a:ext uri="{FF2B5EF4-FFF2-40B4-BE49-F238E27FC236}">
                <a16:creationId xmlns:a16="http://schemas.microsoft.com/office/drawing/2014/main" xmlns="" id="{A77EA8F0-0BE7-B5FB-E190-3E2C30B0B5E2}"/>
              </a:ext>
            </a:extLst>
          </p:cNvPr>
          <p:cNvPicPr>
            <a:picLocks noChangeAspect="1"/>
          </p:cNvPicPr>
          <p:nvPr/>
        </p:nvPicPr>
        <p:blipFill>
          <a:blip r:embed="rId2"/>
          <a:stretch>
            <a:fillRect/>
          </a:stretch>
        </p:blipFill>
        <p:spPr>
          <a:xfrm>
            <a:off x="626722" y="1585913"/>
            <a:ext cx="5615680" cy="2819211"/>
          </a:xfrm>
          <a:prstGeom prst="rect">
            <a:avLst/>
          </a:prstGeom>
        </p:spPr>
      </p:pic>
      <p:sp>
        <p:nvSpPr>
          <p:cNvPr id="7" name="TextBox 6">
            <a:extLst>
              <a:ext uri="{FF2B5EF4-FFF2-40B4-BE49-F238E27FC236}">
                <a16:creationId xmlns:a16="http://schemas.microsoft.com/office/drawing/2014/main" xmlns="" id="{0BBBB8EC-FA47-4812-E53C-8713AE156AB9}"/>
              </a:ext>
            </a:extLst>
          </p:cNvPr>
          <p:cNvSpPr txBox="1"/>
          <p:nvPr/>
        </p:nvSpPr>
        <p:spPr>
          <a:xfrm>
            <a:off x="6541951" y="1277273"/>
            <a:ext cx="4672810" cy="2677656"/>
          </a:xfrm>
          <a:prstGeom prst="rect">
            <a:avLst/>
          </a:prstGeom>
          <a:noFill/>
        </p:spPr>
        <p:txBody>
          <a:bodyPr wrap="square" rtlCol="0">
            <a:spAutoFit/>
          </a:bodyPr>
          <a:lstStyle/>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Mean Energy Consumption:</a:t>
            </a:r>
          </a:p>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3.20 kWh/every 15 mins.</a:t>
            </a: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Median Energy Consumption:</a:t>
            </a:r>
          </a:p>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2.67 kWh/every 15 mins.</a:t>
            </a: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
        <p:nvSpPr>
          <p:cNvPr id="8" name="TextBox 7">
            <a:extLst>
              <a:ext uri="{FF2B5EF4-FFF2-40B4-BE49-F238E27FC236}">
                <a16:creationId xmlns:a16="http://schemas.microsoft.com/office/drawing/2014/main" xmlns="" id="{19FA0B12-616C-5A38-88BD-273FDE07C8C2}"/>
              </a:ext>
            </a:extLst>
          </p:cNvPr>
          <p:cNvSpPr txBox="1"/>
          <p:nvPr/>
        </p:nvSpPr>
        <p:spPr>
          <a:xfrm>
            <a:off x="672353" y="4089233"/>
            <a:ext cx="10300447" cy="2554545"/>
          </a:xfrm>
          <a:prstGeom prst="rect">
            <a:avLst/>
          </a:prstGeom>
          <a:noFill/>
        </p:spPr>
        <p:txBody>
          <a:bodyPr wrap="square" rtlCol="0">
            <a:spAutoFit/>
          </a:bodyPr>
          <a:lstStyle/>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25% of  observations consume energy &lt; 2.52 kWh/every 15 mins.</a:t>
            </a: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50% of  observations consume energy between 2.52 and 3.06 kWh/every 15 mins.</a:t>
            </a: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25% of  observations consume energy &gt; 3.06 kWh/every 15 mins.</a:t>
            </a: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89622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161603" y="0"/>
            <a:ext cx="9327879" cy="1200329"/>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Data Distribution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Consumption during </a:t>
            </a:r>
            <a:r>
              <a:rPr kumimoji="0" lang="en-US" sz="3600" b="1" i="0" u="none" strike="noStrike" kern="1200" cap="none" spc="0" normalizeH="0" baseline="0" noProof="0" dirty="0">
                <a:ln>
                  <a:noFill/>
                </a:ln>
                <a:solidFill>
                  <a:srgbClr val="0070C0"/>
                </a:solidFill>
                <a:effectLst/>
                <a:highlight>
                  <a:srgbClr val="FFFF00"/>
                </a:highlight>
                <a:uLnTx/>
                <a:uFillTx/>
                <a:latin typeface="Verdana" panose="020B0604030504040204" pitchFamily="34" charset="0"/>
                <a:ea typeface="Verdana" panose="020B0604030504040204" pitchFamily="34" charset="0"/>
                <a:cs typeface="Arial" panose="020B0604020202020204" pitchFamily="34" charset="0"/>
              </a:rPr>
              <a:t>Weekdays</a:t>
            </a:r>
          </a:p>
        </p:txBody>
      </p:sp>
      <p:pic>
        <p:nvPicPr>
          <p:cNvPr id="7" name="Picture 6">
            <a:extLst>
              <a:ext uri="{FF2B5EF4-FFF2-40B4-BE49-F238E27FC236}">
                <a16:creationId xmlns:a16="http://schemas.microsoft.com/office/drawing/2014/main" xmlns="" id="{16A00449-9736-A7EB-E91C-BBFE6A14513F}"/>
              </a:ext>
            </a:extLst>
          </p:cNvPr>
          <p:cNvPicPr>
            <a:picLocks noChangeAspect="1"/>
          </p:cNvPicPr>
          <p:nvPr/>
        </p:nvPicPr>
        <p:blipFill>
          <a:blip r:embed="rId2"/>
          <a:stretch>
            <a:fillRect/>
          </a:stretch>
        </p:blipFill>
        <p:spPr>
          <a:xfrm>
            <a:off x="675318" y="1450438"/>
            <a:ext cx="5712035" cy="2851812"/>
          </a:xfrm>
          <a:prstGeom prst="rect">
            <a:avLst/>
          </a:prstGeom>
        </p:spPr>
      </p:pic>
      <p:sp>
        <p:nvSpPr>
          <p:cNvPr id="9" name="TextBox 8">
            <a:extLst>
              <a:ext uri="{FF2B5EF4-FFF2-40B4-BE49-F238E27FC236}">
                <a16:creationId xmlns:a16="http://schemas.microsoft.com/office/drawing/2014/main" xmlns="" id="{E6734599-5F2F-991A-B66E-1E9378590B88}"/>
              </a:ext>
            </a:extLst>
          </p:cNvPr>
          <p:cNvSpPr txBox="1"/>
          <p:nvPr/>
        </p:nvSpPr>
        <p:spPr>
          <a:xfrm>
            <a:off x="675318" y="3981656"/>
            <a:ext cx="10300447" cy="2554545"/>
          </a:xfrm>
          <a:prstGeom prst="rect">
            <a:avLst/>
          </a:prstGeom>
          <a:noFill/>
        </p:spPr>
        <p:txBody>
          <a:bodyPr wrap="square" rtlCol="0">
            <a:spAutoFit/>
          </a:bodyPr>
          <a:lstStyle/>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25% of  observations consume energy &lt; 2.85 kWh/every 15 mins.</a:t>
            </a: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50% of  observations consume energy between 2.85 and 6.24 kWh/every 15 mins.</a:t>
            </a: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25% of  observations consume energy </a:t>
            </a:r>
            <a:r>
              <a:rPr kumimoji="0" lang="en-US" sz="2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&gt; 6.24 </a:t>
            </a: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kWh/every 15 mins.</a:t>
            </a: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
        <p:nvSpPr>
          <p:cNvPr id="10" name="TextBox 9">
            <a:extLst>
              <a:ext uri="{FF2B5EF4-FFF2-40B4-BE49-F238E27FC236}">
                <a16:creationId xmlns:a16="http://schemas.microsoft.com/office/drawing/2014/main" xmlns="" id="{839DACD6-12B4-BAC8-C41D-DF9A2A6C86FA}"/>
              </a:ext>
            </a:extLst>
          </p:cNvPr>
          <p:cNvSpPr txBox="1"/>
          <p:nvPr/>
        </p:nvSpPr>
        <p:spPr>
          <a:xfrm>
            <a:off x="6636081" y="1277273"/>
            <a:ext cx="4672810" cy="2677656"/>
          </a:xfrm>
          <a:prstGeom prst="rect">
            <a:avLst/>
          </a:prstGeom>
          <a:noFill/>
        </p:spPr>
        <p:txBody>
          <a:bodyPr wrap="square" rtlCol="0">
            <a:spAutoFit/>
          </a:bodyPr>
          <a:lstStyle/>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Mean Energy Consumption:</a:t>
            </a:r>
          </a:p>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4.51 kWh/every 15 mins.</a:t>
            </a: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683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Median Energy Consumption:</a:t>
            </a:r>
          </a:p>
          <a:p>
            <a:pPr marL="2540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3.78 kWh/every 15 mins.</a:t>
            </a: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2540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142845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161603" y="118804"/>
            <a:ext cx="9327879" cy="646331"/>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Modelling Approach</a:t>
            </a:r>
          </a:p>
        </p:txBody>
      </p:sp>
      <p:sp>
        <p:nvSpPr>
          <p:cNvPr id="2" name="Rectangle 1"/>
          <p:cNvSpPr/>
          <p:nvPr/>
        </p:nvSpPr>
        <p:spPr>
          <a:xfrm>
            <a:off x="311842" y="909045"/>
            <a:ext cx="5389100"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Detection using Classification:</a:t>
            </a:r>
          </a:p>
        </p:txBody>
      </p:sp>
      <p:sp>
        <p:nvSpPr>
          <p:cNvPr id="4" name="Rectangle 3"/>
          <p:cNvSpPr/>
          <p:nvPr/>
        </p:nvSpPr>
        <p:spPr>
          <a:xfrm>
            <a:off x="5825542" y="909046"/>
            <a:ext cx="5381469"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Detection using Forecasting:</a:t>
            </a:r>
          </a:p>
        </p:txBody>
      </p:sp>
      <p:cxnSp>
        <p:nvCxnSpPr>
          <p:cNvPr id="7" name="Straight Connector 6"/>
          <p:cNvCxnSpPr>
            <a:cxnSpLocks/>
          </p:cNvCxnSpPr>
          <p:nvPr/>
        </p:nvCxnSpPr>
        <p:spPr>
          <a:xfrm>
            <a:off x="5576341" y="1008529"/>
            <a:ext cx="0" cy="5527182"/>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EC89EC1E-0927-0B2C-2CE9-8E2B72F74FBE}"/>
              </a:ext>
            </a:extLst>
          </p:cNvPr>
          <p:cNvSpPr txBox="1"/>
          <p:nvPr/>
        </p:nvSpPr>
        <p:spPr>
          <a:xfrm>
            <a:off x="60297" y="1353819"/>
            <a:ext cx="5516044" cy="510909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Target variable/Label: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“Anomalous Consumption”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(Binary values: 1- Yes / 0 –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Train/Test split: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srgbClr val="6D6868"/>
              </a:solidFill>
              <a:effectLst/>
              <a:uLnTx/>
              <a:uFillTx/>
              <a:latin typeface="Verdana" panose="020B060403050404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70C0"/>
              </a:buClr>
              <a:buSzTx/>
              <a:buFontTx/>
              <a:buNone/>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panose="020B0604020202020204" pitchFamily="34" charset="0"/>
              </a:rPr>
              <a:t>Taken as 80% and 20% respectively.</a:t>
            </a:r>
          </a:p>
          <a:p>
            <a:pPr marL="0" marR="0" lvl="0" indent="0" algn="l" defTabSz="914400" rtl="0" eaLnBrk="1" fontAlgn="auto" latinLnBrk="0" hangingPunct="1">
              <a:lnSpc>
                <a:spcPct val="100000"/>
              </a:lnSpc>
              <a:spcBef>
                <a:spcPts val="0"/>
              </a:spcBef>
              <a:spcAft>
                <a:spcPts val="0"/>
              </a:spcAft>
              <a:buClr>
                <a:srgbClr val="0070C0"/>
              </a:buClr>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Model Building:</a:t>
            </a:r>
            <a:endPar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This being a </a:t>
            </a:r>
            <a:r>
              <a:rPr kumimoji="0" lang="en-IN" sz="1800" b="0" i="0" u="none" strike="noStrike" kern="1200" cap="none" spc="0" normalizeH="0" baseline="0" noProof="0" dirty="0">
                <a:ln>
                  <a:noFill/>
                </a:ln>
                <a:solidFill>
                  <a:prstClr val="black"/>
                </a:solidFill>
                <a:effectLst/>
                <a:highlight>
                  <a:srgbClr val="FFFF00"/>
                </a:highlight>
                <a:uLnTx/>
                <a:uFillTx/>
                <a:latin typeface="Verdana" panose="020B0604030504040204" pitchFamily="34" charset="0"/>
                <a:ea typeface="Verdana" panose="020B0604030504040204" pitchFamily="34" charset="0"/>
                <a:cs typeface="+mn-cs"/>
              </a:rPr>
              <a:t>classification</a:t>
            </a: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problem, the dataset has been trained on following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Decision Tree Classifier (plus Tuning).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Random Forest Classifier(plus Tuning).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MLP Classifier.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KNN Classifier (plus Tuning).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Gradient Boosting Classifier.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Logistic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Linear Discriminant Analysis.</a:t>
            </a:r>
            <a:endPar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
        <p:nvSpPr>
          <p:cNvPr id="12" name="TextBox 11">
            <a:extLst>
              <a:ext uri="{FF2B5EF4-FFF2-40B4-BE49-F238E27FC236}">
                <a16:creationId xmlns:a16="http://schemas.microsoft.com/office/drawing/2014/main" xmlns="" id="{CE4D382D-E268-0B12-ABB4-BE1400AA3447}"/>
              </a:ext>
            </a:extLst>
          </p:cNvPr>
          <p:cNvSpPr txBox="1"/>
          <p:nvPr/>
        </p:nvSpPr>
        <p:spPr>
          <a:xfrm>
            <a:off x="5700941" y="1335159"/>
            <a:ext cx="5506070" cy="58169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Target variable/Label: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“Energy Consumed”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(Continuous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Train/Test split: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srgbClr val="6D6868"/>
              </a:solidFill>
              <a:effectLst/>
              <a:uLnTx/>
              <a:uFillTx/>
              <a:latin typeface="Verdana" panose="020B060403050404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70C0"/>
              </a:buClr>
              <a:buSzTx/>
              <a:buFontTx/>
              <a:buNone/>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panose="020B0604020202020204" pitchFamily="34" charset="0"/>
              </a:rPr>
              <a:t>Taken as 80% and 20% respectively.</a:t>
            </a:r>
          </a:p>
          <a:p>
            <a:pPr marL="0" marR="0" lvl="0" indent="0" algn="l" defTabSz="914400" rtl="0" eaLnBrk="1" fontAlgn="auto" latinLnBrk="0" hangingPunct="1">
              <a:lnSpc>
                <a:spcPct val="100000"/>
              </a:lnSpc>
              <a:spcBef>
                <a:spcPts val="0"/>
              </a:spcBef>
              <a:spcAft>
                <a:spcPts val="0"/>
              </a:spcAft>
              <a:buClr>
                <a:srgbClr val="0070C0"/>
              </a:buClr>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Model Building: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This being a </a:t>
            </a:r>
            <a:r>
              <a:rPr kumimoji="0" lang="en-IN" sz="1800" b="0" i="0" u="none" strike="noStrike" kern="1200" cap="none" spc="0" normalizeH="0" baseline="0" noProof="0" dirty="0">
                <a:ln>
                  <a:noFill/>
                </a:ln>
                <a:solidFill>
                  <a:prstClr val="black"/>
                </a:solidFill>
                <a:effectLst/>
                <a:highlight>
                  <a:srgbClr val="FFFF00"/>
                </a:highlight>
                <a:uLnTx/>
                <a:uFillTx/>
                <a:latin typeface="Verdana" panose="020B0604030504040204" pitchFamily="34" charset="0"/>
                <a:ea typeface="Verdana" panose="020B0604030504040204" pitchFamily="34" charset="0"/>
                <a:cs typeface="+mn-cs"/>
              </a:rPr>
              <a:t>regression</a:t>
            </a: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problem, the dataset has been trained on following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Decision Tree Regressor (plus Tuning)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Random Forest Regressor.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MLP Regressor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Linear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Support Vector Regressor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KNN Regressor (plus Tuning).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Lasso Regressor.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Ridge Regressor.</a:t>
            </a:r>
            <a:endPar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181856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208989" y="103137"/>
            <a:ext cx="11819861" cy="646331"/>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70C0"/>
                </a:solidFill>
                <a:effectLst/>
                <a:uLnTx/>
                <a:uFillTx/>
                <a:latin typeface="Verdana" panose="020B0604030504040204" pitchFamily="34" charset="0"/>
                <a:ea typeface="Verdana" panose="020B0604030504040204" pitchFamily="34" charset="0"/>
                <a:cs typeface="Arial" panose="020B0604020202020204" pitchFamily="34" charset="0"/>
              </a:rPr>
              <a:t>Model Evaluation Metrics &amp; Optimum Model</a:t>
            </a:r>
          </a:p>
        </p:txBody>
      </p:sp>
      <p:sp>
        <p:nvSpPr>
          <p:cNvPr id="2" name="Rectangle 1"/>
          <p:cNvSpPr/>
          <p:nvPr/>
        </p:nvSpPr>
        <p:spPr>
          <a:xfrm>
            <a:off x="311842" y="909045"/>
            <a:ext cx="5389100"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Detection using Classification:</a:t>
            </a:r>
          </a:p>
        </p:txBody>
      </p:sp>
      <p:sp>
        <p:nvSpPr>
          <p:cNvPr id="4" name="Rectangle 3"/>
          <p:cNvSpPr/>
          <p:nvPr/>
        </p:nvSpPr>
        <p:spPr>
          <a:xfrm>
            <a:off x="5825542" y="909046"/>
            <a:ext cx="5381469"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Detection using Forecasting:</a:t>
            </a:r>
          </a:p>
        </p:txBody>
      </p:sp>
      <p:cxnSp>
        <p:nvCxnSpPr>
          <p:cNvPr id="7" name="Straight Connector 6"/>
          <p:cNvCxnSpPr>
            <a:cxnSpLocks/>
          </p:cNvCxnSpPr>
          <p:nvPr/>
        </p:nvCxnSpPr>
        <p:spPr>
          <a:xfrm>
            <a:off x="5576341" y="1008529"/>
            <a:ext cx="0" cy="552718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CE4D382D-E268-0B12-ABB4-BE1400AA3447}"/>
              </a:ext>
            </a:extLst>
          </p:cNvPr>
          <p:cNvSpPr txBox="1"/>
          <p:nvPr/>
        </p:nvSpPr>
        <p:spPr>
          <a:xfrm>
            <a:off x="5700941" y="1335159"/>
            <a:ext cx="5506070" cy="529375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Metrics for Evaluation: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Mean Absolute Error(MAE).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Mean Squared Error(MSE).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Root Mean Squared Error(RMSE).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R-square Technique.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Time Taken to construct the Model.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Model Complexity </a:t>
            </a:r>
          </a:p>
          <a:p>
            <a:pPr marR="0" lvl="0" algn="l" defTabSz="914400" rtl="0" eaLnBrk="1" fontAlgn="auto" latinLnBrk="0" hangingPunct="1">
              <a:lnSpc>
                <a:spcPct val="100000"/>
              </a:lnSpc>
              <a:spcBef>
                <a:spcPts val="0"/>
              </a:spcBef>
              <a:spcAft>
                <a:spcPts val="0"/>
              </a:spcAft>
              <a:buClrTx/>
              <a:buSzTx/>
              <a:tabLst/>
              <a:defRPr/>
            </a:pPr>
            <a:r>
              <a:rPr lang="en-IN" dirty="0">
                <a:solidFill>
                  <a:prstClr val="black"/>
                </a:solidFill>
                <a:latin typeface="Verdana" panose="020B0604030504040204" pitchFamily="34" charset="0"/>
                <a:ea typeface="Verdana" panose="020B0604030504040204" pitchFamily="34" charset="0"/>
              </a:rPr>
              <a:t>    ( i.e. Simple or Black-box).</a:t>
            </a:r>
            <a:endPar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
                <a:srgbClr val="0070C0"/>
              </a:buClr>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Optimum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Based on the above metrics and Out of the 10 models constructed, Decision Tree Regressor and KNN-Regressor were optimal. </a:t>
            </a:r>
          </a:p>
          <a:p>
            <a:pPr marR="0" lvl="0" algn="l" defTabSz="914400" rtl="0" eaLnBrk="1" fontAlgn="auto" latinLnBrk="0" hangingPunct="1">
              <a:lnSpc>
                <a:spcPct val="100000"/>
              </a:lnSpc>
              <a:spcBef>
                <a:spcPts val="0"/>
              </a:spcBef>
              <a:spcAft>
                <a:spcPts val="0"/>
              </a:spcAft>
              <a:buClrTx/>
              <a:buSzTx/>
              <a:tabLst/>
              <a:defRPr/>
            </a:pPr>
            <a:endParaRPr lang="en-IN" sz="800" dirty="0">
              <a:solidFill>
                <a:prstClr val="black"/>
              </a:solidFill>
              <a:latin typeface="Verdana" panose="020B0604030504040204" pitchFamily="34" charset="0"/>
              <a:ea typeface="Verdana" panose="020B060403050404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These 2 models were further parameter tuned, and evaluated on the Validation Dataset.</a:t>
            </a:r>
          </a:p>
        </p:txBody>
      </p:sp>
      <p:sp>
        <p:nvSpPr>
          <p:cNvPr id="3" name="TextBox 2">
            <a:extLst>
              <a:ext uri="{FF2B5EF4-FFF2-40B4-BE49-F238E27FC236}">
                <a16:creationId xmlns:a16="http://schemas.microsoft.com/office/drawing/2014/main" xmlns="" id="{C1C4F664-A409-56F6-CB25-A83C5892C01E}"/>
              </a:ext>
            </a:extLst>
          </p:cNvPr>
          <p:cNvSpPr txBox="1"/>
          <p:nvPr/>
        </p:nvSpPr>
        <p:spPr>
          <a:xfrm>
            <a:off x="132571" y="1335158"/>
            <a:ext cx="5506070" cy="529375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Metrics for Evaluation: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Precision.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Recall.</a:t>
            </a:r>
          </a:p>
          <a:p>
            <a:pPr marL="342900" indent="-342900">
              <a:buFont typeface="Arial" panose="020B0604020202020204" pitchFamily="34" charset="0"/>
              <a:buChar char="•"/>
              <a:defRPr/>
            </a:pPr>
            <a:r>
              <a:rPr lang="en-IN" dirty="0">
                <a:solidFill>
                  <a:prstClr val="black"/>
                </a:solidFill>
                <a:latin typeface="Verdana" panose="020B0604030504040204" pitchFamily="34" charset="0"/>
                <a:ea typeface="Verdana" panose="020B0604030504040204" pitchFamily="34" charset="0"/>
              </a:rPr>
              <a:t>F1-score.</a:t>
            </a:r>
            <a:endPar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Confusion Matrix.</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Time Taken to construct the Model.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Model Complexity </a:t>
            </a:r>
          </a:p>
          <a:p>
            <a:pPr marR="0" lvl="0" algn="l" defTabSz="914400" rtl="0" eaLnBrk="1" fontAlgn="auto" latinLnBrk="0" hangingPunct="1">
              <a:lnSpc>
                <a:spcPct val="100000"/>
              </a:lnSpc>
              <a:spcBef>
                <a:spcPts val="0"/>
              </a:spcBef>
              <a:spcAft>
                <a:spcPts val="0"/>
              </a:spcAft>
              <a:buClrTx/>
              <a:buSzTx/>
              <a:tabLst/>
              <a:defRPr/>
            </a:pPr>
            <a:r>
              <a:rPr lang="en-IN" dirty="0">
                <a:solidFill>
                  <a:prstClr val="black"/>
                </a:solidFill>
                <a:latin typeface="Verdana" panose="020B0604030504040204" pitchFamily="34" charset="0"/>
                <a:ea typeface="Verdana" panose="020B0604030504040204" pitchFamily="34" charset="0"/>
              </a:rPr>
              <a:t>    (i.e. Simple or Black-box).</a:t>
            </a:r>
            <a:endPar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
                <a:srgbClr val="0070C0"/>
              </a:buClr>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Optimum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Verdana" panose="020B0604030504040204" pitchFamily="34" charset="0"/>
                <a:ea typeface="Verdana" panose="020B0604030504040204" pitchFamily="34" charset="0"/>
              </a:rPr>
              <a:t>Based on the above metrics and Out of the 10 models constructed, Decision Tree Classifier, Random Forest Classifier and KNN-Classifier were optimal.</a:t>
            </a:r>
          </a:p>
          <a:p>
            <a:pPr marR="0" lvl="0" algn="l" defTabSz="914400" rtl="0" eaLnBrk="1" fontAlgn="auto" latinLnBrk="0" hangingPunct="1">
              <a:lnSpc>
                <a:spcPct val="100000"/>
              </a:lnSpc>
              <a:spcBef>
                <a:spcPts val="0"/>
              </a:spcBef>
              <a:spcAft>
                <a:spcPts val="0"/>
              </a:spcAft>
              <a:buClrTx/>
              <a:buSzTx/>
              <a:tabLst/>
              <a:defRPr/>
            </a:pPr>
            <a:endParaRPr lang="en-IN" sz="800" dirty="0">
              <a:solidFill>
                <a:prstClr val="black"/>
              </a:solidFill>
              <a:latin typeface="Verdana" panose="020B0604030504040204" pitchFamily="34" charset="0"/>
              <a:ea typeface="Verdana" panose="020B060403050404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These 3 models were further parameter tuned, to be evaluated on the Validation Dataset.</a:t>
            </a:r>
          </a:p>
        </p:txBody>
      </p:sp>
    </p:spTree>
    <p:extLst>
      <p:ext uri="{BB962C8B-B14F-4D97-AF65-F5344CB8AC3E}">
        <p14:creationId xmlns:p14="http://schemas.microsoft.com/office/powerpoint/2010/main" val="119744264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4246</TotalTime>
  <Words>1108</Words>
  <Application>Microsoft Office PowerPoint</Application>
  <PresentationFormat>Widescreen</PresentationFormat>
  <Paragraphs>254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Times New Roman</vt:lpstr>
      <vt:lpstr>Verdana</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Microsoft account</cp:lastModifiedBy>
  <cp:revision>157</cp:revision>
  <dcterms:created xsi:type="dcterms:W3CDTF">2019-12-31T09:37:22Z</dcterms:created>
  <dcterms:modified xsi:type="dcterms:W3CDTF">2023-07-23T14:11:00Z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c544ca-bb84-4280-906e-934547e1d30c_Enabled">
    <vt:lpwstr>true</vt:lpwstr>
  </property>
  <property fmtid="{D5CDD505-2E9C-101B-9397-08002B2CF9AE}" pid="3" name="MSIP_Label_a8c544ca-bb84-4280-906e-934547e1d30c_SetDate">
    <vt:lpwstr>2023-06-21T12:54:28Z</vt:lpwstr>
  </property>
  <property fmtid="{D5CDD505-2E9C-101B-9397-08002B2CF9AE}" pid="4" name="MSIP_Label_a8c544ca-bb84-4280-906e-934547e1d30c_Method">
    <vt:lpwstr>Standard</vt:lpwstr>
  </property>
  <property fmtid="{D5CDD505-2E9C-101B-9397-08002B2CF9AE}" pid="5" name="MSIP_Label_a8c544ca-bb84-4280-906e-934547e1d30c_Name">
    <vt:lpwstr>Internal - General Use</vt:lpwstr>
  </property>
  <property fmtid="{D5CDD505-2E9C-101B-9397-08002B2CF9AE}" pid="6" name="MSIP_Label_a8c544ca-bb84-4280-906e-934547e1d30c_SiteId">
    <vt:lpwstr>258ac4e4-146a-411e-9dc8-79a9e12fd6da</vt:lpwstr>
  </property>
  <property fmtid="{D5CDD505-2E9C-101B-9397-08002B2CF9AE}" pid="7" name="MSIP_Label_a8c544ca-bb84-4280-906e-934547e1d30c_ActionId">
    <vt:lpwstr>41087742-8106-4637-83e6-b31b6023b638</vt:lpwstr>
  </property>
  <property fmtid="{D5CDD505-2E9C-101B-9397-08002B2CF9AE}" pid="8" name="MSIP_Label_a8c544ca-bb84-4280-906e-934547e1d30c_ContentBits">
    <vt:lpwstr>2</vt:lpwstr>
  </property>
</Properties>
</file>