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10.png" ContentType="image/png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71218121-F131-4151-B1B1-01C1F111F17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3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F17141-6101-4191-A1A1-913141C11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3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711121-E1A1-4100-B121-014111615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3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E1A131-F1C1-4101-8131-61C18161D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4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D1F1D1-D141-4181-91A1-C141C1C1E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4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815181-E1E1-4191-B1B1-E1D171B16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4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31F1F1-2191-41C1-9101-D191A1E14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2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318151-9111-41E1-9121-41C1F1B1F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2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D1B171-D1F1-4171-91B1-01C1E1412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2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01C1D1-71B1-41C1-B141-A121D121F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2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9181A1-91B1-41A1-8141-41B1C151E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2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311131-3111-41F1-A141-51A1E121D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3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B1A1B1-1111-4161-9121-5101F1714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3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313121-B1F1-41D1-8101-A11101C1A13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5/22/13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D13121-4111-41D1-9191-41818151F1B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5/22/13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B1C191-E161-4161-81E1-D1E141A1A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R – Logging &amp; Isolation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Swarun Kumar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FILE_SAVE(B)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989280" y="2272680"/>
            <a:ext cx="1751040" cy="4224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2" name="CustomShape 3"/>
          <p:cNvSpPr/>
          <p:nvPr/>
        </p:nvSpPr>
        <p:spPr>
          <a:xfrm>
            <a:off x="1026360" y="1657800"/>
            <a:ext cx="15832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Directory</a:t>
            </a:r>
            <a:endParaRPr/>
          </a:p>
        </p:txBody>
      </p:sp>
      <p:sp>
        <p:nvSpPr>
          <p:cNvPr id="273" name="CustomShape 4"/>
          <p:cNvSpPr/>
          <p:nvPr/>
        </p:nvSpPr>
        <p:spPr>
          <a:xfrm>
            <a:off x="1572120" y="2826000"/>
            <a:ext cx="4586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74" name="CustomShape 5"/>
          <p:cNvSpPr/>
          <p:nvPr/>
        </p:nvSpPr>
        <p:spPr>
          <a:xfrm>
            <a:off x="1558440" y="4410360"/>
            <a:ext cx="4586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275" name="CustomShape 6"/>
          <p:cNvSpPr/>
          <p:nvPr/>
        </p:nvSpPr>
        <p:spPr>
          <a:xfrm>
            <a:off x="942480" y="3438720"/>
            <a:ext cx="18529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non-shadowed</a:t>
            </a:r>
            <a:endParaRPr/>
          </a:p>
        </p:txBody>
      </p:sp>
      <p:sp>
        <p:nvSpPr>
          <p:cNvPr id="276" name="CustomShape 7"/>
          <p:cNvSpPr/>
          <p:nvPr/>
        </p:nvSpPr>
        <p:spPr>
          <a:xfrm>
            <a:off x="1029240" y="4865040"/>
            <a:ext cx="17629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shadowed file</a:t>
            </a:r>
            <a:endParaRPr/>
          </a:p>
        </p:txBody>
      </p:sp>
      <p:sp>
        <p:nvSpPr>
          <p:cNvPr id="277" name="Line 8"/>
          <p:cNvSpPr/>
          <p:nvPr/>
        </p:nvSpPr>
        <p:spPr>
          <a:xfrm flipH="1">
            <a:off x="2329560" y="5132880"/>
            <a:ext cx="880200" cy="34668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278" name="CustomShape 9"/>
          <p:cNvSpPr/>
          <p:nvPr/>
        </p:nvSpPr>
        <p:spPr>
          <a:xfrm>
            <a:off x="3209760" y="4703760"/>
            <a:ext cx="1429920" cy="8578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6, 7, </a:t>
            </a:r>
            <a:r>
              <a:rPr lang="en-US" sz="2400">
                <a:solidFill>
                  <a:srgbClr val="c0504d"/>
                </a:solidFill>
                <a:latin typeface="Calibri"/>
              </a:rPr>
              <a:t>8’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9, 10</a:t>
            </a:r>
            <a:endParaRPr/>
          </a:p>
        </p:txBody>
      </p:sp>
      <p:sp>
        <p:nvSpPr>
          <p:cNvPr id="279" name="CustomShape 10"/>
          <p:cNvSpPr/>
          <p:nvPr/>
        </p:nvSpPr>
        <p:spPr>
          <a:xfrm>
            <a:off x="7728840" y="416376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280" name="CustomShape 11"/>
          <p:cNvSpPr/>
          <p:nvPr/>
        </p:nvSpPr>
        <p:spPr>
          <a:xfrm>
            <a:off x="7098840" y="427320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281" name="CustomShape 12"/>
          <p:cNvSpPr/>
          <p:nvPr/>
        </p:nvSpPr>
        <p:spPr>
          <a:xfrm>
            <a:off x="6512760" y="4396320"/>
            <a:ext cx="878760" cy="85896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282" name="CustomShape 13"/>
          <p:cNvSpPr/>
          <p:nvPr/>
        </p:nvSpPr>
        <p:spPr>
          <a:xfrm>
            <a:off x="5610960" y="3702240"/>
            <a:ext cx="170964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B’s blocks</a:t>
            </a:r>
            <a:endParaRPr/>
          </a:p>
        </p:txBody>
      </p:sp>
      <p:sp>
        <p:nvSpPr>
          <p:cNvPr id="283" name="CustomShape 14"/>
          <p:cNvSpPr/>
          <p:nvPr/>
        </p:nvSpPr>
        <p:spPr>
          <a:xfrm>
            <a:off x="1281960" y="5298840"/>
            <a:ext cx="11322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current</a:t>
            </a:r>
            <a:endParaRPr/>
          </a:p>
        </p:txBody>
      </p:sp>
      <p:sp>
        <p:nvSpPr>
          <p:cNvPr id="284" name="CustomShape 15"/>
          <p:cNvSpPr/>
          <p:nvPr/>
        </p:nvSpPr>
        <p:spPr>
          <a:xfrm>
            <a:off x="1325160" y="5764320"/>
            <a:ext cx="11642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shadow</a:t>
            </a:r>
            <a:endParaRPr/>
          </a:p>
        </p:txBody>
      </p:sp>
      <p:sp>
        <p:nvSpPr>
          <p:cNvPr id="285" name="Line 16"/>
          <p:cNvSpPr/>
          <p:nvPr/>
        </p:nvSpPr>
        <p:spPr>
          <a:xfrm flipH="1" flipV="1">
            <a:off x="2354400" y="6002280"/>
            <a:ext cx="796680" cy="13104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286" name="CustomShape 17"/>
          <p:cNvSpPr/>
          <p:nvPr/>
        </p:nvSpPr>
        <p:spPr>
          <a:xfrm>
            <a:off x="6618240" y="5479560"/>
            <a:ext cx="878760" cy="858960"/>
          </a:xfrm>
          <a:prstGeom prst="rect">
            <a:avLst/>
          </a:prstGeom>
          <a:solidFill>
            <a:srgbClr val="e6b9b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8’</a:t>
            </a:r>
            <a:endParaRPr/>
          </a:p>
        </p:txBody>
      </p:sp>
      <p:sp>
        <p:nvSpPr>
          <p:cNvPr id="287" name="CustomShape 18"/>
          <p:cNvSpPr/>
          <p:nvPr/>
        </p:nvSpPr>
        <p:spPr>
          <a:xfrm>
            <a:off x="5913000" y="453924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288" name="CustomShape 19"/>
          <p:cNvSpPr/>
          <p:nvPr/>
        </p:nvSpPr>
        <p:spPr>
          <a:xfrm>
            <a:off x="5289840" y="470268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89" name="CustomShape 20"/>
          <p:cNvSpPr/>
          <p:nvPr/>
        </p:nvSpPr>
        <p:spPr>
          <a:xfrm>
            <a:off x="3209760" y="5764320"/>
            <a:ext cx="1429920" cy="8578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6, 7, </a:t>
            </a:r>
            <a:r>
              <a:rPr lang="en-US" sz="2400">
                <a:solidFill>
                  <a:srgbClr val="77933c"/>
                </a:solidFill>
                <a:latin typeface="Calibri"/>
              </a:rPr>
              <a:t>8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9, 10</a:t>
            </a:r>
            <a:endParaRPr/>
          </a:p>
        </p:txBody>
      </p:sp>
      <p:sp>
        <p:nvSpPr>
          <p:cNvPr id="290" name="Line 21"/>
          <p:cNvSpPr/>
          <p:nvPr/>
        </p:nvSpPr>
        <p:spPr>
          <a:xfrm flipH="1">
            <a:off x="2374200" y="5298840"/>
            <a:ext cx="835560" cy="70344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</p:spTree>
  </p:cSld>
  <p:timing>
    <p:tnLst>
      <p:par>
        <p:cTn dur="indefinite" id="393" nodeType="tmRoot" restart="never">
          <p:childTnLst>
            <p:seq>
              <p:cTn dur="indefinite" id="394" nodeType="mainSeq">
                <p:childTnLst>
                  <p:par>
                    <p:cTn fill="hold" id="395">
                      <p:stCondLst>
                        <p:cond delay="indefinite"/>
                      </p:stCondLst>
                      <p:childTnLst>
                        <p:par>
                          <p:cTn fill="hold" id="396">
                            <p:stCondLst>
                              <p:cond delay="0"/>
                            </p:stCondLst>
                            <p:childTnLst>
                              <p:par>
                                <p:cTn fill="hold" id="397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1">
                      <p:stCondLst>
                        <p:cond delay="indefinite"/>
                      </p:stCondLst>
                      <p:childTnLst>
                        <p:par>
                          <p:cTn fill="hold" id="402">
                            <p:stCondLst>
                              <p:cond delay="0"/>
                            </p:stCondLst>
                            <p:childTnLst>
                              <p:par>
                                <p:cTn fill="hold" id="403" nodeType="clickEffect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in">
                                      <p:cBhvr additive="repl">
                                        <p:cTn dur="500" fill="freeze" id="404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0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6">
                      <p:stCondLst>
                        <p:cond delay="indefinite"/>
                      </p:stCondLst>
                      <p:childTnLst>
                        <p:par>
                          <p:cTn fill="hold" id="407">
                            <p:stCondLst>
                              <p:cond delay="0"/>
                            </p:stCondLst>
                            <p:childTnLst>
                              <p:par>
                                <p:cTn fill="hold" id="408" nodeType="clickEffect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in">
                                      <p:cBhvr additive="repl">
                                        <p:cTn dur="500" fill="freeze" id="409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FILE_RESTORE(B)</a:t>
            </a:r>
            <a:endParaRPr/>
          </a:p>
        </p:txBody>
      </p:sp>
      <p:sp>
        <p:nvSpPr>
          <p:cNvPr id="292" name="CustomShape 2"/>
          <p:cNvSpPr/>
          <p:nvPr/>
        </p:nvSpPr>
        <p:spPr>
          <a:xfrm>
            <a:off x="989280" y="2272680"/>
            <a:ext cx="1751040" cy="4224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93" name="CustomShape 3"/>
          <p:cNvSpPr/>
          <p:nvPr/>
        </p:nvSpPr>
        <p:spPr>
          <a:xfrm>
            <a:off x="1026360" y="1657800"/>
            <a:ext cx="15832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Directory</a:t>
            </a:r>
            <a:endParaRPr/>
          </a:p>
        </p:txBody>
      </p:sp>
      <p:sp>
        <p:nvSpPr>
          <p:cNvPr id="294" name="CustomShape 4"/>
          <p:cNvSpPr/>
          <p:nvPr/>
        </p:nvSpPr>
        <p:spPr>
          <a:xfrm>
            <a:off x="1572120" y="2826000"/>
            <a:ext cx="4586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95" name="CustomShape 5"/>
          <p:cNvSpPr/>
          <p:nvPr/>
        </p:nvSpPr>
        <p:spPr>
          <a:xfrm>
            <a:off x="1558440" y="4410360"/>
            <a:ext cx="4586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296" name="CustomShape 6"/>
          <p:cNvSpPr/>
          <p:nvPr/>
        </p:nvSpPr>
        <p:spPr>
          <a:xfrm>
            <a:off x="942480" y="3438720"/>
            <a:ext cx="18529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non-shadowed</a:t>
            </a:r>
            <a:endParaRPr/>
          </a:p>
        </p:txBody>
      </p:sp>
      <p:sp>
        <p:nvSpPr>
          <p:cNvPr id="297" name="CustomShape 7"/>
          <p:cNvSpPr/>
          <p:nvPr/>
        </p:nvSpPr>
        <p:spPr>
          <a:xfrm>
            <a:off x="1029240" y="4865040"/>
            <a:ext cx="17629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shadowed file</a:t>
            </a:r>
            <a:endParaRPr/>
          </a:p>
        </p:txBody>
      </p:sp>
      <p:sp>
        <p:nvSpPr>
          <p:cNvPr id="298" name="Line 8"/>
          <p:cNvSpPr/>
          <p:nvPr/>
        </p:nvSpPr>
        <p:spPr>
          <a:xfrm flipH="1">
            <a:off x="2329560" y="5132880"/>
            <a:ext cx="880200" cy="34668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299" name="CustomShape 9"/>
          <p:cNvSpPr/>
          <p:nvPr/>
        </p:nvSpPr>
        <p:spPr>
          <a:xfrm>
            <a:off x="3209760" y="4703760"/>
            <a:ext cx="1429920" cy="8578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6, 7, </a:t>
            </a:r>
            <a:r>
              <a:rPr lang="en-US" sz="2400">
                <a:solidFill>
                  <a:srgbClr val="c0504d"/>
                </a:solidFill>
                <a:latin typeface="Calibri"/>
              </a:rPr>
              <a:t>8’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9, 10</a:t>
            </a:r>
            <a:endParaRPr/>
          </a:p>
        </p:txBody>
      </p:sp>
      <p:sp>
        <p:nvSpPr>
          <p:cNvPr id="300" name="CustomShape 10"/>
          <p:cNvSpPr/>
          <p:nvPr/>
        </p:nvSpPr>
        <p:spPr>
          <a:xfrm>
            <a:off x="7728840" y="416376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301" name="CustomShape 11"/>
          <p:cNvSpPr/>
          <p:nvPr/>
        </p:nvSpPr>
        <p:spPr>
          <a:xfrm>
            <a:off x="7098840" y="427320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302" name="CustomShape 12"/>
          <p:cNvSpPr/>
          <p:nvPr/>
        </p:nvSpPr>
        <p:spPr>
          <a:xfrm>
            <a:off x="6512760" y="4396320"/>
            <a:ext cx="878760" cy="85896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303" name="CustomShape 13"/>
          <p:cNvSpPr/>
          <p:nvPr/>
        </p:nvSpPr>
        <p:spPr>
          <a:xfrm>
            <a:off x="5610960" y="3702240"/>
            <a:ext cx="170964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B’s blocks</a:t>
            </a:r>
            <a:endParaRPr/>
          </a:p>
        </p:txBody>
      </p:sp>
      <p:sp>
        <p:nvSpPr>
          <p:cNvPr id="304" name="CustomShape 14"/>
          <p:cNvSpPr/>
          <p:nvPr/>
        </p:nvSpPr>
        <p:spPr>
          <a:xfrm>
            <a:off x="1281960" y="5298840"/>
            <a:ext cx="11322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current</a:t>
            </a:r>
            <a:endParaRPr/>
          </a:p>
        </p:txBody>
      </p:sp>
      <p:sp>
        <p:nvSpPr>
          <p:cNvPr id="305" name="CustomShape 15"/>
          <p:cNvSpPr/>
          <p:nvPr/>
        </p:nvSpPr>
        <p:spPr>
          <a:xfrm>
            <a:off x="1325160" y="5764320"/>
            <a:ext cx="11642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shadow</a:t>
            </a:r>
            <a:endParaRPr/>
          </a:p>
        </p:txBody>
      </p:sp>
      <p:sp>
        <p:nvSpPr>
          <p:cNvPr id="306" name="Line 16"/>
          <p:cNvSpPr/>
          <p:nvPr/>
        </p:nvSpPr>
        <p:spPr>
          <a:xfrm flipH="1" flipV="1">
            <a:off x="2354400" y="6002280"/>
            <a:ext cx="796680" cy="13104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307" name="CustomShape 17"/>
          <p:cNvSpPr/>
          <p:nvPr/>
        </p:nvSpPr>
        <p:spPr>
          <a:xfrm>
            <a:off x="6618240" y="5479560"/>
            <a:ext cx="878760" cy="858960"/>
          </a:xfrm>
          <a:prstGeom prst="rect">
            <a:avLst/>
          </a:prstGeom>
          <a:solidFill>
            <a:srgbClr val="e6b9b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8’</a:t>
            </a:r>
            <a:endParaRPr/>
          </a:p>
        </p:txBody>
      </p:sp>
      <p:sp>
        <p:nvSpPr>
          <p:cNvPr id="308" name="CustomShape 18"/>
          <p:cNvSpPr/>
          <p:nvPr/>
        </p:nvSpPr>
        <p:spPr>
          <a:xfrm>
            <a:off x="5913000" y="453924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309" name="CustomShape 19"/>
          <p:cNvSpPr/>
          <p:nvPr/>
        </p:nvSpPr>
        <p:spPr>
          <a:xfrm>
            <a:off x="5289840" y="470268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310" name="CustomShape 20"/>
          <p:cNvSpPr/>
          <p:nvPr/>
        </p:nvSpPr>
        <p:spPr>
          <a:xfrm>
            <a:off x="3209760" y="5764320"/>
            <a:ext cx="1429920" cy="8578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6, 7, </a:t>
            </a:r>
            <a:r>
              <a:rPr lang="en-US" sz="2400">
                <a:solidFill>
                  <a:srgbClr val="77933c"/>
                </a:solidFill>
                <a:latin typeface="Calibri"/>
              </a:rPr>
              <a:t>8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9, 10</a:t>
            </a:r>
            <a:endParaRPr/>
          </a:p>
        </p:txBody>
      </p:sp>
      <p:sp>
        <p:nvSpPr>
          <p:cNvPr id="311" name="Line 21"/>
          <p:cNvSpPr/>
          <p:nvPr/>
        </p:nvSpPr>
        <p:spPr>
          <a:xfrm flipH="1" flipV="1">
            <a:off x="2329560" y="5479560"/>
            <a:ext cx="821520" cy="40248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312" name="CustomShape 22"/>
          <p:cNvSpPr/>
          <p:nvPr/>
        </p:nvSpPr>
        <p:spPr>
          <a:xfrm>
            <a:off x="3515760" y="2179800"/>
            <a:ext cx="4745520" cy="118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Calibri"/>
              </a:rPr>
              <a:t>Challenge: </a:t>
            </a:r>
            <a:r>
              <a:rPr lang="en-US" sz="2400">
                <a:solidFill>
                  <a:srgbClr val="ff0000"/>
                </a:solidFill>
                <a:latin typeface="Calibri"/>
              </a:rPr>
              <a:t>Shadowing works at the granularity of files, not transactions</a:t>
            </a:r>
            <a:endParaRPr/>
          </a:p>
        </p:txBody>
      </p:sp>
    </p:spTree>
  </p:cSld>
  <p:timing>
    <p:tnLst>
      <p:par>
        <p:cTn dur="indefinite" id="411" nodeType="tmRoot" restart="never">
          <p:childTnLst>
            <p:seq>
              <p:cTn dur="indefinite" id="412" nodeType="mainSeq">
                <p:childTnLst>
                  <p:par>
                    <p:cTn fill="hold" id="413">
                      <p:stCondLst>
                        <p:cond delay="indefinite"/>
                      </p:stCondLst>
                      <p:childTnLst>
                        <p:par>
                          <p:cTn fill="hold" id="414">
                            <p:stCondLst>
                              <p:cond delay="0"/>
                            </p:stCondLst>
                            <p:childTnLst>
                              <p:par>
                                <p:cTn fill="hold" id="4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7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9">
                      <p:stCondLst>
                        <p:cond delay="indefinite"/>
                      </p:stCondLst>
                      <p:childTnLst>
                        <p:par>
                          <p:cTn fill="hold" id="420">
                            <p:stCondLst>
                              <p:cond delay="0"/>
                            </p:stCondLst>
                            <p:childTnLst>
                              <p:par>
                                <p:cTn fill="hold" id="421" nodeType="clickEffect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in">
                                      <p:cBhvr additive="repl">
                                        <p:cTn dur="500" fill="freeze" id="422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2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4">
                      <p:stCondLst>
                        <p:cond delay="indefinite"/>
                      </p:stCondLst>
                      <p:childTnLst>
                        <p:par>
                          <p:cTn fill="hold" id="425">
                            <p:stCondLst>
                              <p:cond delay="0"/>
                            </p:stCondLst>
                            <p:childTnLst>
                              <p:par>
                                <p:cTn fill="hold" id="426" nodeType="clickEffect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in">
                                      <p:cBhvr additive="repl">
                                        <p:cTn dur="500" fill="freeze" id="427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2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9">
                      <p:stCondLst>
                        <p:cond delay="indefinite"/>
                      </p:stCondLst>
                      <p:childTnLst>
                        <p:par>
                          <p:cTn fill="hold" id="430">
                            <p:stCondLst>
                              <p:cond delay="0"/>
                            </p:stCondLst>
                            <p:childTnLst>
                              <p:par>
                                <p:cTn fill="hold" id="4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Solution 2: Logging</a:t>
            </a:r>
            <a:endParaRPr/>
          </a:p>
        </p:txBody>
      </p:sp>
      <p:sp>
        <p:nvSpPr>
          <p:cNvPr id="314" name="TextShape 2"/>
          <p:cNvSpPr txBox="1"/>
          <p:nvPr/>
        </p:nvSpPr>
        <p:spPr>
          <a:xfrm>
            <a:off x="883800" y="1600200"/>
            <a:ext cx="74725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Write-Ahead Logging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Log before you write</a:t>
            </a: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1587600" y="3363120"/>
            <a:ext cx="515700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update  acts set A=90”</a:t>
            </a:r>
            <a:endParaRPr/>
          </a:p>
        </p:txBody>
      </p:sp>
      <p:sp>
        <p:nvSpPr>
          <p:cNvPr id="316" name="Line 4"/>
          <p:cNvSpPr/>
          <p:nvPr/>
        </p:nvSpPr>
        <p:spPr>
          <a:xfrm>
            <a:off x="5411880" y="4518000"/>
            <a:ext cx="0" cy="39996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317" name="Line 5"/>
          <p:cNvSpPr/>
          <p:nvPr/>
        </p:nvSpPr>
        <p:spPr>
          <a:xfrm>
            <a:off x="6066720" y="4518000"/>
            <a:ext cx="441360" cy="28080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318" name="CustomShape 6"/>
          <p:cNvSpPr/>
          <p:nvPr/>
        </p:nvSpPr>
        <p:spPr>
          <a:xfrm>
            <a:off x="1589400" y="3947760"/>
            <a:ext cx="538560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(update, acts, A, 100, 90)</a:t>
            </a:r>
            <a:endParaRPr/>
          </a:p>
        </p:txBody>
      </p:sp>
      <p:sp>
        <p:nvSpPr>
          <p:cNvPr id="319" name="CustomShape 7"/>
          <p:cNvSpPr/>
          <p:nvPr/>
        </p:nvSpPr>
        <p:spPr>
          <a:xfrm>
            <a:off x="3824640" y="2606760"/>
            <a:ext cx="987480" cy="6555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$100</a:t>
            </a:r>
            <a:endParaRPr/>
          </a:p>
        </p:txBody>
      </p:sp>
      <p:sp>
        <p:nvSpPr>
          <p:cNvPr id="320" name="CustomShape 8"/>
          <p:cNvSpPr/>
          <p:nvPr/>
        </p:nvSpPr>
        <p:spPr>
          <a:xfrm>
            <a:off x="4127400" y="2184120"/>
            <a:ext cx="41580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321" name="CustomShape 9"/>
          <p:cNvSpPr/>
          <p:nvPr/>
        </p:nvSpPr>
        <p:spPr>
          <a:xfrm>
            <a:off x="5061960" y="4892760"/>
            <a:ext cx="107136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old_val</a:t>
            </a:r>
            <a:endParaRPr/>
          </a:p>
        </p:txBody>
      </p:sp>
      <p:sp>
        <p:nvSpPr>
          <p:cNvPr id="322" name="CustomShape 10"/>
          <p:cNvSpPr/>
          <p:nvPr/>
        </p:nvSpPr>
        <p:spPr>
          <a:xfrm>
            <a:off x="6291360" y="4686840"/>
            <a:ext cx="121140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new_val</a:t>
            </a:r>
            <a:endParaRPr/>
          </a:p>
        </p:txBody>
      </p:sp>
      <p:sp>
        <p:nvSpPr>
          <p:cNvPr id="323" name="Line 11"/>
          <p:cNvSpPr/>
          <p:nvPr/>
        </p:nvSpPr>
        <p:spPr>
          <a:xfrm>
            <a:off x="2568960" y="5657040"/>
            <a:ext cx="3800160" cy="0"/>
          </a:xfrm>
          <a:prstGeom prst="line">
            <a:avLst/>
          </a:prstGeom>
          <a:ln w="28440">
            <a:solidFill>
              <a:srgbClr val="c0504d"/>
            </a:solidFill>
            <a:round/>
            <a:headEnd len="med" type="triangle" w="med"/>
          </a:ln>
        </p:spPr>
      </p:sp>
      <p:sp>
        <p:nvSpPr>
          <p:cNvPr id="324" name="CustomShape 12"/>
          <p:cNvSpPr/>
          <p:nvPr/>
        </p:nvSpPr>
        <p:spPr>
          <a:xfrm>
            <a:off x="4100040" y="5256360"/>
            <a:ext cx="91728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(undo)</a:t>
            </a:r>
            <a:endParaRPr/>
          </a:p>
        </p:txBody>
      </p:sp>
      <p:sp>
        <p:nvSpPr>
          <p:cNvPr id="325" name="CustomShape 13"/>
          <p:cNvSpPr/>
          <p:nvPr/>
        </p:nvSpPr>
        <p:spPr>
          <a:xfrm>
            <a:off x="3108600" y="6239520"/>
            <a:ext cx="31834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c0504d"/>
                </a:solidFill>
                <a:latin typeface="Calibri"/>
              </a:rPr>
              <a:t>A = old_val = 100</a:t>
            </a:r>
            <a:endParaRPr/>
          </a:p>
        </p:txBody>
      </p:sp>
      <p:sp>
        <p:nvSpPr>
          <p:cNvPr id="326" name="Line 14"/>
          <p:cNvSpPr/>
          <p:nvPr/>
        </p:nvSpPr>
        <p:spPr>
          <a:xfrm>
            <a:off x="2563920" y="5809680"/>
            <a:ext cx="3800160" cy="0"/>
          </a:xfrm>
          <a:prstGeom prst="line">
            <a:avLst/>
          </a:prstGeom>
          <a:ln w="28440">
            <a:solidFill>
              <a:srgbClr val="c0504d"/>
            </a:solidFill>
            <a:round/>
            <a:headEnd len="med" type="triangle" w="med"/>
          </a:ln>
        </p:spPr>
      </p:sp>
      <p:sp>
        <p:nvSpPr>
          <p:cNvPr id="327" name="Line 15"/>
          <p:cNvSpPr/>
          <p:nvPr/>
        </p:nvSpPr>
        <p:spPr>
          <a:xfrm>
            <a:off x="2566080" y="6162480"/>
            <a:ext cx="3800520" cy="0"/>
          </a:xfrm>
          <a:prstGeom prst="line">
            <a:avLst/>
          </a:prstGeom>
          <a:ln w="28440">
            <a:solidFill>
              <a:srgbClr val="c0504d"/>
            </a:solidFill>
            <a:round/>
            <a:headEnd len="med" type="triangle" w="med"/>
          </a:ln>
        </p:spPr>
      </p:sp>
      <p:sp>
        <p:nvSpPr>
          <p:cNvPr id="328" name="CustomShape 16"/>
          <p:cNvSpPr/>
          <p:nvPr/>
        </p:nvSpPr>
        <p:spPr>
          <a:xfrm>
            <a:off x="4762080" y="5832360"/>
            <a:ext cx="38268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c0504d"/>
                </a:solidFill>
                <a:latin typeface="Calibri"/>
              </a:rPr>
              <a:t>…</a:t>
            </a:r>
            <a:endParaRPr/>
          </a:p>
        </p:txBody>
      </p:sp>
    </p:spTree>
  </p:cSld>
  <p:timing>
    <p:tnLst>
      <p:par>
        <p:cTn dur="indefinite" id="433" nodeType="tmRoot" restart="never">
          <p:childTnLst>
            <p:seq>
              <p:cTn dur="indefinite" id="434" nodeType="mainSeq">
                <p:childTnLst>
                  <p:par>
                    <p:cTn fill="hold" id="435">
                      <p:stCondLst>
                        <p:cond delay="indefinite"/>
                      </p:stCondLst>
                      <p:childTnLst>
                        <p:par>
                          <p:cTn fill="hold" id="436">
                            <p:stCondLst>
                              <p:cond delay="0"/>
                            </p:stCondLst>
                            <p:childTnLst>
                              <p:par>
                                <p:cTn fill="hold" id="4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9">
                      <p:stCondLst>
                        <p:cond delay="indefinite"/>
                      </p:stCondLst>
                      <p:childTnLst>
                        <p:par>
                          <p:cTn fill="hold" id="440">
                            <p:stCondLst>
                              <p:cond delay="0"/>
                            </p:stCondLst>
                            <p:childTnLst>
                              <p:par>
                                <p:cTn fill="hold" id="4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5">
                      <p:stCondLst>
                        <p:cond delay="indefinite"/>
                      </p:stCondLst>
                      <p:childTnLst>
                        <p:par>
                          <p:cTn fill="hold" id="446">
                            <p:stCondLst>
                              <p:cond delay="0"/>
                            </p:stCondLst>
                            <p:childTnLst>
                              <p:par>
                                <p:cTn fill="hold" id="4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9">
                      <p:stCondLst>
                        <p:cond delay="indefinite"/>
                      </p:stCondLst>
                      <p:childTnLst>
                        <p:par>
                          <p:cTn fill="hold" id="450">
                            <p:stCondLst>
                              <p:cond delay="0"/>
                            </p:stCondLst>
                            <p:childTnLst>
                              <p:par>
                                <p:cTn fill="hold" id="4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3">
                      <p:stCondLst>
                        <p:cond delay="indefinite"/>
                      </p:stCondLst>
                      <p:childTnLst>
                        <p:par>
                          <p:cTn fill="hold" id="454">
                            <p:stCondLst>
                              <p:cond delay="0"/>
                            </p:stCondLst>
                            <p:childTnLst>
                              <p:par>
                                <p:cTn fill="hold" id="4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9">
                      <p:stCondLst>
                        <p:cond delay="indefinite"/>
                      </p:stCondLst>
                      <p:childTnLst>
                        <p:par>
                          <p:cTn fill="hold" id="460">
                            <p:stCondLst>
                              <p:cond delay="0"/>
                            </p:stCondLst>
                            <p:childTnLst>
                              <p:par>
                                <p:cTn fill="hold" id="4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5">
                      <p:stCondLst>
                        <p:cond delay="indefinite"/>
                      </p:stCondLst>
                      <p:childTnLst>
                        <p:par>
                          <p:cTn fill="hold" id="466">
                            <p:stCondLst>
                              <p:cond delay="0"/>
                            </p:stCondLst>
                            <p:childTnLst>
                              <p:par>
                                <p:cTn fill="hold" id="467" nodeType="click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dur="500" fill="freeze" id="469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0">
                      <p:stCondLst>
                        <p:cond delay="indefinite"/>
                      </p:stCondLst>
                      <p:childTnLst>
                        <p:par>
                          <p:cTn fill="hold" id="471">
                            <p:stCondLst>
                              <p:cond delay="0"/>
                            </p:stCondLst>
                            <p:childTnLst>
                              <p:par>
                                <p:cTn fill="hold" id="47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4">
                      <p:stCondLst>
                        <p:cond delay="indefinite"/>
                      </p:stCondLst>
                      <p:childTnLst>
                        <p:par>
                          <p:cTn fill="hold" id="475">
                            <p:stCondLst>
                              <p:cond delay="0"/>
                            </p:stCondLst>
                            <p:childTnLst>
                              <p:par>
                                <p:cTn fill="hold" id="476" nodeType="click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dur="500" fill="freeze" id="478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79">
                            <p:stCondLst>
                              <p:cond delay="500"/>
                            </p:stCondLst>
                            <p:childTnLst>
                              <p:par>
                                <p:cTn fill="hold" id="480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482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83">
                            <p:stCondLst>
                              <p:cond delay="1000"/>
                            </p:stCondLst>
                            <p:childTnLst>
                              <p:par>
                                <p:cTn fill="hold" id="484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dur="500" fill="freeze" id="486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Solution 2: Logging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47088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Write-Ahead Logging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Log before you write</a:t>
            </a:r>
            <a:endParaRPr/>
          </a:p>
        </p:txBody>
      </p:sp>
      <p:sp>
        <p:nvSpPr>
          <p:cNvPr id="331" name="CustomShape 3"/>
          <p:cNvSpPr/>
          <p:nvPr/>
        </p:nvSpPr>
        <p:spPr>
          <a:xfrm>
            <a:off x="1587600" y="3363120"/>
            <a:ext cx="515700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update  acts set A=90”</a:t>
            </a:r>
            <a:endParaRPr/>
          </a:p>
        </p:txBody>
      </p:sp>
      <p:sp>
        <p:nvSpPr>
          <p:cNvPr id="332" name="Line 4"/>
          <p:cNvSpPr/>
          <p:nvPr/>
        </p:nvSpPr>
        <p:spPr>
          <a:xfrm>
            <a:off x="5411880" y="4518000"/>
            <a:ext cx="0" cy="39996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333" name="Line 5"/>
          <p:cNvSpPr/>
          <p:nvPr/>
        </p:nvSpPr>
        <p:spPr>
          <a:xfrm>
            <a:off x="6066720" y="4518000"/>
            <a:ext cx="441360" cy="28080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334" name="CustomShape 6"/>
          <p:cNvSpPr/>
          <p:nvPr/>
        </p:nvSpPr>
        <p:spPr>
          <a:xfrm>
            <a:off x="1589400" y="3947760"/>
            <a:ext cx="538560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(update, acts, A, 100, 90)</a:t>
            </a:r>
            <a:endParaRPr/>
          </a:p>
        </p:txBody>
      </p:sp>
      <p:sp>
        <p:nvSpPr>
          <p:cNvPr id="335" name="CustomShape 7"/>
          <p:cNvSpPr/>
          <p:nvPr/>
        </p:nvSpPr>
        <p:spPr>
          <a:xfrm>
            <a:off x="3824640" y="2606760"/>
            <a:ext cx="987480" cy="6555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$100</a:t>
            </a:r>
            <a:endParaRPr/>
          </a:p>
        </p:txBody>
      </p:sp>
      <p:sp>
        <p:nvSpPr>
          <p:cNvPr id="336" name="CustomShape 8"/>
          <p:cNvSpPr/>
          <p:nvPr/>
        </p:nvSpPr>
        <p:spPr>
          <a:xfrm>
            <a:off x="4127400" y="2184120"/>
            <a:ext cx="41580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337" name="CustomShape 9"/>
          <p:cNvSpPr/>
          <p:nvPr/>
        </p:nvSpPr>
        <p:spPr>
          <a:xfrm>
            <a:off x="5061960" y="4892760"/>
            <a:ext cx="107136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old_val</a:t>
            </a:r>
            <a:endParaRPr/>
          </a:p>
        </p:txBody>
      </p:sp>
      <p:sp>
        <p:nvSpPr>
          <p:cNvPr id="338" name="CustomShape 10"/>
          <p:cNvSpPr/>
          <p:nvPr/>
        </p:nvSpPr>
        <p:spPr>
          <a:xfrm>
            <a:off x="6291360" y="4686840"/>
            <a:ext cx="121140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new_val</a:t>
            </a:r>
            <a:endParaRPr/>
          </a:p>
        </p:txBody>
      </p:sp>
      <p:sp>
        <p:nvSpPr>
          <p:cNvPr id="339" name="Line 11"/>
          <p:cNvSpPr/>
          <p:nvPr/>
        </p:nvSpPr>
        <p:spPr>
          <a:xfrm>
            <a:off x="2568960" y="5657040"/>
            <a:ext cx="3800160" cy="0"/>
          </a:xfrm>
          <a:prstGeom prst="line">
            <a:avLst/>
          </a:prstGeom>
          <a:ln w="28440">
            <a:solidFill>
              <a:srgbClr val="77933c"/>
            </a:solidFill>
            <a:round/>
            <a:tailEnd len="med" type="triangle" w="med"/>
          </a:ln>
        </p:spPr>
      </p:sp>
      <p:sp>
        <p:nvSpPr>
          <p:cNvPr id="340" name="CustomShape 12"/>
          <p:cNvSpPr/>
          <p:nvPr/>
        </p:nvSpPr>
        <p:spPr>
          <a:xfrm>
            <a:off x="4101840" y="5256360"/>
            <a:ext cx="86076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(redo)</a:t>
            </a:r>
            <a:endParaRPr/>
          </a:p>
        </p:txBody>
      </p:sp>
      <p:sp>
        <p:nvSpPr>
          <p:cNvPr id="341" name="CustomShape 13"/>
          <p:cNvSpPr/>
          <p:nvPr/>
        </p:nvSpPr>
        <p:spPr>
          <a:xfrm>
            <a:off x="3121560" y="6239520"/>
            <a:ext cx="314532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77933c"/>
                </a:solidFill>
                <a:latin typeface="Calibri"/>
              </a:rPr>
              <a:t>A = new_val = 90</a:t>
            </a:r>
            <a:endParaRPr/>
          </a:p>
        </p:txBody>
      </p:sp>
    </p:spTree>
  </p:cSld>
  <p:timing>
    <p:tnLst>
      <p:par>
        <p:cTn dur="indefinite" id="487" nodeType="tmRoot" restart="never">
          <p:childTnLst>
            <p:seq>
              <p:cTn dur="indefinite" id="488" nodeType="mainSeq">
                <p:childTnLst>
                  <p:par>
                    <p:cTn fill="hold" id="489">
                      <p:stCondLst>
                        <p:cond delay="indefinite"/>
                      </p:stCondLst>
                      <p:childTnLst>
                        <p:par>
                          <p:cTn fill="hold" id="490">
                            <p:stCondLst>
                              <p:cond delay="0"/>
                            </p:stCondLst>
                            <p:childTnLst>
                              <p:par>
                                <p:cTn fill="hold" id="491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493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4">
                      <p:stCondLst>
                        <p:cond delay="indefinite"/>
                      </p:stCondLst>
                      <p:childTnLst>
                        <p:par>
                          <p:cTn fill="hold" id="495">
                            <p:stCondLst>
                              <p:cond delay="0"/>
                            </p:stCondLst>
                            <p:childTnLst>
                              <p:par>
                                <p:cTn fill="hold" id="49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533520" y="2570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Solution 2: Logging</a:t>
            </a:r>
            <a:endParaRPr/>
          </a:p>
        </p:txBody>
      </p:sp>
      <p:sp>
        <p:nvSpPr>
          <p:cNvPr id="343" name="Line 2"/>
          <p:cNvSpPr/>
          <p:nvPr/>
        </p:nvSpPr>
        <p:spPr>
          <a:xfrm>
            <a:off x="734760" y="1722600"/>
            <a:ext cx="468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44" name="Line 3"/>
          <p:cNvSpPr/>
          <p:nvPr/>
        </p:nvSpPr>
        <p:spPr>
          <a:xfrm>
            <a:off x="734760" y="1968840"/>
            <a:ext cx="191448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45" name="Line 4"/>
          <p:cNvSpPr/>
          <p:nvPr/>
        </p:nvSpPr>
        <p:spPr>
          <a:xfrm>
            <a:off x="2651040" y="1728000"/>
            <a:ext cx="4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46" name="Line 5"/>
          <p:cNvSpPr/>
          <p:nvPr/>
        </p:nvSpPr>
        <p:spPr>
          <a:xfrm>
            <a:off x="4363920" y="1518120"/>
            <a:ext cx="0" cy="4433760"/>
          </a:xfrm>
          <a:prstGeom prst="line">
            <a:avLst/>
          </a:prstGeom>
          <a:ln w="28440">
            <a:solidFill>
              <a:srgbClr val="4f81bd"/>
            </a:solidFill>
            <a:custDash>
              <a:ds d="316000" sp="237000"/>
            </a:custDash>
            <a:round/>
          </a:ln>
        </p:spPr>
      </p:sp>
      <p:sp>
        <p:nvSpPr>
          <p:cNvPr id="347" name="CustomShape 6"/>
          <p:cNvSpPr/>
          <p:nvPr/>
        </p:nvSpPr>
        <p:spPr>
          <a:xfrm>
            <a:off x="2803320" y="5951880"/>
            <a:ext cx="3299400" cy="7002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2000"/>
              <a:t>CHECKPOINT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/>
              <a:t>(= FILE_SAVE + log entry)</a:t>
            </a:r>
            <a:endParaRPr/>
          </a:p>
        </p:txBody>
      </p:sp>
      <p:sp>
        <p:nvSpPr>
          <p:cNvPr id="348" name="CustomShape 7"/>
          <p:cNvSpPr/>
          <p:nvPr/>
        </p:nvSpPr>
        <p:spPr>
          <a:xfrm>
            <a:off x="806760" y="1436760"/>
            <a:ext cx="5986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T1</a:t>
            </a:r>
            <a:endParaRPr/>
          </a:p>
        </p:txBody>
      </p:sp>
      <p:sp>
        <p:nvSpPr>
          <p:cNvPr id="349" name="Line 8"/>
          <p:cNvSpPr/>
          <p:nvPr/>
        </p:nvSpPr>
        <p:spPr>
          <a:xfrm>
            <a:off x="1860120" y="2606400"/>
            <a:ext cx="97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50" name="Line 9"/>
          <p:cNvSpPr/>
          <p:nvPr/>
        </p:nvSpPr>
        <p:spPr>
          <a:xfrm>
            <a:off x="1860120" y="2852280"/>
            <a:ext cx="420732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51" name="Line 10"/>
          <p:cNvSpPr/>
          <p:nvPr/>
        </p:nvSpPr>
        <p:spPr>
          <a:xfrm>
            <a:off x="6071040" y="2611800"/>
            <a:ext cx="9720" cy="4809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52" name="CustomShape 11"/>
          <p:cNvSpPr/>
          <p:nvPr/>
        </p:nvSpPr>
        <p:spPr>
          <a:xfrm>
            <a:off x="2036520" y="2320200"/>
            <a:ext cx="5986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T2</a:t>
            </a:r>
            <a:endParaRPr/>
          </a:p>
        </p:txBody>
      </p:sp>
      <p:sp>
        <p:nvSpPr>
          <p:cNvPr id="353" name="Line 12"/>
          <p:cNvSpPr/>
          <p:nvPr/>
        </p:nvSpPr>
        <p:spPr>
          <a:xfrm>
            <a:off x="5492880" y="3722400"/>
            <a:ext cx="4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54" name="Line 13"/>
          <p:cNvSpPr/>
          <p:nvPr/>
        </p:nvSpPr>
        <p:spPr>
          <a:xfrm>
            <a:off x="5492880" y="3968280"/>
            <a:ext cx="191448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55" name="Line 14"/>
          <p:cNvSpPr/>
          <p:nvPr/>
        </p:nvSpPr>
        <p:spPr>
          <a:xfrm>
            <a:off x="7409160" y="3727800"/>
            <a:ext cx="4320" cy="4809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56" name="CustomShape 15"/>
          <p:cNvSpPr/>
          <p:nvPr/>
        </p:nvSpPr>
        <p:spPr>
          <a:xfrm>
            <a:off x="5564880" y="3436200"/>
            <a:ext cx="5986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T3</a:t>
            </a:r>
            <a:endParaRPr/>
          </a:p>
        </p:txBody>
      </p:sp>
      <p:sp>
        <p:nvSpPr>
          <p:cNvPr id="357" name="Line 16"/>
          <p:cNvSpPr/>
          <p:nvPr/>
        </p:nvSpPr>
        <p:spPr>
          <a:xfrm>
            <a:off x="3132720" y="4426200"/>
            <a:ext cx="115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58" name="Line 17"/>
          <p:cNvSpPr/>
          <p:nvPr/>
        </p:nvSpPr>
        <p:spPr>
          <a:xfrm>
            <a:off x="3132720" y="4672440"/>
            <a:ext cx="501372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59" name="CustomShape 18"/>
          <p:cNvSpPr/>
          <p:nvPr/>
        </p:nvSpPr>
        <p:spPr>
          <a:xfrm>
            <a:off x="3309120" y="4140360"/>
            <a:ext cx="5986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T4</a:t>
            </a:r>
            <a:endParaRPr/>
          </a:p>
        </p:txBody>
      </p:sp>
      <p:sp>
        <p:nvSpPr>
          <p:cNvPr id="360" name="Line 19"/>
          <p:cNvSpPr/>
          <p:nvPr/>
        </p:nvSpPr>
        <p:spPr>
          <a:xfrm>
            <a:off x="6766200" y="5285520"/>
            <a:ext cx="4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61" name="Line 20"/>
          <p:cNvSpPr/>
          <p:nvPr/>
        </p:nvSpPr>
        <p:spPr>
          <a:xfrm>
            <a:off x="6766200" y="5531760"/>
            <a:ext cx="138024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62" name="CustomShape 21"/>
          <p:cNvSpPr/>
          <p:nvPr/>
        </p:nvSpPr>
        <p:spPr>
          <a:xfrm>
            <a:off x="6837840" y="4999680"/>
            <a:ext cx="5986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T5</a:t>
            </a:r>
            <a:endParaRPr/>
          </a:p>
        </p:txBody>
      </p:sp>
      <p:pic>
        <p:nvPicPr>
          <p:cNvPr descr="" id="363" name="Picture 13"/>
          <p:cNvPicPr/>
          <p:nvPr/>
        </p:nvPicPr>
        <p:blipFill>
          <a:blip r:embed="rId1"/>
          <a:stretch>
            <a:fillRect/>
          </a:stretch>
        </p:blipFill>
        <p:spPr>
          <a:xfrm>
            <a:off x="2738520" y="1436760"/>
            <a:ext cx="415440" cy="415440"/>
          </a:xfrm>
          <a:prstGeom prst="rect">
            <a:avLst/>
          </a:prstGeom>
        </p:spPr>
      </p:pic>
      <p:sp>
        <p:nvSpPr>
          <p:cNvPr id="364" name="CustomShape 22"/>
          <p:cNvSpPr/>
          <p:nvPr/>
        </p:nvSpPr>
        <p:spPr>
          <a:xfrm>
            <a:off x="4376880" y="1760760"/>
            <a:ext cx="3949560" cy="405036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365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6067440" y="2204280"/>
            <a:ext cx="415440" cy="415440"/>
          </a:xfrm>
          <a:prstGeom prst="rect">
            <a:avLst/>
          </a:prstGeom>
        </p:spPr>
      </p:pic>
      <p:pic>
        <p:nvPicPr>
          <p:cNvPr descr="" id="366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7349760" y="3306600"/>
            <a:ext cx="415440" cy="415440"/>
          </a:xfrm>
          <a:prstGeom prst="rect">
            <a:avLst/>
          </a:prstGeom>
        </p:spPr>
      </p:pic>
      <p:pic>
        <p:nvPicPr>
          <p:cNvPr descr="" id="367" name="Picture 70"/>
          <p:cNvPicPr/>
          <p:nvPr/>
        </p:nvPicPr>
        <p:blipFill>
          <a:blip r:embed="rId4"/>
          <a:stretch>
            <a:fillRect/>
          </a:stretch>
        </p:blipFill>
        <p:spPr>
          <a:xfrm>
            <a:off x="7446600" y="4406760"/>
            <a:ext cx="464760" cy="531360"/>
          </a:xfrm>
          <a:prstGeom prst="rect">
            <a:avLst/>
          </a:prstGeom>
        </p:spPr>
      </p:pic>
      <p:pic>
        <p:nvPicPr>
          <p:cNvPr descr="" id="368" name="Picture 71"/>
          <p:cNvPicPr/>
          <p:nvPr/>
        </p:nvPicPr>
        <p:blipFill>
          <a:blip r:embed="rId5"/>
          <a:stretch>
            <a:fillRect/>
          </a:stretch>
        </p:blipFill>
        <p:spPr>
          <a:xfrm>
            <a:off x="7481160" y="5285880"/>
            <a:ext cx="464760" cy="531360"/>
          </a:xfrm>
          <a:prstGeom prst="rect">
            <a:avLst/>
          </a:prstGeom>
        </p:spPr>
      </p:pic>
      <p:sp>
        <p:nvSpPr>
          <p:cNvPr id="369" name="CustomShape 23"/>
          <p:cNvSpPr/>
          <p:nvPr/>
        </p:nvSpPr>
        <p:spPr>
          <a:xfrm>
            <a:off x="7834680" y="1321200"/>
            <a:ext cx="491760" cy="463032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</p:spTree>
  </p:cSld>
  <p:timing>
    <p:tnLst>
      <p:par>
        <p:cTn dur="indefinite" id="498" nodeType="tmRoot" restart="never">
          <p:childTnLst>
            <p:seq>
              <p:cTn dur="indefinite" id="499" nodeType="mainSeq">
                <p:childTnLst>
                  <p:par>
                    <p:cTn fill="hold" id="500">
                      <p:stCondLst>
                        <p:cond delay="indefinite"/>
                      </p:stCondLst>
                      <p:childTnLst>
                        <p:par>
                          <p:cTn fill="hold" id="501">
                            <p:stCondLst>
                              <p:cond delay="0"/>
                            </p:stCondLst>
                            <p:childTnLst>
                              <p:par>
                                <p:cTn fill="hold" id="50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04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06">
                            <p:stCondLst>
                              <p:cond delay="0"/>
                            </p:stCondLst>
                            <p:childTnLst>
                              <p:par>
                                <p:cTn fill="hold" id="507" nodeType="afterEffect" presetClass="entr" presetID="1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 id="5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0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11">
                            <p:stCondLst>
                              <p:cond delay="300"/>
                            </p:stCondLst>
                            <p:childTnLst>
                              <p:par>
                                <p:cTn fill="hold" id="512" nodeType="afterEffect" presetClass="entr" presetID="1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 id="5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14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16">
                            <p:stCondLst>
                              <p:cond delay="600"/>
                            </p:stCondLst>
                            <p:childTnLst>
                              <p:par>
                                <p:cTn fill="hold" id="517" nodeType="afterEffect" presetClass="entr" presetID="1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 id="5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21">
                            <p:stCondLst>
                              <p:cond delay="900"/>
                            </p:stCondLst>
                            <p:childTnLst>
                              <p:par>
                                <p:cTn fill="hold" id="522" nodeType="afterEffect" presetClass="entr" presetID="1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 id="5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24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6">
                      <p:stCondLst>
                        <p:cond delay="indefinite"/>
                      </p:stCondLst>
                      <p:childTnLst>
                        <p:par>
                          <p:cTn fill="hold" id="527">
                            <p:stCondLst>
                              <p:cond delay="0"/>
                            </p:stCondLst>
                            <p:childTnLst>
                              <p:par>
                                <p:cTn fill="hold" id="528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53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1">
                      <p:stCondLst>
                        <p:cond delay="indefinite"/>
                      </p:stCondLst>
                      <p:childTnLst>
                        <p:par>
                          <p:cTn fill="hold" id="532">
                            <p:stCondLst>
                              <p:cond delay="0"/>
                            </p:stCondLst>
                            <p:childTnLst>
                              <p:par>
                                <p:cTn fill="hold" id="5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9">
                      <p:stCondLst>
                        <p:cond delay="indefinite"/>
                      </p:stCondLst>
                      <p:childTnLst>
                        <p:par>
                          <p:cTn fill="hold" id="540">
                            <p:stCondLst>
                              <p:cond delay="0"/>
                            </p:stCondLst>
                            <p:childTnLst>
                              <p:par>
                                <p:cTn fill="hold" id="5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45">
                      <p:stCondLst>
                        <p:cond delay="indefinite"/>
                      </p:stCondLst>
                      <p:childTnLst>
                        <p:par>
                          <p:cTn fill="hold" id="546">
                            <p:stCondLst>
                              <p:cond delay="0"/>
                            </p:stCondLst>
                            <p:childTnLst>
                              <p:par>
                                <p:cTn fill="hold" id="547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549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0">
                      <p:stCondLst>
                        <p:cond delay="indefinite"/>
                      </p:stCondLst>
                      <p:childTnLst>
                        <p:par>
                          <p:cTn fill="hold" id="551">
                            <p:stCondLst>
                              <p:cond delay="0"/>
                            </p:stCondLst>
                            <p:childTnLst>
                              <p:par>
                                <p:cTn fill="hold" id="55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Solution 2: Logging</a:t>
            </a:r>
            <a:endParaRPr/>
          </a:p>
        </p:txBody>
      </p:sp>
      <p:sp>
        <p:nvSpPr>
          <p:cNvPr id="371" name="Line 2"/>
          <p:cNvSpPr/>
          <p:nvPr/>
        </p:nvSpPr>
        <p:spPr>
          <a:xfrm>
            <a:off x="734760" y="1722600"/>
            <a:ext cx="468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72" name="Line 3"/>
          <p:cNvSpPr/>
          <p:nvPr/>
        </p:nvSpPr>
        <p:spPr>
          <a:xfrm>
            <a:off x="734760" y="1968840"/>
            <a:ext cx="191448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73" name="Line 4"/>
          <p:cNvSpPr/>
          <p:nvPr/>
        </p:nvSpPr>
        <p:spPr>
          <a:xfrm>
            <a:off x="2651040" y="1728000"/>
            <a:ext cx="4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74" name="CustomShape 5"/>
          <p:cNvSpPr/>
          <p:nvPr/>
        </p:nvSpPr>
        <p:spPr>
          <a:xfrm>
            <a:off x="3441960" y="5951880"/>
            <a:ext cx="2022120" cy="7002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CHECKPOINT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75" name="CustomShape 6"/>
          <p:cNvSpPr/>
          <p:nvPr/>
        </p:nvSpPr>
        <p:spPr>
          <a:xfrm>
            <a:off x="806760" y="1436760"/>
            <a:ext cx="5986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T1</a:t>
            </a:r>
            <a:endParaRPr/>
          </a:p>
        </p:txBody>
      </p:sp>
      <p:sp>
        <p:nvSpPr>
          <p:cNvPr id="376" name="Line 7"/>
          <p:cNvSpPr/>
          <p:nvPr/>
        </p:nvSpPr>
        <p:spPr>
          <a:xfrm>
            <a:off x="1860120" y="2606400"/>
            <a:ext cx="97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77" name="Line 8"/>
          <p:cNvSpPr/>
          <p:nvPr/>
        </p:nvSpPr>
        <p:spPr>
          <a:xfrm>
            <a:off x="1860120" y="2852280"/>
            <a:ext cx="420732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78" name="Line 9"/>
          <p:cNvSpPr/>
          <p:nvPr/>
        </p:nvSpPr>
        <p:spPr>
          <a:xfrm>
            <a:off x="6071040" y="2611800"/>
            <a:ext cx="9720" cy="4809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79" name="CustomShape 10"/>
          <p:cNvSpPr/>
          <p:nvPr/>
        </p:nvSpPr>
        <p:spPr>
          <a:xfrm>
            <a:off x="2036520" y="2320200"/>
            <a:ext cx="5986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T2</a:t>
            </a:r>
            <a:endParaRPr/>
          </a:p>
        </p:txBody>
      </p:sp>
      <p:sp>
        <p:nvSpPr>
          <p:cNvPr id="380" name="Line 11"/>
          <p:cNvSpPr/>
          <p:nvPr/>
        </p:nvSpPr>
        <p:spPr>
          <a:xfrm>
            <a:off x="5492880" y="3722400"/>
            <a:ext cx="4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81" name="Line 12"/>
          <p:cNvSpPr/>
          <p:nvPr/>
        </p:nvSpPr>
        <p:spPr>
          <a:xfrm>
            <a:off x="5492880" y="3968280"/>
            <a:ext cx="191448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82" name="Line 13"/>
          <p:cNvSpPr/>
          <p:nvPr/>
        </p:nvSpPr>
        <p:spPr>
          <a:xfrm>
            <a:off x="7409160" y="3727800"/>
            <a:ext cx="4320" cy="4809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83" name="CustomShape 14"/>
          <p:cNvSpPr/>
          <p:nvPr/>
        </p:nvSpPr>
        <p:spPr>
          <a:xfrm>
            <a:off x="5564880" y="3436200"/>
            <a:ext cx="5986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T3</a:t>
            </a:r>
            <a:endParaRPr/>
          </a:p>
        </p:txBody>
      </p:sp>
      <p:sp>
        <p:nvSpPr>
          <p:cNvPr id="384" name="Line 15"/>
          <p:cNvSpPr/>
          <p:nvPr/>
        </p:nvSpPr>
        <p:spPr>
          <a:xfrm>
            <a:off x="3132720" y="4426200"/>
            <a:ext cx="115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85" name="Line 16"/>
          <p:cNvSpPr/>
          <p:nvPr/>
        </p:nvSpPr>
        <p:spPr>
          <a:xfrm>
            <a:off x="3132720" y="4672440"/>
            <a:ext cx="501372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86" name="CustomShape 17"/>
          <p:cNvSpPr/>
          <p:nvPr/>
        </p:nvSpPr>
        <p:spPr>
          <a:xfrm>
            <a:off x="3309120" y="4140360"/>
            <a:ext cx="5986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T4</a:t>
            </a:r>
            <a:endParaRPr/>
          </a:p>
        </p:txBody>
      </p:sp>
      <p:sp>
        <p:nvSpPr>
          <p:cNvPr id="387" name="Line 18"/>
          <p:cNvSpPr/>
          <p:nvPr/>
        </p:nvSpPr>
        <p:spPr>
          <a:xfrm>
            <a:off x="6766200" y="5285520"/>
            <a:ext cx="4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88" name="Line 19"/>
          <p:cNvSpPr/>
          <p:nvPr/>
        </p:nvSpPr>
        <p:spPr>
          <a:xfrm>
            <a:off x="6766200" y="5531760"/>
            <a:ext cx="138024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389" name="CustomShape 20"/>
          <p:cNvSpPr/>
          <p:nvPr/>
        </p:nvSpPr>
        <p:spPr>
          <a:xfrm>
            <a:off x="6837840" y="4999680"/>
            <a:ext cx="5986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T5</a:t>
            </a:r>
            <a:endParaRPr/>
          </a:p>
        </p:txBody>
      </p:sp>
      <p:pic>
        <p:nvPicPr>
          <p:cNvPr descr="" id="390" name="Picture 13"/>
          <p:cNvPicPr/>
          <p:nvPr/>
        </p:nvPicPr>
        <p:blipFill>
          <a:blip r:embed="rId1"/>
          <a:stretch>
            <a:fillRect/>
          </a:stretch>
        </p:blipFill>
        <p:spPr>
          <a:xfrm>
            <a:off x="2738520" y="1436760"/>
            <a:ext cx="415440" cy="415440"/>
          </a:xfrm>
          <a:prstGeom prst="rect">
            <a:avLst/>
          </a:prstGeom>
        </p:spPr>
      </p:pic>
      <p:sp>
        <p:nvSpPr>
          <p:cNvPr id="391" name="Line 21"/>
          <p:cNvSpPr/>
          <p:nvPr/>
        </p:nvSpPr>
        <p:spPr>
          <a:xfrm>
            <a:off x="3132720" y="4999320"/>
            <a:ext cx="1231200" cy="0"/>
          </a:xfrm>
          <a:prstGeom prst="line">
            <a:avLst/>
          </a:prstGeom>
          <a:ln w="28440">
            <a:solidFill>
              <a:srgbClr val="c0504d"/>
            </a:solidFill>
            <a:round/>
            <a:headEnd len="med" type="triangle" w="med"/>
          </a:ln>
        </p:spPr>
      </p:sp>
      <p:sp>
        <p:nvSpPr>
          <p:cNvPr id="392" name="CustomShape 22"/>
          <p:cNvSpPr/>
          <p:nvPr/>
        </p:nvSpPr>
        <p:spPr>
          <a:xfrm>
            <a:off x="4396320" y="2204280"/>
            <a:ext cx="1714680" cy="116496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393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6067440" y="2204280"/>
            <a:ext cx="415440" cy="415440"/>
          </a:xfrm>
          <a:prstGeom prst="rect">
            <a:avLst/>
          </a:prstGeom>
        </p:spPr>
      </p:pic>
      <p:sp>
        <p:nvSpPr>
          <p:cNvPr id="394" name="Line 23"/>
          <p:cNvSpPr/>
          <p:nvPr/>
        </p:nvSpPr>
        <p:spPr>
          <a:xfrm>
            <a:off x="4369320" y="3178800"/>
            <a:ext cx="1779840" cy="0"/>
          </a:xfrm>
          <a:prstGeom prst="line">
            <a:avLst/>
          </a:prstGeom>
          <a:ln w="28440">
            <a:solidFill>
              <a:srgbClr val="77933c"/>
            </a:solidFill>
            <a:round/>
            <a:tailEnd len="med" type="triangle" w="med"/>
          </a:ln>
        </p:spPr>
      </p:sp>
      <p:sp>
        <p:nvSpPr>
          <p:cNvPr id="395" name="CustomShape 24"/>
          <p:cNvSpPr/>
          <p:nvPr/>
        </p:nvSpPr>
        <p:spPr>
          <a:xfrm>
            <a:off x="5435640" y="3423600"/>
            <a:ext cx="2061360" cy="116496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396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7349760" y="3306600"/>
            <a:ext cx="415440" cy="415440"/>
          </a:xfrm>
          <a:prstGeom prst="rect">
            <a:avLst/>
          </a:prstGeom>
        </p:spPr>
      </p:pic>
      <p:sp>
        <p:nvSpPr>
          <p:cNvPr id="397" name="Line 25"/>
          <p:cNvSpPr/>
          <p:nvPr/>
        </p:nvSpPr>
        <p:spPr>
          <a:xfrm>
            <a:off x="5497200" y="4248360"/>
            <a:ext cx="1949040" cy="12600"/>
          </a:xfrm>
          <a:prstGeom prst="line">
            <a:avLst/>
          </a:prstGeom>
          <a:ln w="28440">
            <a:solidFill>
              <a:srgbClr val="77933c"/>
            </a:solidFill>
            <a:round/>
            <a:tailEnd len="med" type="triangle" w="med"/>
          </a:ln>
        </p:spPr>
      </p:sp>
      <p:sp>
        <p:nvSpPr>
          <p:cNvPr id="398" name="CustomShape 26"/>
          <p:cNvSpPr/>
          <p:nvPr/>
        </p:nvSpPr>
        <p:spPr>
          <a:xfrm>
            <a:off x="4408920" y="4482720"/>
            <a:ext cx="3930120" cy="1347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99" name="CustomShape 27"/>
          <p:cNvSpPr/>
          <p:nvPr/>
        </p:nvSpPr>
        <p:spPr>
          <a:xfrm>
            <a:off x="7834680" y="1321200"/>
            <a:ext cx="491760" cy="463032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  <p:pic>
        <p:nvPicPr>
          <p:cNvPr descr="" id="400" name="Picture 70"/>
          <p:cNvPicPr/>
          <p:nvPr/>
        </p:nvPicPr>
        <p:blipFill>
          <a:blip r:embed="rId4"/>
          <a:stretch>
            <a:fillRect/>
          </a:stretch>
        </p:blipFill>
        <p:spPr>
          <a:xfrm>
            <a:off x="7446600" y="4406760"/>
            <a:ext cx="464760" cy="531360"/>
          </a:xfrm>
          <a:prstGeom prst="rect">
            <a:avLst/>
          </a:prstGeom>
        </p:spPr>
      </p:pic>
      <p:pic>
        <p:nvPicPr>
          <p:cNvPr descr="" id="401" name="Picture 71"/>
          <p:cNvPicPr/>
          <p:nvPr/>
        </p:nvPicPr>
        <p:blipFill>
          <a:blip r:embed="rId5"/>
          <a:stretch>
            <a:fillRect/>
          </a:stretch>
        </p:blipFill>
        <p:spPr>
          <a:xfrm>
            <a:off x="7481160" y="5285880"/>
            <a:ext cx="464760" cy="531360"/>
          </a:xfrm>
          <a:prstGeom prst="rect">
            <a:avLst/>
          </a:prstGeom>
        </p:spPr>
      </p:pic>
      <p:sp>
        <p:nvSpPr>
          <p:cNvPr id="402" name="CustomShape 28"/>
          <p:cNvSpPr/>
          <p:nvPr/>
        </p:nvSpPr>
        <p:spPr>
          <a:xfrm>
            <a:off x="3120120" y="4089960"/>
            <a:ext cx="1288440" cy="8481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3" name="CustomShape 29"/>
          <p:cNvSpPr/>
          <p:nvPr/>
        </p:nvSpPr>
        <p:spPr>
          <a:xfrm>
            <a:off x="5444640" y="6261840"/>
            <a:ext cx="230112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77933c"/>
                </a:solidFill>
                <a:latin typeface="Calibri"/>
              </a:rPr>
              <a:t>“</a:t>
            </a:r>
            <a:r>
              <a:rPr b="1" i="1" lang="en-US" sz="2400">
                <a:solidFill>
                  <a:srgbClr val="77933c"/>
                </a:solidFill>
                <a:latin typeface="Calibri"/>
              </a:rPr>
              <a:t>redo” right</a:t>
            </a:r>
            <a:endParaRPr/>
          </a:p>
        </p:txBody>
      </p:sp>
      <p:sp>
        <p:nvSpPr>
          <p:cNvPr id="404" name="CustomShape 30"/>
          <p:cNvSpPr/>
          <p:nvPr/>
        </p:nvSpPr>
        <p:spPr>
          <a:xfrm>
            <a:off x="1091880" y="6261840"/>
            <a:ext cx="21304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c0504d"/>
                </a:solidFill>
                <a:latin typeface="Calibri"/>
              </a:rPr>
              <a:t>“</a:t>
            </a:r>
            <a:r>
              <a:rPr b="1" i="1" lang="en-US" sz="2400">
                <a:solidFill>
                  <a:srgbClr val="c0504d"/>
                </a:solidFill>
                <a:latin typeface="Calibri"/>
              </a:rPr>
              <a:t>undo” left</a:t>
            </a:r>
            <a:endParaRPr/>
          </a:p>
        </p:txBody>
      </p:sp>
      <p:sp>
        <p:nvSpPr>
          <p:cNvPr id="405" name="Line 31"/>
          <p:cNvSpPr/>
          <p:nvPr/>
        </p:nvSpPr>
        <p:spPr>
          <a:xfrm>
            <a:off x="4363920" y="1518120"/>
            <a:ext cx="0" cy="4433760"/>
          </a:xfrm>
          <a:prstGeom prst="line">
            <a:avLst/>
          </a:prstGeom>
          <a:ln w="28440">
            <a:solidFill>
              <a:srgbClr val="4f81bd"/>
            </a:solidFill>
            <a:custDash>
              <a:ds d="316000" sp="237000"/>
            </a:custDash>
            <a:round/>
          </a:ln>
        </p:spPr>
      </p:sp>
    </p:spTree>
  </p:cSld>
  <p:timing>
    <p:tnLst>
      <p:par>
        <p:cTn dur="indefinite" id="554" nodeType="tmRoot" restart="never">
          <p:childTnLst>
            <p:seq>
              <p:cTn dur="indefinite" id="555" nodeType="mainSeq">
                <p:childTnLst>
                  <p:par>
                    <p:cTn fill="hold" id="556">
                      <p:stCondLst>
                        <p:cond delay="indefinite"/>
                      </p:stCondLst>
                      <p:childTnLst>
                        <p:par>
                          <p:cTn fill="hold" id="557">
                            <p:stCondLst>
                              <p:cond delay="0"/>
                            </p:stCondLst>
                            <p:childTnLst>
                              <p:par>
                                <p:cTn fill="hold" id="558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6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61" nodeType="withEffect" presetClass="exit" presetID="22" presetSubtype="8">
                                  <p:stCondLst>
                                    <p:cond delay="0"/>
                                  </p:stCondLst>
                                  <p:childTnLst>
                                    <p:animEffect filter="wipe(left)" transition="in">
                                      <p:cBhvr additive="repl">
                                        <p:cTn dur="500" fill="freeze" id="562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6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64">
                            <p:stCondLst>
                              <p:cond delay="500"/>
                            </p:stCondLst>
                            <p:childTnLst>
                              <p:par>
                                <p:cTn fill="hold" id="56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67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68" nodeType="withEffect" presetClass="exit" presetID="22" presetSubtype="8">
                                  <p:stCondLst>
                                    <p:cond delay="0"/>
                                  </p:stCondLst>
                                  <p:childTnLst>
                                    <p:animEffect filter="wipe(left)" transition="in">
                                      <p:cBhvr additive="repl">
                                        <p:cTn dur="500" fill="freeze" id="569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7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1">
                      <p:stCondLst>
                        <p:cond delay="indefinite"/>
                      </p:stCondLst>
                      <p:childTnLst>
                        <p:par>
                          <p:cTn fill="hold" id="572">
                            <p:stCondLst>
                              <p:cond delay="0"/>
                            </p:stCondLst>
                            <p:childTnLst>
                              <p:par>
                                <p:cTn fill="hold" id="5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75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dur="500" fill="freeze" id="577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78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dur="500" fill="freeze" id="58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Quiz 2 (2012): Question 2</a:t>
            </a:r>
            <a:endParaRPr/>
          </a:p>
        </p:txBody>
      </p:sp>
      <p:sp>
        <p:nvSpPr>
          <p:cNvPr id="407" name="TextShape 2"/>
          <p:cNvSpPr txBox="1"/>
          <p:nvPr/>
        </p:nvSpPr>
        <p:spPr>
          <a:xfrm>
            <a:off x="317520" y="1417680"/>
            <a:ext cx="8699040" cy="481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During recovery process in System-R, you perform: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____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of all transactions committed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after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the last checkpoint; and 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____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of the parts of uncommitted transactions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before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the last checkpoint.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lphaU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Redo, Undo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lphaU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Undo, Redo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lphaU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Undo, Undo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lphaU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Redo, Redo</a:t>
            </a:r>
            <a:endParaRPr/>
          </a:p>
        </p:txBody>
      </p:sp>
      <p:sp>
        <p:nvSpPr>
          <p:cNvPr id="408" name="CustomShape 3"/>
          <p:cNvSpPr/>
          <p:nvPr/>
        </p:nvSpPr>
        <p:spPr>
          <a:xfrm>
            <a:off x="7113960" y="6237000"/>
            <a:ext cx="191844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Answer: </a:t>
            </a:r>
            <a:r>
              <a:rPr b="1" lang="en-US" sz="2400">
                <a:solidFill>
                  <a:srgbClr val="008000"/>
                </a:solidFill>
                <a:latin typeface="Calibri"/>
              </a:rPr>
              <a:t>A</a:t>
            </a:r>
            <a:endParaRPr/>
          </a:p>
        </p:txBody>
      </p:sp>
    </p:spTree>
  </p:cSld>
  <p:timing>
    <p:tnLst>
      <p:par>
        <p:cTn dur="indefinite" id="581" nodeType="tmRoot" restart="never">
          <p:childTnLst>
            <p:seq>
              <p:cTn dur="indefinite" id="582" nodeType="mainSeq">
                <p:childTnLst>
                  <p:par>
                    <p:cTn fill="hold" id="583">
                      <p:stCondLst>
                        <p:cond delay="indefinite"/>
                      </p:stCondLst>
                      <p:childTnLst>
                        <p:par>
                          <p:cTn fill="hold" id="584">
                            <p:stCondLst>
                              <p:cond delay="0"/>
                            </p:stCondLst>
                            <p:childTnLst>
                              <p:par>
                                <p:cTn fill="hold" id="5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7">
                      <p:stCondLst>
                        <p:cond delay="indefinite"/>
                      </p:stCondLst>
                      <p:childTnLst>
                        <p:par>
                          <p:cTn fill="hold" id="588">
                            <p:stCondLst>
                              <p:cond delay="0"/>
                            </p:stCondLst>
                            <p:childTnLst>
                              <p:par>
                                <p:cTn fill="hold" id="58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93" st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1">
                      <p:stCondLst>
                        <p:cond delay="indefinite"/>
                      </p:stCondLst>
                      <p:childTnLst>
                        <p:par>
                          <p:cTn fill="hold" id="592">
                            <p:stCondLst>
                              <p:cond delay="0"/>
                            </p:stCondLst>
                            <p:childTnLst>
                              <p:par>
                                <p:cTn fill="hold" id="5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04" st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5">
                      <p:stCondLst>
                        <p:cond delay="indefinite"/>
                      </p:stCondLst>
                      <p:childTnLst>
                        <p:par>
                          <p:cTn fill="hold" id="596">
                            <p:stCondLst>
                              <p:cond delay="0"/>
                            </p:stCondLst>
                            <p:childTnLst>
                              <p:par>
                                <p:cTn fill="hold" id="5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15" st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9">
                      <p:stCondLst>
                        <p:cond delay="indefinite"/>
                      </p:stCondLst>
                      <p:childTnLst>
                        <p:par>
                          <p:cTn fill="hold" id="600">
                            <p:stCondLst>
                              <p:cond delay="0"/>
                            </p:stCondLst>
                            <p:childTnLst>
                              <p:par>
                                <p:cTn fill="hold" id="6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26" st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03">
                      <p:stCondLst>
                        <p:cond delay="indefinite"/>
                      </p:stCondLst>
                      <p:childTnLst>
                        <p:par>
                          <p:cTn fill="hold" id="604">
                            <p:stCondLst>
                              <p:cond delay="0"/>
                            </p:stCondLst>
                            <p:childTnLst>
                              <p:par>
                                <p:cTn fill="hold" id="6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37" st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07">
                      <p:stCondLst>
                        <p:cond delay="indefinite"/>
                      </p:stCondLst>
                      <p:childTnLst>
                        <p:par>
                          <p:cTn fill="hold" id="608">
                            <p:stCondLst>
                              <p:cond delay="0"/>
                            </p:stCondLst>
                            <p:childTnLst>
                              <p:par>
                                <p:cTn fill="hold" id="6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Quiz 3 (2010): Question 1</a:t>
            </a:r>
            <a:endParaRPr/>
          </a:p>
        </p:txBody>
      </p:sp>
      <p:sp>
        <p:nvSpPr>
          <p:cNvPr id="410" name="TextShape 2"/>
          <p:cNvSpPr txBox="1"/>
          <p:nvPr/>
        </p:nvSpPr>
        <p:spPr>
          <a:xfrm>
            <a:off x="457200" y="1417680"/>
            <a:ext cx="8229240" cy="4708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Answer true or false with respect to the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System R paper: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A. True / False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Before modifying a “shadowed” ﬁle, the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entire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ﬁle is copied, and only the “current” version is modiﬁed: the shadowed version is not changed.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Answer: </a:t>
            </a:r>
            <a:r>
              <a:rPr b="1" lang="en-US" sz="3200">
                <a:solidFill>
                  <a:srgbClr val="ff0000"/>
                </a:solidFill>
                <a:latin typeface="Calibri"/>
              </a:rPr>
              <a:t>False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Only the modiﬁed pages are copied.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611" nodeType="tmRoot" restart="never">
          <p:childTnLst>
            <p:seq>
              <p:cTn dur="indefinite" id="612" nodeType="mainSeq">
                <p:childTnLst>
                  <p:par>
                    <p:cTn fill="hold" id="613">
                      <p:stCondLst>
                        <p:cond delay="indefinite"/>
                      </p:stCondLst>
                      <p:childTnLst>
                        <p:par>
                          <p:cTn fill="hold" id="614">
                            <p:stCondLst>
                              <p:cond delay="0"/>
                            </p:stCondLst>
                            <p:childTnLst>
                              <p:par>
                                <p:cTn fill="hold" id="6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5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7">
                      <p:stCondLst>
                        <p:cond delay="indefinite"/>
                      </p:stCondLst>
                      <p:childTnLst>
                        <p:par>
                          <p:cTn fill="hold" id="618">
                            <p:stCondLst>
                              <p:cond delay="0"/>
                            </p:stCondLst>
                            <p:childTnLst>
                              <p:par>
                                <p:cTn fill="hold" id="6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216" st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1">
                      <p:stCondLst>
                        <p:cond delay="indefinite"/>
                      </p:stCondLst>
                      <p:childTnLst>
                        <p:par>
                          <p:cTn fill="hold" id="622">
                            <p:stCondLst>
                              <p:cond delay="0"/>
                            </p:stCondLst>
                            <p:childTnLst>
                              <p:par>
                                <p:cTn fill="hold" id="6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233" st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2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268" st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Quiz 3 (2010): Question 1</a:t>
            </a:r>
            <a:endParaRPr/>
          </a:p>
        </p:txBody>
      </p:sp>
      <p:sp>
        <p:nvSpPr>
          <p:cNvPr id="412" name="TextShape 2"/>
          <p:cNvSpPr txBox="1"/>
          <p:nvPr/>
        </p:nvSpPr>
        <p:spPr>
          <a:xfrm>
            <a:off x="457200" y="1417680"/>
            <a:ext cx="8229240" cy="4708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Answer true or false with respect to the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System R paper: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B. True / False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Before any modiﬁed pages can be written to disk, the COMMIT log record for the transaction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must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be forced to disk.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Answer: </a:t>
            </a:r>
            <a:r>
              <a:rPr b="1" lang="en-US" sz="3200">
                <a:solidFill>
                  <a:srgbClr val="ff0000"/>
                </a:solidFill>
                <a:latin typeface="Calibri"/>
              </a:rPr>
              <a:t>False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. 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Dirty records can be written to disk, since the log contains sufﬁcient information to UNDO those operations.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627" nodeType="tmRoot" restart="never">
          <p:childTnLst>
            <p:seq>
              <p:cTn dur="indefinite" id="628" nodeType="mainSeq">
                <p:childTnLst>
                  <p:par>
                    <p:cTn fill="hold" id="629">
                      <p:stCondLst>
                        <p:cond delay="indefinite"/>
                      </p:stCondLst>
                      <p:childTnLst>
                        <p:par>
                          <p:cTn fill="hold" id="630">
                            <p:stCondLst>
                              <p:cond delay="0"/>
                            </p:stCondLst>
                            <p:childTnLst>
                              <p:par>
                                <p:cTn fill="hold" id="6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16" st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Quiz 3 (2010): Question 1</a:t>
            </a:r>
            <a:endParaRPr/>
          </a:p>
        </p:txBody>
      </p:sp>
      <p:sp>
        <p:nvSpPr>
          <p:cNvPr id="414" name="TextShape 2"/>
          <p:cNvSpPr txBox="1"/>
          <p:nvPr/>
        </p:nvSpPr>
        <p:spPr>
          <a:xfrm>
            <a:off x="457200" y="1417680"/>
            <a:ext cx="8229240" cy="4708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Answer true or false with respect to the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System R paper: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C. True / False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After a checkpoint is written to disk, System R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discards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all log records that precede the checkpoint record.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Answer: </a:t>
            </a:r>
            <a:r>
              <a:rPr b="1" lang="en-US" sz="3200">
                <a:solidFill>
                  <a:srgbClr val="ff0000"/>
                </a:solidFill>
                <a:latin typeface="Calibri"/>
              </a:rPr>
              <a:t>False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.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The log must contain all records for any active transactions. If a transaction that was started before the checkpoint is still running, the log can only be truncated up to that point.</a:t>
            </a:r>
            <a:endParaRPr/>
          </a:p>
        </p:txBody>
      </p:sp>
    </p:spTree>
  </p:cSld>
  <p:timing>
    <p:tnLst>
      <p:par>
        <p:cTn dur="indefinite" id="633" nodeType="tmRoot" restart="never">
          <p:childTnLst>
            <p:seq>
              <p:cTn dur="indefinite" id="634" nodeType="mainSeq">
                <p:childTnLst>
                  <p:par>
                    <p:cTn fill="hold" id="635">
                      <p:stCondLst>
                        <p:cond delay="indefinite"/>
                      </p:stCondLst>
                      <p:childTnLst>
                        <p:par>
                          <p:cTn fill="hold" id="636">
                            <p:stCondLst>
                              <p:cond delay="0"/>
                            </p:stCondLst>
                            <p:childTnLst>
                              <p:par>
                                <p:cTn fill="hold" id="6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84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R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Relational Database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Early Implementation of SQL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Showed Benefit of Transaction Processing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Goals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Isolation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Recoverability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Archiving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Efficiency</a:t>
            </a: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7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98" st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05" st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15" st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30" st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40" st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51" st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Quiz 3 (2010): Question 1</a:t>
            </a:r>
            <a:endParaRPr/>
          </a:p>
        </p:txBody>
      </p:sp>
      <p:sp>
        <p:nvSpPr>
          <p:cNvPr id="416" name="TextShape 2"/>
          <p:cNvSpPr txBox="1"/>
          <p:nvPr/>
        </p:nvSpPr>
        <p:spPr>
          <a:xfrm>
            <a:off x="457200" y="1417680"/>
            <a:ext cx="8229240" cy="4708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Answer true or false with respect to the System R paper: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D. True / False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After saving a shadowed ﬁle (making the current version the new shadow version), the old shadow versions of the modiﬁed pages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can be safely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marked as free and reused.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Answer: </a:t>
            </a:r>
            <a:r>
              <a:rPr b="1" lang="en-US" sz="3200">
                <a:solidFill>
                  <a:srgbClr val="008000"/>
                </a:solidFill>
                <a:latin typeface="Calibri"/>
              </a:rPr>
              <a:t>True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.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These pages are no longer referenced by the new shadow, and if the shadow ﬁle is saved correctly, they will never be used by recovery.</a:t>
            </a:r>
            <a:endParaRPr/>
          </a:p>
        </p:txBody>
      </p:sp>
    </p:spTree>
  </p:cSld>
  <p:timing>
    <p:tnLst>
      <p:par>
        <p:cTn dur="indefinite" id="639" nodeType="tmRoot" restart="never">
          <p:childTnLst>
            <p:seq>
              <p:cTn dur="indefinite" id="640" nodeType="mainSeq">
                <p:childTnLst>
                  <p:par>
                    <p:cTn fill="hold" id="641">
                      <p:stCondLst>
                        <p:cond delay="indefinite"/>
                      </p:stCondLst>
                      <p:childTnLst>
                        <p:par>
                          <p:cTn fill="hold" id="642">
                            <p:stCondLst>
                              <p:cond delay="0"/>
                            </p:stCondLst>
                            <p:childTnLst>
                              <p:par>
                                <p:cTn fill="hold" id="6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91" st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For more of past quizzes…</a:t>
            </a:r>
            <a:endParaRPr/>
          </a:p>
        </p:txBody>
      </p:sp>
      <p:sp>
        <p:nvSpPr>
          <p:cNvPr id="418" name="TextShape 2"/>
          <p:cNvSpPr txBox="1"/>
          <p:nvPr/>
        </p:nvSpPr>
        <p:spPr>
          <a:xfrm>
            <a:off x="457200" y="1417680"/>
            <a:ext cx="8229240" cy="5305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Visit </a:t>
            </a:r>
            <a:r>
              <a:rPr lang="en-US" sz="3200" u="sng">
                <a:solidFill>
                  <a:srgbClr val="3366ff"/>
                </a:solidFill>
                <a:latin typeface="Calibri"/>
              </a:rPr>
              <a:t>http://web.mit.edu/6.033/www/assignments/quiz-3.shtml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System R/Recovery: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Quiz 2 (2012 – Q2, 2009 – Q12-14), Quiz 3 (2011 – Q1, 2010 – Q1, 2009 – Q4, 2007 – Q9-10, 2006 – Q22-24, 2005 – Q2, 2004 – Q2, 2003 – Q1, Q3)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Logging: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Quiz 2 (2011 – Q10, 2010 – Q12-13, 2008 – Q9-11), Quiz 3 (2004 – Q7-15)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Isolation: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Quiz 2 (2012 – Q9, 2010 – Q11), Quiz 3 (2008 – Q14-16, 2007 – Q11-14, 2006 – Q17-21, 2005 - Q13-14)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*There may be more that I have accidentally overlooked.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Transactions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E.g. “Transfer $10 from account A to B”</a:t>
            </a:r>
            <a:endParaRPr/>
          </a:p>
        </p:txBody>
      </p:sp>
      <p:sp>
        <p:nvSpPr>
          <p:cNvPr id="85" name="Line 3"/>
          <p:cNvSpPr/>
          <p:nvPr/>
        </p:nvSpPr>
        <p:spPr>
          <a:xfrm>
            <a:off x="882000" y="4479480"/>
            <a:ext cx="1368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86" name="CustomShape 4"/>
          <p:cNvSpPr/>
          <p:nvPr/>
        </p:nvSpPr>
        <p:spPr>
          <a:xfrm>
            <a:off x="2302920" y="2492640"/>
            <a:ext cx="384192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Transfer(A, B,$10)</a:t>
            </a: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366480" y="5141520"/>
            <a:ext cx="11732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begin</a:t>
            </a:r>
            <a:endParaRPr/>
          </a:p>
        </p:txBody>
      </p:sp>
      <p:sp>
        <p:nvSpPr>
          <p:cNvPr id="88" name="Line 6"/>
          <p:cNvSpPr/>
          <p:nvPr/>
        </p:nvSpPr>
        <p:spPr>
          <a:xfrm>
            <a:off x="882000" y="4725360"/>
            <a:ext cx="580212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89" name="Line 7"/>
          <p:cNvSpPr/>
          <p:nvPr/>
        </p:nvSpPr>
        <p:spPr>
          <a:xfrm>
            <a:off x="6689520" y="4484880"/>
            <a:ext cx="13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90" name="CustomShape 8"/>
          <p:cNvSpPr/>
          <p:nvPr/>
        </p:nvSpPr>
        <p:spPr>
          <a:xfrm>
            <a:off x="6151680" y="5139360"/>
            <a:ext cx="15224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commit</a:t>
            </a:r>
            <a:endParaRPr/>
          </a:p>
        </p:txBody>
      </p:sp>
      <p:sp>
        <p:nvSpPr>
          <p:cNvPr id="91" name="CustomShape 9"/>
          <p:cNvSpPr/>
          <p:nvPr/>
        </p:nvSpPr>
        <p:spPr>
          <a:xfrm>
            <a:off x="5163840" y="5603040"/>
            <a:ext cx="415116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alibri"/>
              </a:rPr>
              <a:t>(or abort or system abort)</a:t>
            </a:r>
            <a:endParaRPr/>
          </a:p>
        </p:txBody>
      </p:sp>
      <p:sp>
        <p:nvSpPr>
          <p:cNvPr id="92" name="Line 10"/>
          <p:cNvSpPr/>
          <p:nvPr/>
        </p:nvSpPr>
        <p:spPr>
          <a:xfrm>
            <a:off x="2545200" y="4479480"/>
            <a:ext cx="13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93" name="Line 11"/>
          <p:cNvSpPr/>
          <p:nvPr/>
        </p:nvSpPr>
        <p:spPr>
          <a:xfrm>
            <a:off x="4847040" y="4484880"/>
            <a:ext cx="13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94" name="Line 12"/>
          <p:cNvSpPr/>
          <p:nvPr/>
        </p:nvSpPr>
        <p:spPr>
          <a:xfrm flipH="1">
            <a:off x="2614680" y="3903480"/>
            <a:ext cx="252720" cy="46944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95" name="CustomShape 13"/>
          <p:cNvSpPr/>
          <p:nvPr/>
        </p:nvSpPr>
        <p:spPr>
          <a:xfrm>
            <a:off x="2831760" y="3200400"/>
            <a:ext cx="153288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A=A-10</a:t>
            </a:r>
            <a:endParaRPr/>
          </a:p>
        </p:txBody>
      </p:sp>
      <p:sp>
        <p:nvSpPr>
          <p:cNvPr id="96" name="CustomShape 14"/>
          <p:cNvSpPr/>
          <p:nvPr/>
        </p:nvSpPr>
        <p:spPr>
          <a:xfrm>
            <a:off x="2973600" y="5603040"/>
            <a:ext cx="171288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B=B+10</a:t>
            </a:r>
            <a:endParaRPr/>
          </a:p>
        </p:txBody>
      </p:sp>
      <p:sp>
        <p:nvSpPr>
          <p:cNvPr id="97" name="Line 15"/>
          <p:cNvSpPr/>
          <p:nvPr/>
        </p:nvSpPr>
        <p:spPr>
          <a:xfrm flipV="1">
            <a:off x="4545000" y="5141160"/>
            <a:ext cx="304920" cy="52128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98" name="CustomShape 16"/>
          <p:cNvSpPr/>
          <p:nvPr/>
        </p:nvSpPr>
        <p:spPr>
          <a:xfrm>
            <a:off x="2627640" y="3672720"/>
            <a:ext cx="380844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7f7f7f"/>
                </a:solidFill>
                <a:latin typeface="Calibri"/>
              </a:rPr>
              <a:t>update acts set A=A-10</a:t>
            </a:r>
            <a:endParaRPr/>
          </a:p>
        </p:txBody>
      </p:sp>
      <p:sp>
        <p:nvSpPr>
          <p:cNvPr id="99" name="CustomShape 17"/>
          <p:cNvSpPr/>
          <p:nvPr/>
        </p:nvSpPr>
        <p:spPr>
          <a:xfrm>
            <a:off x="1698480" y="6126120"/>
            <a:ext cx="396072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7f7f7f"/>
                </a:solidFill>
                <a:latin typeface="Calibri"/>
              </a:rPr>
              <a:t>update acts set B=B+10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dur="indefinite" id="36" nodeType="mainSeq">
                <p:childTnLst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5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6">
                            <p:stCondLst>
                              <p:cond delay="500"/>
                            </p:stCondLst>
                            <p:childTnLst>
                              <p:par>
                                <p:cTn fill="hold" id="57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1">
                      <p:stCondLst>
                        <p:cond delay="indefinite"/>
                      </p:stCondLst>
                      <p:childTnLst>
                        <p:par>
                          <p:cTn fill="hold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Multiple Transactions need </a:t>
            </a:r>
            <a:r>
              <a:rPr i="1" lang="en-US" sz="4400">
                <a:solidFill>
                  <a:srgbClr val="000000"/>
                </a:solidFill>
                <a:latin typeface="Calibri"/>
              </a:rPr>
              <a:t>Isolation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2592720" y="4498560"/>
            <a:ext cx="3084120" cy="94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Interest(A, B, 10%)</a:t>
            </a:r>
            <a:endParaRPr/>
          </a:p>
        </p:txBody>
      </p:sp>
      <p:sp>
        <p:nvSpPr>
          <p:cNvPr id="102" name="Line 3"/>
          <p:cNvSpPr/>
          <p:nvPr/>
        </p:nvSpPr>
        <p:spPr>
          <a:xfrm>
            <a:off x="1175400" y="5091120"/>
            <a:ext cx="2916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03" name="CustomShape 4"/>
          <p:cNvSpPr/>
          <p:nvPr/>
        </p:nvSpPr>
        <p:spPr>
          <a:xfrm>
            <a:off x="1070640" y="5696640"/>
            <a:ext cx="89280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begin</a:t>
            </a:r>
            <a:endParaRPr/>
          </a:p>
        </p:txBody>
      </p:sp>
      <p:sp>
        <p:nvSpPr>
          <p:cNvPr id="104" name="Line 5"/>
          <p:cNvSpPr/>
          <p:nvPr/>
        </p:nvSpPr>
        <p:spPr>
          <a:xfrm>
            <a:off x="1175400" y="5321160"/>
            <a:ext cx="578088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05" name="Line 6"/>
          <p:cNvSpPr/>
          <p:nvPr/>
        </p:nvSpPr>
        <p:spPr>
          <a:xfrm>
            <a:off x="6956280" y="5021640"/>
            <a:ext cx="2916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06" name="CustomShape 7"/>
          <p:cNvSpPr/>
          <p:nvPr/>
        </p:nvSpPr>
        <p:spPr>
          <a:xfrm>
            <a:off x="7186680" y="5690880"/>
            <a:ext cx="114264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commit</a:t>
            </a:r>
            <a:endParaRPr/>
          </a:p>
        </p:txBody>
      </p:sp>
      <p:sp>
        <p:nvSpPr>
          <p:cNvPr id="107" name="Line 8"/>
          <p:cNvSpPr/>
          <p:nvPr/>
        </p:nvSpPr>
        <p:spPr>
          <a:xfrm>
            <a:off x="2324520" y="5088600"/>
            <a:ext cx="2880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08" name="CustomShape 9"/>
          <p:cNvSpPr/>
          <p:nvPr/>
        </p:nvSpPr>
        <p:spPr>
          <a:xfrm>
            <a:off x="1972800" y="5690880"/>
            <a:ext cx="1203120" cy="69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A=A*1.1</a:t>
            </a:r>
            <a:endParaRPr/>
          </a:p>
        </p:txBody>
      </p:sp>
      <p:sp>
        <p:nvSpPr>
          <p:cNvPr id="109" name="CustomShape 10"/>
          <p:cNvSpPr/>
          <p:nvPr/>
        </p:nvSpPr>
        <p:spPr>
          <a:xfrm>
            <a:off x="529560" y="3504600"/>
            <a:ext cx="111996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A=100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B=100</a:t>
            </a:r>
            <a:endParaRPr/>
          </a:p>
        </p:txBody>
      </p:sp>
      <p:sp>
        <p:nvSpPr>
          <p:cNvPr id="110" name="Line 11"/>
          <p:cNvSpPr/>
          <p:nvPr/>
        </p:nvSpPr>
        <p:spPr>
          <a:xfrm>
            <a:off x="1175400" y="2055240"/>
            <a:ext cx="13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11" name="CustomShape 12"/>
          <p:cNvSpPr/>
          <p:nvPr/>
        </p:nvSpPr>
        <p:spPr>
          <a:xfrm>
            <a:off x="2490120" y="1429560"/>
            <a:ext cx="384192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Transfer(A, B,$10)</a:t>
            </a:r>
            <a:endParaRPr/>
          </a:p>
        </p:txBody>
      </p:sp>
      <p:sp>
        <p:nvSpPr>
          <p:cNvPr id="112" name="Line 13"/>
          <p:cNvSpPr/>
          <p:nvPr/>
        </p:nvSpPr>
        <p:spPr>
          <a:xfrm>
            <a:off x="1175400" y="2301120"/>
            <a:ext cx="596772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13" name="Line 14"/>
          <p:cNvSpPr/>
          <p:nvPr/>
        </p:nvSpPr>
        <p:spPr>
          <a:xfrm>
            <a:off x="7143120" y="2055240"/>
            <a:ext cx="13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14" name="CustomShape 15"/>
          <p:cNvSpPr/>
          <p:nvPr/>
        </p:nvSpPr>
        <p:spPr>
          <a:xfrm>
            <a:off x="6564960" y="2660760"/>
            <a:ext cx="114120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commit</a:t>
            </a:r>
            <a:endParaRPr/>
          </a:p>
        </p:txBody>
      </p:sp>
      <p:sp>
        <p:nvSpPr>
          <p:cNvPr id="115" name="Line 16"/>
          <p:cNvSpPr/>
          <p:nvPr/>
        </p:nvSpPr>
        <p:spPr>
          <a:xfrm>
            <a:off x="3400560" y="2055240"/>
            <a:ext cx="1368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16" name="CustomShape 17"/>
          <p:cNvSpPr/>
          <p:nvPr/>
        </p:nvSpPr>
        <p:spPr>
          <a:xfrm>
            <a:off x="1236600" y="2660760"/>
            <a:ext cx="89280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begin</a:t>
            </a:r>
            <a:endParaRPr/>
          </a:p>
        </p:txBody>
      </p:sp>
      <p:sp>
        <p:nvSpPr>
          <p:cNvPr id="117" name="Line 18"/>
          <p:cNvSpPr/>
          <p:nvPr/>
        </p:nvSpPr>
        <p:spPr>
          <a:xfrm>
            <a:off x="4813920" y="2078280"/>
            <a:ext cx="13320" cy="4809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18" name="CustomShape 19"/>
          <p:cNvSpPr/>
          <p:nvPr/>
        </p:nvSpPr>
        <p:spPr>
          <a:xfrm>
            <a:off x="7395840" y="3504600"/>
            <a:ext cx="111996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c0504d"/>
                </a:solidFill>
                <a:latin typeface="Calibri"/>
              </a:rPr>
              <a:t>A=100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c0504d"/>
                </a:solidFill>
                <a:latin typeface="Calibri"/>
              </a:rPr>
              <a:t>B=121</a:t>
            </a:r>
            <a:endParaRPr/>
          </a:p>
        </p:txBody>
      </p:sp>
      <p:sp>
        <p:nvSpPr>
          <p:cNvPr id="119" name="Line 20"/>
          <p:cNvSpPr/>
          <p:nvPr/>
        </p:nvSpPr>
        <p:spPr>
          <a:xfrm>
            <a:off x="5892480" y="5096160"/>
            <a:ext cx="2916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20" name="CustomShape 21"/>
          <p:cNvSpPr/>
          <p:nvPr/>
        </p:nvSpPr>
        <p:spPr>
          <a:xfrm>
            <a:off x="2854800" y="2682000"/>
            <a:ext cx="1203120" cy="69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A= A - 10</a:t>
            </a:r>
            <a:endParaRPr/>
          </a:p>
        </p:txBody>
      </p:sp>
      <p:sp>
        <p:nvSpPr>
          <p:cNvPr id="121" name="CustomShape 22"/>
          <p:cNvSpPr/>
          <p:nvPr/>
        </p:nvSpPr>
        <p:spPr>
          <a:xfrm>
            <a:off x="4348440" y="2682000"/>
            <a:ext cx="1203120" cy="69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B= B + 10</a:t>
            </a:r>
            <a:endParaRPr/>
          </a:p>
        </p:txBody>
      </p:sp>
      <p:sp>
        <p:nvSpPr>
          <p:cNvPr id="122" name="CustomShape 23"/>
          <p:cNvSpPr/>
          <p:nvPr/>
        </p:nvSpPr>
        <p:spPr>
          <a:xfrm>
            <a:off x="7363800" y="4219560"/>
            <a:ext cx="1779840" cy="912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The bank just gave away $1!</a:t>
            </a:r>
            <a:endParaRPr/>
          </a:p>
        </p:txBody>
      </p:sp>
      <p:sp>
        <p:nvSpPr>
          <p:cNvPr id="123" name="CustomShape 24"/>
          <p:cNvSpPr/>
          <p:nvPr/>
        </p:nvSpPr>
        <p:spPr>
          <a:xfrm>
            <a:off x="5455080" y="5690880"/>
            <a:ext cx="1203120" cy="69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B=B*1.1</a:t>
            </a:r>
            <a:endParaRPr/>
          </a:p>
        </p:txBody>
      </p:sp>
      <p:sp>
        <p:nvSpPr>
          <p:cNvPr id="124" name="CustomShape 25"/>
          <p:cNvSpPr/>
          <p:nvPr/>
        </p:nvSpPr>
        <p:spPr>
          <a:xfrm>
            <a:off x="2418840" y="3511440"/>
            <a:ext cx="111996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A=</a:t>
            </a:r>
            <a:r>
              <a:rPr b="1" lang="en-US" sz="2000">
                <a:solidFill>
                  <a:srgbClr val="77933c"/>
                </a:solidFill>
                <a:latin typeface="Calibri"/>
              </a:rPr>
              <a:t>110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B=100</a:t>
            </a:r>
            <a:endParaRPr/>
          </a:p>
        </p:txBody>
      </p:sp>
      <p:sp>
        <p:nvSpPr>
          <p:cNvPr id="125" name="CustomShape 26"/>
          <p:cNvSpPr/>
          <p:nvPr/>
        </p:nvSpPr>
        <p:spPr>
          <a:xfrm>
            <a:off x="3636360" y="3511080"/>
            <a:ext cx="111996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A=</a:t>
            </a:r>
            <a:r>
              <a:rPr b="1" lang="en-US" sz="2000">
                <a:solidFill>
                  <a:srgbClr val="77933c"/>
                </a:solidFill>
                <a:latin typeface="Calibri"/>
              </a:rPr>
              <a:t>100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B=100</a:t>
            </a:r>
            <a:endParaRPr/>
          </a:p>
        </p:txBody>
      </p:sp>
      <p:sp>
        <p:nvSpPr>
          <p:cNvPr id="126" name="CustomShape 27"/>
          <p:cNvSpPr/>
          <p:nvPr/>
        </p:nvSpPr>
        <p:spPr>
          <a:xfrm>
            <a:off x="4926960" y="3511440"/>
            <a:ext cx="111996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A=100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B=</a:t>
            </a:r>
            <a:r>
              <a:rPr b="1" lang="en-US" sz="2000">
                <a:solidFill>
                  <a:srgbClr val="77933c"/>
                </a:solidFill>
                <a:latin typeface="Calibri"/>
              </a:rPr>
              <a:t>110</a:t>
            </a:r>
            <a:endParaRPr/>
          </a:p>
        </p:txBody>
      </p:sp>
    </p:spTree>
  </p:cSld>
  <p:timing>
    <p:tnLst>
      <p:par>
        <p:cTn dur="indefinite" id="85" nodeType="tmRoot" restart="never">
          <p:childTnLst>
            <p:seq>
              <p:cTn dur="indefinite" id="86" nodeType="mainSeq">
                <p:childTnLst>
                  <p:par>
                    <p:cTn fill="hold" id="87">
                      <p:stCondLst>
                        <p:cond delay="indefinite"/>
                      </p:stCondLst>
                      <p:childTnLst>
                        <p:par>
                          <p:cTn fill="hold" id="88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>
                      <p:stCondLst>
                        <p:cond delay="indefinite"/>
                      </p:stCondLst>
                      <p:childTnLst>
                        <p:par>
                          <p:cTn fill="hold" id="130">
                            <p:stCondLst>
                              <p:cond delay="0"/>
                            </p:stCondLst>
                            <p:childTnLst>
                              <p:par>
                                <p:cTn fill="hold" id="1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3">
                      <p:stCondLst>
                        <p:cond delay="indefinite"/>
                      </p:stCondLst>
                      <p:childTnLst>
                        <p:par>
                          <p:cTn fill="hold" id="134">
                            <p:stCondLst>
                              <p:cond delay="0"/>
                            </p:stCondLst>
                            <p:childTnLst>
                              <p:par>
                                <p:cTn fill="hold" id="1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7">
                      <p:stCondLst>
                        <p:cond delay="indefinite"/>
                      </p:stCondLst>
                      <p:childTnLst>
                        <p:par>
                          <p:cTn fill="hold" id="138">
                            <p:stCondLst>
                              <p:cond delay="0"/>
                            </p:stCondLst>
                            <p:childTnLst>
                              <p:par>
                                <p:cTn fill="hold" id="1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1">
                      <p:stCondLst>
                        <p:cond delay="indefinite"/>
                      </p:stCondLst>
                      <p:childTnLst>
                        <p:par>
                          <p:cTn fill="hold" id="142">
                            <p:stCondLst>
                              <p:cond delay="0"/>
                            </p:stCondLst>
                            <p:childTnLst>
                              <p:par>
                                <p:cTn fill="hold" id="1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5">
                      <p:stCondLst>
                        <p:cond delay="indefinite"/>
                      </p:stCondLst>
                      <p:childTnLst>
                        <p:par>
                          <p:cTn fill="hold" id="146">
                            <p:stCondLst>
                              <p:cond delay="0"/>
                            </p:stCondLst>
                            <p:childTnLst>
                              <p:par>
                                <p:cTn fill="hold" id="1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9">
                      <p:stCondLst>
                        <p:cond delay="indefinite"/>
                      </p:stCondLst>
                      <p:childTnLst>
                        <p:par>
                          <p:cTn fill="hold" id="150">
                            <p:stCondLst>
                              <p:cond delay="0"/>
                            </p:stCondLst>
                            <p:childTnLst>
                              <p:par>
                                <p:cTn fill="hold" id="1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Serializability</a:t>
            </a:r>
            <a:endParaRPr/>
          </a:p>
        </p:txBody>
      </p:sp>
      <p:sp>
        <p:nvSpPr>
          <p:cNvPr id="128" name="Line 2"/>
          <p:cNvSpPr/>
          <p:nvPr/>
        </p:nvSpPr>
        <p:spPr>
          <a:xfrm>
            <a:off x="664560" y="2152080"/>
            <a:ext cx="1296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29" name="CustomShape 3"/>
          <p:cNvSpPr/>
          <p:nvPr/>
        </p:nvSpPr>
        <p:spPr>
          <a:xfrm>
            <a:off x="1078560" y="1541880"/>
            <a:ext cx="3224520" cy="516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800"/>
              <a:t>Transfer(A, B,$10)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235800" y="2771280"/>
            <a:ext cx="8028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begin</a:t>
            </a:r>
            <a:endParaRPr/>
          </a:p>
        </p:txBody>
      </p:sp>
      <p:sp>
        <p:nvSpPr>
          <p:cNvPr id="131" name="Line 5"/>
          <p:cNvSpPr/>
          <p:nvPr/>
        </p:nvSpPr>
        <p:spPr>
          <a:xfrm>
            <a:off x="664560" y="2382120"/>
            <a:ext cx="376776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32" name="Line 6"/>
          <p:cNvSpPr/>
          <p:nvPr/>
        </p:nvSpPr>
        <p:spPr>
          <a:xfrm>
            <a:off x="4419360" y="2152080"/>
            <a:ext cx="1296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3843360" y="2757600"/>
            <a:ext cx="99972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commit</a:t>
            </a:r>
            <a:endParaRPr/>
          </a:p>
        </p:txBody>
      </p:sp>
      <p:sp>
        <p:nvSpPr>
          <p:cNvPr id="134" name="Line 8"/>
          <p:cNvSpPr/>
          <p:nvPr/>
        </p:nvSpPr>
        <p:spPr>
          <a:xfrm>
            <a:off x="1843920" y="2157120"/>
            <a:ext cx="1296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35" name="Line 9"/>
          <p:cNvSpPr/>
          <p:nvPr/>
        </p:nvSpPr>
        <p:spPr>
          <a:xfrm>
            <a:off x="3021120" y="2152080"/>
            <a:ext cx="1296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36" name="CustomShape 10"/>
          <p:cNvSpPr/>
          <p:nvPr/>
        </p:nvSpPr>
        <p:spPr>
          <a:xfrm>
            <a:off x="1264320" y="2769120"/>
            <a:ext cx="103608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A=A-10</a:t>
            </a:r>
            <a:endParaRPr/>
          </a:p>
        </p:txBody>
      </p:sp>
      <p:sp>
        <p:nvSpPr>
          <p:cNvPr id="137" name="CustomShape 11"/>
          <p:cNvSpPr/>
          <p:nvPr/>
        </p:nvSpPr>
        <p:spPr>
          <a:xfrm>
            <a:off x="2546640" y="2771280"/>
            <a:ext cx="110016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B=B+10</a:t>
            </a:r>
            <a:endParaRPr/>
          </a:p>
        </p:txBody>
      </p:sp>
      <p:sp>
        <p:nvSpPr>
          <p:cNvPr id="138" name="CustomShape 12"/>
          <p:cNvSpPr/>
          <p:nvPr/>
        </p:nvSpPr>
        <p:spPr>
          <a:xfrm>
            <a:off x="142200" y="3189240"/>
            <a:ext cx="1225080" cy="8218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A=100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B=100</a:t>
            </a:r>
            <a:endParaRPr/>
          </a:p>
        </p:txBody>
      </p:sp>
      <p:sp>
        <p:nvSpPr>
          <p:cNvPr id="139" name="CustomShape 13"/>
          <p:cNvSpPr/>
          <p:nvPr/>
        </p:nvSpPr>
        <p:spPr>
          <a:xfrm>
            <a:off x="4308480" y="3189240"/>
            <a:ext cx="1279800" cy="8218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A=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90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B=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110</a:t>
            </a:r>
            <a:endParaRPr/>
          </a:p>
        </p:txBody>
      </p:sp>
      <p:sp>
        <p:nvSpPr>
          <p:cNvPr id="140" name="CustomShape 14"/>
          <p:cNvSpPr/>
          <p:nvPr/>
        </p:nvSpPr>
        <p:spPr>
          <a:xfrm>
            <a:off x="7447680" y="3189240"/>
            <a:ext cx="1279800" cy="8218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c0504d"/>
                </a:solidFill>
                <a:latin typeface="Calibri"/>
              </a:rPr>
              <a:t>A=</a:t>
            </a:r>
            <a:r>
              <a:rPr b="1" lang="en-US" sz="2400">
                <a:solidFill>
                  <a:srgbClr val="c0504d"/>
                </a:solidFill>
                <a:latin typeface="Calibri"/>
              </a:rPr>
              <a:t>99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c0504d"/>
                </a:solidFill>
                <a:latin typeface="Calibri"/>
              </a:rPr>
              <a:t>B=</a:t>
            </a:r>
            <a:r>
              <a:rPr b="1" lang="en-US" sz="2400">
                <a:solidFill>
                  <a:srgbClr val="c0504d"/>
                </a:solidFill>
                <a:latin typeface="Calibri"/>
              </a:rPr>
              <a:t>121</a:t>
            </a:r>
            <a:endParaRPr/>
          </a:p>
        </p:txBody>
      </p:sp>
      <p:sp>
        <p:nvSpPr>
          <p:cNvPr id="141" name="Line 15"/>
          <p:cNvSpPr/>
          <p:nvPr/>
        </p:nvSpPr>
        <p:spPr>
          <a:xfrm>
            <a:off x="4580640" y="4851720"/>
            <a:ext cx="1296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42" name="CustomShape 16"/>
          <p:cNvSpPr/>
          <p:nvPr/>
        </p:nvSpPr>
        <p:spPr>
          <a:xfrm>
            <a:off x="4994640" y="4241160"/>
            <a:ext cx="3224520" cy="516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800"/>
              <a:t>Transfer(A, B,$10)</a:t>
            </a:r>
            <a:endParaRPr/>
          </a:p>
        </p:txBody>
      </p:sp>
      <p:sp>
        <p:nvSpPr>
          <p:cNvPr id="143" name="CustomShape 17"/>
          <p:cNvSpPr/>
          <p:nvPr/>
        </p:nvSpPr>
        <p:spPr>
          <a:xfrm>
            <a:off x="4151880" y="5470560"/>
            <a:ext cx="8028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begin</a:t>
            </a:r>
            <a:endParaRPr/>
          </a:p>
        </p:txBody>
      </p:sp>
      <p:sp>
        <p:nvSpPr>
          <p:cNvPr id="144" name="Line 18"/>
          <p:cNvSpPr/>
          <p:nvPr/>
        </p:nvSpPr>
        <p:spPr>
          <a:xfrm>
            <a:off x="4580640" y="5081400"/>
            <a:ext cx="376776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45" name="Line 19"/>
          <p:cNvSpPr/>
          <p:nvPr/>
        </p:nvSpPr>
        <p:spPr>
          <a:xfrm>
            <a:off x="8335440" y="4851720"/>
            <a:ext cx="1296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46" name="CustomShape 20"/>
          <p:cNvSpPr/>
          <p:nvPr/>
        </p:nvSpPr>
        <p:spPr>
          <a:xfrm>
            <a:off x="7759080" y="5456880"/>
            <a:ext cx="99972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commit</a:t>
            </a:r>
            <a:endParaRPr/>
          </a:p>
        </p:txBody>
      </p:sp>
      <p:sp>
        <p:nvSpPr>
          <p:cNvPr id="147" name="Line 21"/>
          <p:cNvSpPr/>
          <p:nvPr/>
        </p:nvSpPr>
        <p:spPr>
          <a:xfrm>
            <a:off x="5760000" y="4856400"/>
            <a:ext cx="1296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48" name="Line 22"/>
          <p:cNvSpPr/>
          <p:nvPr/>
        </p:nvSpPr>
        <p:spPr>
          <a:xfrm>
            <a:off x="6937200" y="4851720"/>
            <a:ext cx="1296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49" name="CustomShape 23"/>
          <p:cNvSpPr/>
          <p:nvPr/>
        </p:nvSpPr>
        <p:spPr>
          <a:xfrm>
            <a:off x="5180400" y="5468760"/>
            <a:ext cx="103608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A=A-10</a:t>
            </a:r>
            <a:endParaRPr/>
          </a:p>
        </p:txBody>
      </p:sp>
      <p:sp>
        <p:nvSpPr>
          <p:cNvPr id="150" name="CustomShape 24"/>
          <p:cNvSpPr/>
          <p:nvPr/>
        </p:nvSpPr>
        <p:spPr>
          <a:xfrm>
            <a:off x="6462360" y="5470560"/>
            <a:ext cx="110016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B=B+10</a:t>
            </a:r>
            <a:endParaRPr/>
          </a:p>
        </p:txBody>
      </p:sp>
      <p:sp>
        <p:nvSpPr>
          <p:cNvPr id="151" name="CustomShape 25"/>
          <p:cNvSpPr/>
          <p:nvPr/>
        </p:nvSpPr>
        <p:spPr>
          <a:xfrm>
            <a:off x="227160" y="5933880"/>
            <a:ext cx="1053000" cy="6994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A=100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B=100</a:t>
            </a:r>
            <a:endParaRPr/>
          </a:p>
        </p:txBody>
      </p:sp>
      <p:sp>
        <p:nvSpPr>
          <p:cNvPr id="152" name="CustomShape 26"/>
          <p:cNvSpPr/>
          <p:nvPr/>
        </p:nvSpPr>
        <p:spPr>
          <a:xfrm>
            <a:off x="3458880" y="5933880"/>
            <a:ext cx="109872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A=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110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B=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110</a:t>
            </a:r>
            <a:endParaRPr/>
          </a:p>
        </p:txBody>
      </p:sp>
      <p:sp>
        <p:nvSpPr>
          <p:cNvPr id="153" name="CustomShape 27"/>
          <p:cNvSpPr/>
          <p:nvPr/>
        </p:nvSpPr>
        <p:spPr>
          <a:xfrm>
            <a:off x="7895160" y="5933880"/>
            <a:ext cx="109872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c0504d"/>
                </a:solidFill>
                <a:latin typeface="Calibri"/>
              </a:rPr>
              <a:t>A=</a:t>
            </a:r>
            <a:r>
              <a:rPr b="1" lang="en-US" sz="2000">
                <a:solidFill>
                  <a:srgbClr val="c0504d"/>
                </a:solidFill>
                <a:latin typeface="Calibri"/>
              </a:rPr>
              <a:t>100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c0504d"/>
                </a:solidFill>
                <a:latin typeface="Calibri"/>
              </a:rPr>
              <a:t>B=</a:t>
            </a:r>
            <a:r>
              <a:rPr b="1" lang="en-US" sz="2000">
                <a:solidFill>
                  <a:srgbClr val="c0504d"/>
                </a:solidFill>
                <a:latin typeface="Calibri"/>
              </a:rPr>
              <a:t>120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5423760" y="1541880"/>
            <a:ext cx="342288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800"/>
              <a:t>Interest(A,  B, 10%)</a:t>
            </a:r>
            <a:endParaRPr/>
          </a:p>
        </p:txBody>
      </p:sp>
      <p:sp>
        <p:nvSpPr>
          <p:cNvPr id="155" name="Line 29"/>
          <p:cNvSpPr/>
          <p:nvPr/>
        </p:nvSpPr>
        <p:spPr>
          <a:xfrm>
            <a:off x="5769720" y="2120760"/>
            <a:ext cx="1548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56" name="CustomShape 30"/>
          <p:cNvSpPr/>
          <p:nvPr/>
        </p:nvSpPr>
        <p:spPr>
          <a:xfrm>
            <a:off x="5334480" y="2739960"/>
            <a:ext cx="80424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begin</a:t>
            </a:r>
            <a:endParaRPr/>
          </a:p>
        </p:txBody>
      </p:sp>
      <p:sp>
        <p:nvSpPr>
          <p:cNvPr id="157" name="Line 31"/>
          <p:cNvSpPr/>
          <p:nvPr/>
        </p:nvSpPr>
        <p:spPr>
          <a:xfrm>
            <a:off x="5769720" y="2350800"/>
            <a:ext cx="262620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58" name="Line 32"/>
          <p:cNvSpPr/>
          <p:nvPr/>
        </p:nvSpPr>
        <p:spPr>
          <a:xfrm>
            <a:off x="8395920" y="2125800"/>
            <a:ext cx="1548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59" name="CustomShape 33"/>
          <p:cNvSpPr/>
          <p:nvPr/>
        </p:nvSpPr>
        <p:spPr>
          <a:xfrm>
            <a:off x="8150040" y="2724840"/>
            <a:ext cx="100116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commit</a:t>
            </a:r>
            <a:endParaRPr/>
          </a:p>
        </p:txBody>
      </p:sp>
      <p:sp>
        <p:nvSpPr>
          <p:cNvPr id="160" name="Line 34"/>
          <p:cNvSpPr/>
          <p:nvPr/>
        </p:nvSpPr>
        <p:spPr>
          <a:xfrm>
            <a:off x="6654240" y="2125800"/>
            <a:ext cx="1548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61" name="CustomShape 35"/>
          <p:cNvSpPr/>
          <p:nvPr/>
        </p:nvSpPr>
        <p:spPr>
          <a:xfrm>
            <a:off x="6096600" y="2737800"/>
            <a:ext cx="11214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A=A*1.1</a:t>
            </a:r>
            <a:endParaRPr/>
          </a:p>
        </p:txBody>
      </p:sp>
      <p:sp>
        <p:nvSpPr>
          <p:cNvPr id="162" name="Line 36"/>
          <p:cNvSpPr/>
          <p:nvPr/>
        </p:nvSpPr>
        <p:spPr>
          <a:xfrm>
            <a:off x="7603560" y="2125800"/>
            <a:ext cx="1260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63" name="CustomShape 37"/>
          <p:cNvSpPr/>
          <p:nvPr/>
        </p:nvSpPr>
        <p:spPr>
          <a:xfrm>
            <a:off x="7043760" y="2737800"/>
            <a:ext cx="111996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B=B*1.1</a:t>
            </a:r>
            <a:endParaRPr/>
          </a:p>
        </p:txBody>
      </p:sp>
      <p:sp>
        <p:nvSpPr>
          <p:cNvPr id="164" name="CustomShape 38"/>
          <p:cNvSpPr/>
          <p:nvPr/>
        </p:nvSpPr>
        <p:spPr>
          <a:xfrm>
            <a:off x="493560" y="4296960"/>
            <a:ext cx="342288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2800"/>
              <a:t>Interest(A,  B, 10%)</a:t>
            </a:r>
            <a:endParaRPr/>
          </a:p>
        </p:txBody>
      </p:sp>
      <p:sp>
        <p:nvSpPr>
          <p:cNvPr id="165" name="Line 39"/>
          <p:cNvSpPr/>
          <p:nvPr/>
        </p:nvSpPr>
        <p:spPr>
          <a:xfrm>
            <a:off x="839520" y="4875840"/>
            <a:ext cx="1548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66" name="CustomShape 40"/>
          <p:cNvSpPr/>
          <p:nvPr/>
        </p:nvSpPr>
        <p:spPr>
          <a:xfrm>
            <a:off x="404280" y="5495040"/>
            <a:ext cx="80424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begin</a:t>
            </a:r>
            <a:endParaRPr/>
          </a:p>
        </p:txBody>
      </p:sp>
      <p:sp>
        <p:nvSpPr>
          <p:cNvPr id="167" name="Line 41"/>
          <p:cNvSpPr/>
          <p:nvPr/>
        </p:nvSpPr>
        <p:spPr>
          <a:xfrm>
            <a:off x="839520" y="5105880"/>
            <a:ext cx="262620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68" name="Line 42"/>
          <p:cNvSpPr/>
          <p:nvPr/>
        </p:nvSpPr>
        <p:spPr>
          <a:xfrm>
            <a:off x="3465720" y="4880880"/>
            <a:ext cx="1548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69" name="CustomShape 43"/>
          <p:cNvSpPr/>
          <p:nvPr/>
        </p:nvSpPr>
        <p:spPr>
          <a:xfrm>
            <a:off x="3219840" y="5479920"/>
            <a:ext cx="100116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commit</a:t>
            </a:r>
            <a:endParaRPr/>
          </a:p>
        </p:txBody>
      </p:sp>
      <p:sp>
        <p:nvSpPr>
          <p:cNvPr id="170" name="Line 44"/>
          <p:cNvSpPr/>
          <p:nvPr/>
        </p:nvSpPr>
        <p:spPr>
          <a:xfrm>
            <a:off x="1724040" y="4880880"/>
            <a:ext cx="1548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71" name="CustomShape 45"/>
          <p:cNvSpPr/>
          <p:nvPr/>
        </p:nvSpPr>
        <p:spPr>
          <a:xfrm>
            <a:off x="1166760" y="5492880"/>
            <a:ext cx="11214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A=A*1.1</a:t>
            </a:r>
            <a:endParaRPr/>
          </a:p>
        </p:txBody>
      </p:sp>
      <p:sp>
        <p:nvSpPr>
          <p:cNvPr id="172" name="Line 46"/>
          <p:cNvSpPr/>
          <p:nvPr/>
        </p:nvSpPr>
        <p:spPr>
          <a:xfrm>
            <a:off x="2673360" y="4880880"/>
            <a:ext cx="12600" cy="4500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73" name="CustomShape 47"/>
          <p:cNvSpPr/>
          <p:nvPr/>
        </p:nvSpPr>
        <p:spPr>
          <a:xfrm>
            <a:off x="2113920" y="5492880"/>
            <a:ext cx="111996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B=B*1.1</a:t>
            </a:r>
            <a:endParaRPr/>
          </a:p>
        </p:txBody>
      </p:sp>
    </p:spTree>
  </p:cSld>
  <p:timing>
    <p:tnLst>
      <p:par>
        <p:cTn dur="indefinite" id="153" nodeType="tmRoot" restart="never">
          <p:childTnLst>
            <p:seq>
              <p:cTn dur="indefinite" id="154" nodeType="mainSeq">
                <p:childTnLst>
                  <p:par>
                    <p:cTn fill="hold" id="155">
                      <p:stCondLst>
                        <p:cond delay="indefinite"/>
                      </p:stCondLst>
                      <p:childTnLst>
                        <p:par>
                          <p:cTn fill="hold" id="156">
                            <p:stCondLst>
                              <p:cond delay="0"/>
                            </p:stCondLst>
                            <p:childTnLst>
                              <p:par>
                                <p:cTn fill="hold" id="1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1">
                      <p:stCondLst>
                        <p:cond delay="indefinite"/>
                      </p:stCondLst>
                      <p:childTnLst>
                        <p:par>
                          <p:cTn fill="hold" id="162">
                            <p:stCondLst>
                              <p:cond delay="0"/>
                            </p:stCondLst>
                            <p:childTnLst>
                              <p:par>
                                <p:cTn fill="hold" id="1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9">
                      <p:stCondLst>
                        <p:cond delay="indefinite"/>
                      </p:stCondLst>
                      <p:childTnLst>
                        <p:par>
                          <p:cTn fill="hold" id="170">
                            <p:stCondLst>
                              <p:cond delay="0"/>
                            </p:stCondLst>
                            <p:childTnLst>
                              <p:par>
                                <p:cTn fill="hold" id="1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5">
                      <p:stCondLst>
                        <p:cond delay="indefinite"/>
                      </p:stCondLst>
                      <p:childTnLst>
                        <p:par>
                          <p:cTn fill="hold" id="176">
                            <p:stCondLst>
                              <p:cond delay="0"/>
                            </p:stCondLst>
                            <p:childTnLst>
                              <p:par>
                                <p:cTn fill="hold" id="1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Solution: 2-Phase Locking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247680" y="5070960"/>
            <a:ext cx="111996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A=100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B=100</a:t>
            </a:r>
            <a:endParaRPr/>
          </a:p>
        </p:txBody>
      </p:sp>
      <p:sp>
        <p:nvSpPr>
          <p:cNvPr id="176" name="Line 3"/>
          <p:cNvSpPr/>
          <p:nvPr/>
        </p:nvSpPr>
        <p:spPr>
          <a:xfrm>
            <a:off x="1260720" y="3940560"/>
            <a:ext cx="1368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77" name="CustomShape 4"/>
          <p:cNvSpPr/>
          <p:nvPr/>
        </p:nvSpPr>
        <p:spPr>
          <a:xfrm>
            <a:off x="2647440" y="5699880"/>
            <a:ext cx="384192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Transfer(A, B,$10)</a:t>
            </a:r>
            <a:endParaRPr/>
          </a:p>
        </p:txBody>
      </p:sp>
      <p:sp>
        <p:nvSpPr>
          <p:cNvPr id="178" name="Line 5"/>
          <p:cNvSpPr/>
          <p:nvPr/>
        </p:nvSpPr>
        <p:spPr>
          <a:xfrm>
            <a:off x="1260720" y="4186800"/>
            <a:ext cx="596772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79" name="Line 6"/>
          <p:cNvSpPr/>
          <p:nvPr/>
        </p:nvSpPr>
        <p:spPr>
          <a:xfrm>
            <a:off x="7228440" y="3940560"/>
            <a:ext cx="13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80" name="CustomShape 7"/>
          <p:cNvSpPr/>
          <p:nvPr/>
        </p:nvSpPr>
        <p:spPr>
          <a:xfrm>
            <a:off x="6619320" y="4546080"/>
            <a:ext cx="15224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commit</a:t>
            </a:r>
            <a:endParaRPr/>
          </a:p>
        </p:txBody>
      </p:sp>
      <p:sp>
        <p:nvSpPr>
          <p:cNvPr id="181" name="Line 8"/>
          <p:cNvSpPr/>
          <p:nvPr/>
        </p:nvSpPr>
        <p:spPr>
          <a:xfrm>
            <a:off x="3056040" y="3940560"/>
            <a:ext cx="13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82" name="CustomShape 9"/>
          <p:cNvSpPr/>
          <p:nvPr/>
        </p:nvSpPr>
        <p:spPr>
          <a:xfrm>
            <a:off x="1321920" y="4546080"/>
            <a:ext cx="892800" cy="395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begin</a:t>
            </a:r>
            <a:endParaRPr/>
          </a:p>
        </p:txBody>
      </p:sp>
      <p:sp>
        <p:nvSpPr>
          <p:cNvPr id="183" name="Line 10"/>
          <p:cNvSpPr/>
          <p:nvPr/>
        </p:nvSpPr>
        <p:spPr>
          <a:xfrm>
            <a:off x="5066280" y="3988800"/>
            <a:ext cx="13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184" name="CustomShape 11"/>
          <p:cNvSpPr/>
          <p:nvPr/>
        </p:nvSpPr>
        <p:spPr>
          <a:xfrm>
            <a:off x="7482960" y="5179320"/>
            <a:ext cx="111708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c0504d"/>
                </a:solidFill>
                <a:latin typeface="Calibri"/>
              </a:rPr>
              <a:t>A=90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c0504d"/>
                </a:solidFill>
                <a:latin typeface="Calibri"/>
              </a:rPr>
              <a:t>B=100</a:t>
            </a:r>
            <a:endParaRPr/>
          </a:p>
        </p:txBody>
      </p:sp>
      <p:sp>
        <p:nvSpPr>
          <p:cNvPr id="185" name="CustomShape 12"/>
          <p:cNvSpPr/>
          <p:nvPr/>
        </p:nvSpPr>
        <p:spPr>
          <a:xfrm>
            <a:off x="2457720" y="4546800"/>
            <a:ext cx="1203120" cy="69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A= A - 10</a:t>
            </a:r>
            <a:endParaRPr/>
          </a:p>
        </p:txBody>
      </p:sp>
      <p:sp>
        <p:nvSpPr>
          <p:cNvPr id="186" name="CustomShape 13"/>
          <p:cNvSpPr/>
          <p:nvPr/>
        </p:nvSpPr>
        <p:spPr>
          <a:xfrm>
            <a:off x="4568400" y="4572360"/>
            <a:ext cx="1203120" cy="69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B= B + 10</a:t>
            </a:r>
            <a:endParaRPr/>
          </a:p>
        </p:txBody>
      </p:sp>
      <p:sp>
        <p:nvSpPr>
          <p:cNvPr id="187" name="TextShape 14"/>
          <p:cNvSpPr txBox="1"/>
          <p:nvPr/>
        </p:nvSpPr>
        <p:spPr>
          <a:xfrm>
            <a:off x="324720" y="1577160"/>
            <a:ext cx="8525880" cy="464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2PL: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Acquire ALL your locks, before releasing them</a:t>
            </a:r>
            <a:endParaRPr/>
          </a:p>
        </p:txBody>
      </p:sp>
      <p:sp>
        <p:nvSpPr>
          <p:cNvPr id="188" name="CustomShape 15"/>
          <p:cNvSpPr/>
          <p:nvPr/>
        </p:nvSpPr>
        <p:spPr>
          <a:xfrm>
            <a:off x="4888440" y="2348640"/>
            <a:ext cx="1347840" cy="69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Lock Point</a:t>
            </a:r>
            <a:endParaRPr/>
          </a:p>
        </p:txBody>
      </p:sp>
      <p:sp>
        <p:nvSpPr>
          <p:cNvPr id="189" name="Line 16"/>
          <p:cNvSpPr/>
          <p:nvPr/>
        </p:nvSpPr>
        <p:spPr>
          <a:xfrm flipV="1">
            <a:off x="5541480" y="2703240"/>
            <a:ext cx="0" cy="42660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90" name="CustomShape 17"/>
          <p:cNvSpPr/>
          <p:nvPr/>
        </p:nvSpPr>
        <p:spPr>
          <a:xfrm>
            <a:off x="1243440" y="3128040"/>
            <a:ext cx="4318920" cy="641160"/>
          </a:xfrm>
          <a:prstGeom prst="rect">
            <a:avLst/>
          </a:prstGeom>
          <a:ln w="25560">
            <a:solidFill>
              <a:srgbClr val="9bbb59"/>
            </a:solidFill>
            <a:round/>
          </a:ln>
        </p:spPr>
      </p:sp>
      <p:sp>
        <p:nvSpPr>
          <p:cNvPr id="191" name="CustomShape 18"/>
          <p:cNvSpPr/>
          <p:nvPr/>
        </p:nvSpPr>
        <p:spPr>
          <a:xfrm>
            <a:off x="1602000" y="3356280"/>
            <a:ext cx="1514160" cy="395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/>
              <a:t>Lock(A)</a:t>
            </a:r>
            <a:endParaRPr/>
          </a:p>
        </p:txBody>
      </p:sp>
      <p:sp>
        <p:nvSpPr>
          <p:cNvPr id="192" name="CustomShape 19"/>
          <p:cNvSpPr/>
          <p:nvPr/>
        </p:nvSpPr>
        <p:spPr>
          <a:xfrm>
            <a:off x="3598920" y="3068640"/>
            <a:ext cx="1514160" cy="395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/>
              <a:t>Lock(B)</a:t>
            </a:r>
            <a:endParaRPr/>
          </a:p>
        </p:txBody>
      </p:sp>
      <p:sp>
        <p:nvSpPr>
          <p:cNvPr id="193" name="CustomShape 20"/>
          <p:cNvSpPr/>
          <p:nvPr/>
        </p:nvSpPr>
        <p:spPr>
          <a:xfrm>
            <a:off x="5562720" y="3126240"/>
            <a:ext cx="1549080" cy="60336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194" name="CustomShape 21"/>
          <p:cNvSpPr/>
          <p:nvPr/>
        </p:nvSpPr>
        <p:spPr>
          <a:xfrm>
            <a:off x="6729480" y="3021120"/>
            <a:ext cx="955800" cy="395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/>
              <a:t>Rel(B)</a:t>
            </a:r>
            <a:endParaRPr/>
          </a:p>
        </p:txBody>
      </p:sp>
      <p:sp>
        <p:nvSpPr>
          <p:cNvPr id="195" name="CustomShape 22"/>
          <p:cNvSpPr/>
          <p:nvPr/>
        </p:nvSpPr>
        <p:spPr>
          <a:xfrm>
            <a:off x="6953760" y="3337560"/>
            <a:ext cx="955800" cy="395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000"/>
              <a:t>Rel(A)</a:t>
            </a:r>
            <a:endParaRPr/>
          </a:p>
        </p:txBody>
      </p:sp>
      <p:sp>
        <p:nvSpPr>
          <p:cNvPr id="196" name="CustomShape 23"/>
          <p:cNvSpPr/>
          <p:nvPr/>
        </p:nvSpPr>
        <p:spPr>
          <a:xfrm>
            <a:off x="1178280" y="3046320"/>
            <a:ext cx="210744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Growing Phase</a:t>
            </a:r>
            <a:endParaRPr/>
          </a:p>
        </p:txBody>
      </p:sp>
      <p:sp>
        <p:nvSpPr>
          <p:cNvPr id="197" name="CustomShape 24"/>
          <p:cNvSpPr/>
          <p:nvPr/>
        </p:nvSpPr>
        <p:spPr>
          <a:xfrm>
            <a:off x="7385400" y="2202120"/>
            <a:ext cx="227196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Shrinking Phase</a:t>
            </a:r>
            <a:endParaRPr/>
          </a:p>
        </p:txBody>
      </p:sp>
    </p:spTree>
  </p:cSld>
  <p:timing>
    <p:tnLst>
      <p:par>
        <p:cTn dur="indefinite" id="183" nodeType="tmRoot" restart="never">
          <p:childTnLst>
            <p:seq>
              <p:cTn dur="indefinite" id="184" nodeType="mainSeq">
                <p:childTnLst>
                  <p:par>
                    <p:cTn fill="hold" id="185">
                      <p:stCondLst>
                        <p:cond delay="indefinite"/>
                      </p:stCondLst>
                      <p:childTnLst>
                        <p:par>
                          <p:cTn fill="hold" id="186">
                            <p:stCondLst>
                              <p:cond delay="0"/>
                            </p:stCondLst>
                            <p:childTnLst>
                              <p:par>
                                <p:cTn fill="hold" id="1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9">
                      <p:stCondLst>
                        <p:cond delay="indefinite"/>
                      </p:stCondLst>
                      <p:childTnLst>
                        <p:par>
                          <p:cTn fill="hold" id="190">
                            <p:stCondLst>
                              <p:cond delay="0"/>
                            </p:stCondLst>
                            <p:childTnLst>
                              <p:par>
                                <p:cTn fill="hold" id="1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0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5">
                      <p:stCondLst>
                        <p:cond delay="indefinite"/>
                      </p:stCondLst>
                      <p:childTnLst>
                        <p:par>
                          <p:cTn fill="hold" id="216">
                            <p:stCondLst>
                              <p:cond delay="0"/>
                            </p:stCondLst>
                            <p:childTnLst>
                              <p:par>
                                <p:cTn fill="hold" id="217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19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0">
                      <p:stCondLst>
                        <p:cond delay="indefinite"/>
                      </p:stCondLst>
                      <p:childTnLst>
                        <p:par>
                          <p:cTn fill="hold" id="221">
                            <p:stCondLst>
                              <p:cond delay="0"/>
                            </p:stCondLst>
                            <p:childTnLst>
                              <p:par>
                                <p:cTn fill="hold" id="22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4">
                      <p:stCondLst>
                        <p:cond delay="indefinite"/>
                      </p:stCondLst>
                      <p:childTnLst>
                        <p:par>
                          <p:cTn fill="hold" id="225">
                            <p:stCondLst>
                              <p:cond delay="0"/>
                            </p:stCondLst>
                            <p:childTnLst>
                              <p:par>
                                <p:cTn fill="hold" id="22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2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0">
                      <p:stCondLst>
                        <p:cond delay="indefinite"/>
                      </p:stCondLst>
                      <p:childTnLst>
                        <p:par>
                          <p:cTn fill="hold" id="231">
                            <p:stCondLst>
                              <p:cond delay="0"/>
                            </p:stCondLst>
                            <p:childTnLst>
                              <p:par>
                                <p:cTn fill="hold" id="23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34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5">
                      <p:stCondLst>
                        <p:cond delay="indefinite"/>
                      </p:stCondLst>
                      <p:childTnLst>
                        <p:par>
                          <p:cTn fill="hold" id="236">
                            <p:stCondLst>
                              <p:cond delay="0"/>
                            </p:stCondLst>
                            <p:childTnLst>
                              <p:par>
                                <p:cTn fill="hold" id="2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Recoverability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47088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Transactions must be robust to system crashes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- Either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commit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or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abort</a:t>
            </a:r>
            <a:endParaRPr/>
          </a:p>
        </p:txBody>
      </p:sp>
      <p:sp>
        <p:nvSpPr>
          <p:cNvPr id="200" name="Line 3"/>
          <p:cNvSpPr/>
          <p:nvPr/>
        </p:nvSpPr>
        <p:spPr>
          <a:xfrm>
            <a:off x="1363680" y="3942000"/>
            <a:ext cx="13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201" name="CustomShape 4"/>
          <p:cNvSpPr/>
          <p:nvPr/>
        </p:nvSpPr>
        <p:spPr>
          <a:xfrm>
            <a:off x="2429280" y="3153240"/>
            <a:ext cx="384192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Transfer(A, B,$10)</a:t>
            </a:r>
            <a:endParaRPr/>
          </a:p>
        </p:txBody>
      </p:sp>
      <p:sp>
        <p:nvSpPr>
          <p:cNvPr id="202" name="CustomShape 5"/>
          <p:cNvSpPr/>
          <p:nvPr/>
        </p:nvSpPr>
        <p:spPr>
          <a:xfrm>
            <a:off x="847800" y="4604040"/>
            <a:ext cx="11732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begin</a:t>
            </a:r>
            <a:endParaRPr/>
          </a:p>
        </p:txBody>
      </p:sp>
      <p:sp>
        <p:nvSpPr>
          <p:cNvPr id="203" name="Line 6"/>
          <p:cNvSpPr/>
          <p:nvPr/>
        </p:nvSpPr>
        <p:spPr>
          <a:xfrm>
            <a:off x="1363680" y="4187880"/>
            <a:ext cx="5801760" cy="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204" name="Line 7"/>
          <p:cNvSpPr/>
          <p:nvPr/>
        </p:nvSpPr>
        <p:spPr>
          <a:xfrm>
            <a:off x="7170840" y="3947400"/>
            <a:ext cx="13320" cy="4809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205" name="CustomShape 8"/>
          <p:cNvSpPr/>
          <p:nvPr/>
        </p:nvSpPr>
        <p:spPr>
          <a:xfrm>
            <a:off x="6633000" y="4601880"/>
            <a:ext cx="15224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commit</a:t>
            </a:r>
            <a:endParaRPr/>
          </a:p>
        </p:txBody>
      </p:sp>
      <p:sp>
        <p:nvSpPr>
          <p:cNvPr id="206" name="Line 9"/>
          <p:cNvSpPr/>
          <p:nvPr/>
        </p:nvSpPr>
        <p:spPr>
          <a:xfrm>
            <a:off x="3026520" y="3942000"/>
            <a:ext cx="13320" cy="4813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207" name="Line 10"/>
          <p:cNvSpPr/>
          <p:nvPr/>
        </p:nvSpPr>
        <p:spPr>
          <a:xfrm>
            <a:off x="5328360" y="3947400"/>
            <a:ext cx="13320" cy="4809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</p:sp>
      <p:sp>
        <p:nvSpPr>
          <p:cNvPr id="208" name="CustomShape 11"/>
          <p:cNvSpPr/>
          <p:nvPr/>
        </p:nvSpPr>
        <p:spPr>
          <a:xfrm>
            <a:off x="2498760" y="4649400"/>
            <a:ext cx="153288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A=A-10</a:t>
            </a:r>
            <a:endParaRPr/>
          </a:p>
        </p:txBody>
      </p:sp>
      <p:sp>
        <p:nvSpPr>
          <p:cNvPr id="209" name="CustomShape 12"/>
          <p:cNvSpPr/>
          <p:nvPr/>
        </p:nvSpPr>
        <p:spPr>
          <a:xfrm>
            <a:off x="4377600" y="4605480"/>
            <a:ext cx="171288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B=B+10</a:t>
            </a:r>
            <a:endParaRPr/>
          </a:p>
        </p:txBody>
      </p:sp>
      <p:sp>
        <p:nvSpPr>
          <p:cNvPr id="210" name="CustomShape 13"/>
          <p:cNvSpPr/>
          <p:nvPr/>
        </p:nvSpPr>
        <p:spPr>
          <a:xfrm>
            <a:off x="4074840" y="3743280"/>
            <a:ext cx="309600" cy="1269720"/>
          </a:xfrm>
          <a:prstGeom prst="rect">
            <a:avLst/>
          </a:prstGeom>
          <a:ln w="25560">
            <a:solidFill>
              <a:srgbClr val="c0504d"/>
            </a:solidFill>
            <a:round/>
          </a:ln>
        </p:spPr>
      </p:sp>
      <p:sp>
        <p:nvSpPr>
          <p:cNvPr id="211" name="CustomShape 14"/>
          <p:cNvSpPr/>
          <p:nvPr/>
        </p:nvSpPr>
        <p:spPr>
          <a:xfrm>
            <a:off x="94320" y="5172480"/>
            <a:ext cx="111996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A=100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B=100</a:t>
            </a:r>
            <a:endParaRPr/>
          </a:p>
        </p:txBody>
      </p:sp>
      <p:sp>
        <p:nvSpPr>
          <p:cNvPr id="212" name="CustomShape 15"/>
          <p:cNvSpPr/>
          <p:nvPr/>
        </p:nvSpPr>
        <p:spPr>
          <a:xfrm>
            <a:off x="3768120" y="5216400"/>
            <a:ext cx="111708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c0504d"/>
                </a:solidFill>
                <a:latin typeface="Calibri"/>
              </a:rPr>
              <a:t>A=90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c0504d"/>
                </a:solidFill>
                <a:latin typeface="Calibri"/>
              </a:rPr>
              <a:t>B=100</a:t>
            </a:r>
            <a:endParaRPr/>
          </a:p>
        </p:txBody>
      </p:sp>
      <p:sp>
        <p:nvSpPr>
          <p:cNvPr id="213" name="CustomShape 16"/>
          <p:cNvSpPr/>
          <p:nvPr/>
        </p:nvSpPr>
        <p:spPr>
          <a:xfrm>
            <a:off x="3494880" y="5942520"/>
            <a:ext cx="1779840" cy="6390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The bank just lost $10!</a:t>
            </a:r>
            <a:endParaRPr/>
          </a:p>
        </p:txBody>
      </p:sp>
      <p:sp>
        <p:nvSpPr>
          <p:cNvPr id="214" name="CustomShape 17"/>
          <p:cNvSpPr/>
          <p:nvPr/>
        </p:nvSpPr>
        <p:spPr>
          <a:xfrm>
            <a:off x="6781680" y="5172480"/>
            <a:ext cx="111708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A=90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B=110</a:t>
            </a:r>
            <a:endParaRPr/>
          </a:p>
        </p:txBody>
      </p:sp>
      <p:sp>
        <p:nvSpPr>
          <p:cNvPr id="215" name="CustomShape 18"/>
          <p:cNvSpPr/>
          <p:nvPr/>
        </p:nvSpPr>
        <p:spPr>
          <a:xfrm>
            <a:off x="4873320" y="6728040"/>
            <a:ext cx="3172680" cy="3908520"/>
          </a:xfrm>
          <a:prstGeom prst="rect">
            <a:avLst>
              <a:gd fmla="val 22876" name="adj"/>
            </a:avLst>
          </a:prstGeom>
          <a:solidFill>
            <a:srgbClr val="ffffff"/>
          </a:solidFill>
        </p:spPr>
      </p:sp>
    </p:spTree>
  </p:cSld>
  <p:timing>
    <p:tnLst>
      <p:par>
        <p:cTn dur="indefinite" id="239" nodeType="tmRoot" restart="never">
          <p:childTnLst>
            <p:seq>
              <p:cTn dur="indefinite" id="240" nodeType="mainSeq">
                <p:childTnLst>
                  <p:par>
                    <p:cTn fill="hold" id="241">
                      <p:stCondLst>
                        <p:cond delay="indefinite"/>
                      </p:stCondLst>
                      <p:childTnLst>
                        <p:par>
                          <p:cTn fill="hold" id="242">
                            <p:stCondLst>
                              <p:cond delay="0"/>
                            </p:stCondLst>
                            <p:childTnLst>
                              <p:par>
                                <p:cTn fill="hold" id="2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5">
                      <p:stCondLst>
                        <p:cond delay="indefinite"/>
                      </p:stCondLst>
                      <p:childTnLst>
                        <p:par>
                          <p:cTn fill="hold" id="246">
                            <p:stCondLst>
                              <p:cond delay="0"/>
                            </p:stCondLst>
                            <p:childTnLst>
                              <p:par>
                                <p:cTn fill="hold" id="2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2" st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9">
                      <p:stCondLst>
                        <p:cond delay="indefinite"/>
                      </p:stCondLst>
                      <p:childTnLst>
                        <p:par>
                          <p:cTn fill="hold" id="250">
                            <p:stCondLst>
                              <p:cond delay="0"/>
                            </p:stCondLst>
                            <p:childTnLst>
                              <p:par>
                                <p:cTn fill="hold" id="2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5">
                      <p:stCondLst>
                        <p:cond delay="indefinite"/>
                      </p:stCondLst>
                      <p:childTnLst>
                        <p:par>
                          <p:cTn fill="hold" id="276">
                            <p:stCondLst>
                              <p:cond delay="0"/>
                            </p:stCondLst>
                            <p:childTnLst>
                              <p:par>
                                <p:cTn fill="hold" id="277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279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0">
                            <p:stCondLst>
                              <p:cond delay="500"/>
                            </p:stCondLst>
                            <p:childTnLst>
                              <p:par>
                                <p:cTn fill="hold" id="281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3">
                      <p:stCondLst>
                        <p:cond delay="indefinite"/>
                      </p:stCondLst>
                      <p:childTnLst>
                        <p:par>
                          <p:cTn fill="hold" id="284">
                            <p:stCondLst>
                              <p:cond delay="0"/>
                            </p:stCondLst>
                            <p:childTnLst>
                              <p:par>
                                <p:cTn fill="hold" id="2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7">
                      <p:stCondLst>
                        <p:cond delay="indefinite"/>
                      </p:stCondLst>
                      <p:childTnLst>
                        <p:par>
                          <p:cTn fill="hold" id="288">
                            <p:stCondLst>
                              <p:cond delay="0"/>
                            </p:stCondLst>
                            <p:childTnLst>
                              <p:par>
                                <p:cTn fill="hold" id="28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Solution 1: Shadow Files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989280" y="2272680"/>
            <a:ext cx="1751040" cy="4224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8" name="CustomShape 3"/>
          <p:cNvSpPr/>
          <p:nvPr/>
        </p:nvSpPr>
        <p:spPr>
          <a:xfrm>
            <a:off x="1026360" y="1657800"/>
            <a:ext cx="15832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Directory</a:t>
            </a:r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1572120" y="2826000"/>
            <a:ext cx="4586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20" name="CustomShape 5"/>
          <p:cNvSpPr/>
          <p:nvPr/>
        </p:nvSpPr>
        <p:spPr>
          <a:xfrm>
            <a:off x="1558440" y="4410360"/>
            <a:ext cx="4586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221" name="Line 6"/>
          <p:cNvSpPr/>
          <p:nvPr/>
        </p:nvSpPr>
        <p:spPr>
          <a:xfrm flipH="1">
            <a:off x="2493720" y="3164040"/>
            <a:ext cx="821520" cy="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222" name="CustomShape 7"/>
          <p:cNvSpPr/>
          <p:nvPr/>
        </p:nvSpPr>
        <p:spPr>
          <a:xfrm>
            <a:off x="3315240" y="2633400"/>
            <a:ext cx="1429920" cy="10609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1, 2, 3,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4, 5</a:t>
            </a:r>
            <a:endParaRPr/>
          </a:p>
        </p:txBody>
      </p:sp>
      <p:sp>
        <p:nvSpPr>
          <p:cNvPr id="223" name="CustomShape 8"/>
          <p:cNvSpPr/>
          <p:nvPr/>
        </p:nvSpPr>
        <p:spPr>
          <a:xfrm>
            <a:off x="7807680" y="220392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224" name="CustomShape 9"/>
          <p:cNvSpPr/>
          <p:nvPr/>
        </p:nvSpPr>
        <p:spPr>
          <a:xfrm>
            <a:off x="7204320" y="231336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25" name="CustomShape 10"/>
          <p:cNvSpPr/>
          <p:nvPr/>
        </p:nvSpPr>
        <p:spPr>
          <a:xfrm>
            <a:off x="6618240" y="243648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226" name="CustomShape 11"/>
          <p:cNvSpPr/>
          <p:nvPr/>
        </p:nvSpPr>
        <p:spPr>
          <a:xfrm>
            <a:off x="6018480" y="257940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27" name="CustomShape 12"/>
          <p:cNvSpPr/>
          <p:nvPr/>
        </p:nvSpPr>
        <p:spPr>
          <a:xfrm>
            <a:off x="5395320" y="274284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28" name="CustomShape 13"/>
          <p:cNvSpPr/>
          <p:nvPr/>
        </p:nvSpPr>
        <p:spPr>
          <a:xfrm>
            <a:off x="5721840" y="1742400"/>
            <a:ext cx="170964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A’s blocks</a:t>
            </a:r>
            <a:endParaRPr/>
          </a:p>
        </p:txBody>
      </p:sp>
      <p:sp>
        <p:nvSpPr>
          <p:cNvPr id="229" name="CustomShape 14"/>
          <p:cNvSpPr/>
          <p:nvPr/>
        </p:nvSpPr>
        <p:spPr>
          <a:xfrm>
            <a:off x="942480" y="3438720"/>
            <a:ext cx="18529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non-shadowed</a:t>
            </a:r>
            <a:endParaRPr/>
          </a:p>
        </p:txBody>
      </p:sp>
      <p:sp>
        <p:nvSpPr>
          <p:cNvPr id="230" name="CustomShape 15"/>
          <p:cNvSpPr/>
          <p:nvPr/>
        </p:nvSpPr>
        <p:spPr>
          <a:xfrm>
            <a:off x="1029240" y="4865040"/>
            <a:ext cx="17629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shadowed file</a:t>
            </a:r>
            <a:endParaRPr/>
          </a:p>
        </p:txBody>
      </p:sp>
      <p:sp>
        <p:nvSpPr>
          <p:cNvPr id="231" name="CustomShape 16"/>
          <p:cNvSpPr/>
          <p:nvPr/>
        </p:nvSpPr>
        <p:spPr>
          <a:xfrm>
            <a:off x="3068640" y="2251800"/>
            <a:ext cx="18180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A’s Page Table</a:t>
            </a:r>
            <a:endParaRPr/>
          </a:p>
        </p:txBody>
      </p:sp>
      <p:sp>
        <p:nvSpPr>
          <p:cNvPr id="232" name="Line 17"/>
          <p:cNvSpPr/>
          <p:nvPr/>
        </p:nvSpPr>
        <p:spPr>
          <a:xfrm flipH="1" flipV="1">
            <a:off x="2329560" y="5479560"/>
            <a:ext cx="774720" cy="52272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233" name="CustomShape 18"/>
          <p:cNvSpPr/>
          <p:nvPr/>
        </p:nvSpPr>
        <p:spPr>
          <a:xfrm>
            <a:off x="3209760" y="5764320"/>
            <a:ext cx="1429920" cy="8578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6, 7, 8,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9, 10</a:t>
            </a:r>
            <a:endParaRPr/>
          </a:p>
        </p:txBody>
      </p:sp>
      <p:sp>
        <p:nvSpPr>
          <p:cNvPr id="234" name="CustomShape 19"/>
          <p:cNvSpPr/>
          <p:nvPr/>
        </p:nvSpPr>
        <p:spPr>
          <a:xfrm>
            <a:off x="7728840" y="416376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235" name="CustomShape 20"/>
          <p:cNvSpPr/>
          <p:nvPr/>
        </p:nvSpPr>
        <p:spPr>
          <a:xfrm>
            <a:off x="7098840" y="427320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236" name="CustomShape 21"/>
          <p:cNvSpPr/>
          <p:nvPr/>
        </p:nvSpPr>
        <p:spPr>
          <a:xfrm>
            <a:off x="6512760" y="439632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237" name="CustomShape 22"/>
          <p:cNvSpPr/>
          <p:nvPr/>
        </p:nvSpPr>
        <p:spPr>
          <a:xfrm>
            <a:off x="5610960" y="3702240"/>
            <a:ext cx="170964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B’s blocks</a:t>
            </a:r>
            <a:endParaRPr/>
          </a:p>
        </p:txBody>
      </p:sp>
      <p:sp>
        <p:nvSpPr>
          <p:cNvPr id="238" name="CustomShape 23"/>
          <p:cNvSpPr/>
          <p:nvPr/>
        </p:nvSpPr>
        <p:spPr>
          <a:xfrm>
            <a:off x="3026520" y="5380560"/>
            <a:ext cx="18180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B’s Page Table</a:t>
            </a:r>
            <a:endParaRPr/>
          </a:p>
        </p:txBody>
      </p:sp>
      <p:sp>
        <p:nvSpPr>
          <p:cNvPr id="239" name="CustomShape 24"/>
          <p:cNvSpPr/>
          <p:nvPr/>
        </p:nvSpPr>
        <p:spPr>
          <a:xfrm>
            <a:off x="1281960" y="5298840"/>
            <a:ext cx="11322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current</a:t>
            </a:r>
            <a:endParaRPr/>
          </a:p>
        </p:txBody>
      </p:sp>
      <p:sp>
        <p:nvSpPr>
          <p:cNvPr id="240" name="CustomShape 25"/>
          <p:cNvSpPr/>
          <p:nvPr/>
        </p:nvSpPr>
        <p:spPr>
          <a:xfrm>
            <a:off x="1325160" y="5764320"/>
            <a:ext cx="11642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shadow</a:t>
            </a:r>
            <a:endParaRPr/>
          </a:p>
        </p:txBody>
      </p:sp>
      <p:sp>
        <p:nvSpPr>
          <p:cNvPr id="241" name="Line 26"/>
          <p:cNvSpPr/>
          <p:nvPr/>
        </p:nvSpPr>
        <p:spPr>
          <a:xfrm flipH="1" flipV="1">
            <a:off x="2354400" y="6002280"/>
            <a:ext cx="749880" cy="13104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242" name="CustomShape 27"/>
          <p:cNvSpPr/>
          <p:nvPr/>
        </p:nvSpPr>
        <p:spPr>
          <a:xfrm>
            <a:off x="6512760" y="4397040"/>
            <a:ext cx="878760" cy="85896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243" name="CustomShape 28"/>
          <p:cNvSpPr/>
          <p:nvPr/>
        </p:nvSpPr>
        <p:spPr>
          <a:xfrm>
            <a:off x="5913000" y="453924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244" name="CustomShape 29"/>
          <p:cNvSpPr/>
          <p:nvPr/>
        </p:nvSpPr>
        <p:spPr>
          <a:xfrm>
            <a:off x="5289840" y="470268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45" name="CustomShape 30"/>
          <p:cNvSpPr/>
          <p:nvPr/>
        </p:nvSpPr>
        <p:spPr>
          <a:xfrm>
            <a:off x="3209760" y="5764320"/>
            <a:ext cx="1429920" cy="8578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6, 7, </a:t>
            </a:r>
            <a:r>
              <a:rPr lang="en-US" sz="2400">
                <a:solidFill>
                  <a:srgbClr val="77933c"/>
                </a:solidFill>
                <a:latin typeface="Calibri"/>
              </a:rPr>
              <a:t>8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9, 10</a:t>
            </a:r>
            <a:endParaRPr/>
          </a:p>
        </p:txBody>
      </p:sp>
    </p:spTree>
  </p:cSld>
  <p:timing>
    <p:tnLst>
      <p:par>
        <p:cTn dur="indefinite" id="291" nodeType="tmRoot" restart="never">
          <p:childTnLst>
            <p:seq>
              <p:cTn dur="indefinite" id="292" nodeType="mainSeq">
                <p:childTnLst>
                  <p:par>
                    <p:cTn fill="hold" id="293">
                      <p:stCondLst>
                        <p:cond delay="indefinite"/>
                      </p:stCondLst>
                      <p:childTnLst>
                        <p:par>
                          <p:cTn fill="hold" id="294">
                            <p:stCondLst>
                              <p:cond delay="0"/>
                            </p:stCondLst>
                            <p:childTnLst>
                              <p:par>
                                <p:cTn fill="hold" id="2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9">
                      <p:stCondLst>
                        <p:cond delay="indefinite"/>
                      </p:stCondLst>
                      <p:childTnLst>
                        <p:par>
                          <p:cTn fill="hold" id="300">
                            <p:stCondLst>
                              <p:cond delay="0"/>
                            </p:stCondLst>
                            <p:childTnLst>
                              <p:par>
                                <p:cTn fill="hold" id="3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5">
                      <p:stCondLst>
                        <p:cond delay="indefinite"/>
                      </p:stCondLst>
                      <p:childTnLst>
                        <p:par>
                          <p:cTn fill="hold" id="306">
                            <p:stCondLst>
                              <p:cond delay="0"/>
                            </p:stCondLst>
                            <p:childTnLst>
                              <p:par>
                                <p:cTn fill="hold" id="3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3">
                      <p:stCondLst>
                        <p:cond delay="indefinite"/>
                      </p:stCondLst>
                      <p:childTnLst>
                        <p:par>
                          <p:cTn fill="hold" id="314">
                            <p:stCondLst>
                              <p:cond delay="0"/>
                            </p:stCondLst>
                            <p:childTnLst>
                              <p:par>
                                <p:cTn fill="hold" id="3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19">
                            <p:stCondLst>
                              <p:cond delay="0"/>
                            </p:stCondLst>
                            <p:childTnLst>
                              <p:par>
                                <p:cTn fill="hold" id="320" nodeType="afterEffect" presetClass="entr" presetID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3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2">
                            <p:stCondLst>
                              <p:cond delay="200"/>
                            </p:stCondLst>
                            <p:childTnLst>
                              <p:par>
                                <p:cTn fill="hold" id="323" nodeType="afterEffect" presetClass="entr" presetID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3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5">
                            <p:stCondLst>
                              <p:cond delay="400"/>
                            </p:stCondLst>
                            <p:childTnLst>
                              <p:par>
                                <p:cTn fill="hold" id="326" nodeType="afterEffect" presetClass="entr" presetID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3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8">
                            <p:stCondLst>
                              <p:cond delay="600"/>
                            </p:stCondLst>
                            <p:childTnLst>
                              <p:par>
                                <p:cTn fill="hold" id="329" nodeType="afterEffect" presetClass="entr" presetID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3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1">
                      <p:stCondLst>
                        <p:cond delay="indefinite"/>
                      </p:stCondLst>
                      <p:childTnLst>
                        <p:par>
                          <p:cTn fill="hold" id="332">
                            <p:stCondLst>
                              <p:cond delay="0"/>
                            </p:stCondLst>
                            <p:childTnLst>
                              <p:par>
                                <p:cTn fill="hold" id="3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7">
                      <p:stCondLst>
                        <p:cond delay="indefinite"/>
                      </p:stCondLst>
                      <p:childTnLst>
                        <p:par>
                          <p:cTn fill="hold" id="338">
                            <p:stCondLst>
                              <p:cond delay="0"/>
                            </p:stCondLst>
                            <p:childTnLst>
                              <p:par>
                                <p:cTn fill="hold" id="3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5">
                      <p:stCondLst>
                        <p:cond delay="indefinite"/>
                      </p:stCondLst>
                      <p:childTnLst>
                        <p:par>
                          <p:cTn fill="hold" id="356">
                            <p:stCondLst>
                              <p:cond delay="0"/>
                            </p:stCondLst>
                            <p:childTnLst>
                              <p:par>
                                <p:cTn fill="hold" id="3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1">
                      <p:stCondLst>
                        <p:cond delay="indefinite"/>
                      </p:stCondLst>
                      <p:childTnLst>
                        <p:par>
                          <p:cTn fill="hold" id="362">
                            <p:stCondLst>
                              <p:cond delay="0"/>
                            </p:stCondLst>
                            <p:childTnLst>
                              <p:par>
                                <p:cTn fill="hold" id="3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7">
                      <p:stCondLst>
                        <p:cond delay="indefinite"/>
                      </p:stCondLst>
                      <p:childTnLst>
                        <p:par>
                          <p:cTn fill="hold" id="368">
                            <p:stCondLst>
                              <p:cond delay="0"/>
                            </p:stCondLst>
                            <p:childTnLst>
                              <p:par>
                                <p:cTn fill="hold" id="3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618240" y="5475960"/>
            <a:ext cx="878760" cy="85896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Solution 1: Shadow Files</a:t>
            </a: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989280" y="2272680"/>
            <a:ext cx="1751040" cy="4224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9" name="CustomShape 4"/>
          <p:cNvSpPr/>
          <p:nvPr/>
        </p:nvSpPr>
        <p:spPr>
          <a:xfrm>
            <a:off x="1026360" y="1657800"/>
            <a:ext cx="15832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Directory</a:t>
            </a:r>
            <a:endParaRPr/>
          </a:p>
        </p:txBody>
      </p:sp>
      <p:sp>
        <p:nvSpPr>
          <p:cNvPr id="250" name="CustomShape 5"/>
          <p:cNvSpPr/>
          <p:nvPr/>
        </p:nvSpPr>
        <p:spPr>
          <a:xfrm>
            <a:off x="1572120" y="2826000"/>
            <a:ext cx="4586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51" name="CustomShape 6"/>
          <p:cNvSpPr/>
          <p:nvPr/>
        </p:nvSpPr>
        <p:spPr>
          <a:xfrm>
            <a:off x="1558440" y="4410360"/>
            <a:ext cx="458640" cy="57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252" name="CustomShape 7"/>
          <p:cNvSpPr/>
          <p:nvPr/>
        </p:nvSpPr>
        <p:spPr>
          <a:xfrm>
            <a:off x="942480" y="3438720"/>
            <a:ext cx="18529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non-shadowed</a:t>
            </a:r>
            <a:endParaRPr/>
          </a:p>
        </p:txBody>
      </p:sp>
      <p:sp>
        <p:nvSpPr>
          <p:cNvPr id="253" name="CustomShape 8"/>
          <p:cNvSpPr/>
          <p:nvPr/>
        </p:nvSpPr>
        <p:spPr>
          <a:xfrm>
            <a:off x="1029240" y="4865040"/>
            <a:ext cx="17629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shadowed file</a:t>
            </a:r>
            <a:endParaRPr/>
          </a:p>
        </p:txBody>
      </p:sp>
      <p:sp>
        <p:nvSpPr>
          <p:cNvPr id="254" name="Line 9"/>
          <p:cNvSpPr/>
          <p:nvPr/>
        </p:nvSpPr>
        <p:spPr>
          <a:xfrm flipH="1">
            <a:off x="2329560" y="5132880"/>
            <a:ext cx="880200" cy="34668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255" name="CustomShape 10"/>
          <p:cNvSpPr/>
          <p:nvPr/>
        </p:nvSpPr>
        <p:spPr>
          <a:xfrm>
            <a:off x="3209760" y="4703760"/>
            <a:ext cx="1429920" cy="8578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6, 7, </a:t>
            </a:r>
            <a:r>
              <a:rPr lang="en-US" sz="2400">
                <a:solidFill>
                  <a:srgbClr val="c0504d"/>
                </a:solidFill>
                <a:latin typeface="Calibri"/>
              </a:rPr>
              <a:t>8’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9, 10</a:t>
            </a:r>
            <a:endParaRPr/>
          </a:p>
        </p:txBody>
      </p:sp>
      <p:sp>
        <p:nvSpPr>
          <p:cNvPr id="256" name="CustomShape 11"/>
          <p:cNvSpPr/>
          <p:nvPr/>
        </p:nvSpPr>
        <p:spPr>
          <a:xfrm>
            <a:off x="7728840" y="416376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257" name="CustomShape 12"/>
          <p:cNvSpPr/>
          <p:nvPr/>
        </p:nvSpPr>
        <p:spPr>
          <a:xfrm>
            <a:off x="7098840" y="427320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258" name="CustomShape 13"/>
          <p:cNvSpPr/>
          <p:nvPr/>
        </p:nvSpPr>
        <p:spPr>
          <a:xfrm>
            <a:off x="6512760" y="4396320"/>
            <a:ext cx="878760" cy="858960"/>
          </a:xfrm>
          <a:prstGeom prst="rect">
            <a:avLst/>
          </a:prstGeom>
          <a:solidFill>
            <a:srgbClr val="c3d69b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259" name="CustomShape 14"/>
          <p:cNvSpPr/>
          <p:nvPr/>
        </p:nvSpPr>
        <p:spPr>
          <a:xfrm>
            <a:off x="5610960" y="3702240"/>
            <a:ext cx="170964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B’s blocks</a:t>
            </a:r>
            <a:endParaRPr/>
          </a:p>
        </p:txBody>
      </p:sp>
      <p:sp>
        <p:nvSpPr>
          <p:cNvPr id="260" name="CustomShape 15"/>
          <p:cNvSpPr/>
          <p:nvPr/>
        </p:nvSpPr>
        <p:spPr>
          <a:xfrm>
            <a:off x="1281960" y="5298840"/>
            <a:ext cx="11322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current</a:t>
            </a:r>
            <a:endParaRPr/>
          </a:p>
        </p:txBody>
      </p:sp>
      <p:sp>
        <p:nvSpPr>
          <p:cNvPr id="261" name="CustomShape 16"/>
          <p:cNvSpPr/>
          <p:nvPr/>
        </p:nvSpPr>
        <p:spPr>
          <a:xfrm>
            <a:off x="1325160" y="5764320"/>
            <a:ext cx="11642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shadow</a:t>
            </a:r>
            <a:endParaRPr/>
          </a:p>
        </p:txBody>
      </p:sp>
      <p:sp>
        <p:nvSpPr>
          <p:cNvPr id="262" name="Line 17"/>
          <p:cNvSpPr/>
          <p:nvPr/>
        </p:nvSpPr>
        <p:spPr>
          <a:xfrm flipH="1" flipV="1">
            <a:off x="2354400" y="6002280"/>
            <a:ext cx="796680" cy="13104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263" name="CustomShape 18"/>
          <p:cNvSpPr/>
          <p:nvPr/>
        </p:nvSpPr>
        <p:spPr>
          <a:xfrm>
            <a:off x="6618240" y="5479560"/>
            <a:ext cx="878760" cy="858960"/>
          </a:xfrm>
          <a:prstGeom prst="rect">
            <a:avLst/>
          </a:prstGeom>
          <a:solidFill>
            <a:srgbClr val="e6b9b8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8’</a:t>
            </a:r>
            <a:endParaRPr/>
          </a:p>
        </p:txBody>
      </p:sp>
      <p:sp>
        <p:nvSpPr>
          <p:cNvPr id="264" name="CustomShape 19"/>
          <p:cNvSpPr/>
          <p:nvPr/>
        </p:nvSpPr>
        <p:spPr>
          <a:xfrm>
            <a:off x="5913000" y="453924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265" name="CustomShape 20"/>
          <p:cNvSpPr/>
          <p:nvPr/>
        </p:nvSpPr>
        <p:spPr>
          <a:xfrm>
            <a:off x="5289840" y="4702680"/>
            <a:ext cx="878760" cy="85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66" name="CustomShape 21"/>
          <p:cNvSpPr/>
          <p:nvPr/>
        </p:nvSpPr>
        <p:spPr>
          <a:xfrm>
            <a:off x="3209760" y="5764320"/>
            <a:ext cx="1429920" cy="8578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6, 7, </a:t>
            </a:r>
            <a:r>
              <a:rPr lang="en-US" sz="2400">
                <a:solidFill>
                  <a:srgbClr val="77933c"/>
                </a:solidFill>
                <a:latin typeface="Calibri"/>
              </a:rPr>
              <a:t>8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9, 10</a:t>
            </a:r>
            <a:endParaRPr/>
          </a:p>
        </p:txBody>
      </p:sp>
      <p:sp>
        <p:nvSpPr>
          <p:cNvPr id="267" name="CustomShape 22"/>
          <p:cNvSpPr/>
          <p:nvPr/>
        </p:nvSpPr>
        <p:spPr>
          <a:xfrm>
            <a:off x="7977960" y="5486400"/>
            <a:ext cx="996120" cy="118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Make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change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here</a:t>
            </a:r>
            <a:endParaRPr/>
          </a:p>
        </p:txBody>
      </p:sp>
      <p:sp>
        <p:nvSpPr>
          <p:cNvPr id="268" name="Line 23"/>
          <p:cNvSpPr/>
          <p:nvPr/>
        </p:nvSpPr>
        <p:spPr>
          <a:xfrm flipV="1">
            <a:off x="7534800" y="5815440"/>
            <a:ext cx="442800" cy="13140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269" name="Line 24"/>
          <p:cNvSpPr/>
          <p:nvPr/>
        </p:nvSpPr>
        <p:spPr>
          <a:xfrm flipH="1" flipV="1">
            <a:off x="2329560" y="5479560"/>
            <a:ext cx="774720" cy="52272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sp>
    </p:spTree>
  </p:cSld>
  <p:timing>
    <p:tnLst>
      <p:par>
        <p:cTn dur="indefinite" id="373" nodeType="tmRoot" restart="never">
          <p:childTnLst>
            <p:seq>
              <p:cTn dur="indefinite" id="374" nodeType="mainSeq">
                <p:childTnLst>
                  <p:par>
                    <p:cTn fill="hold" id="375">
                      <p:stCondLst>
                        <p:cond delay="indefinite"/>
                      </p:stCondLst>
                      <p:childTnLst>
                        <p:par>
                          <p:cTn fill="hold" id="376">
                            <p:stCondLst>
                              <p:cond delay="0"/>
                            </p:stCondLst>
                            <p:childTnLst>
                              <p:par>
                                <p:cTn fill="hold" id="3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3">
                      <p:stCondLst>
                        <p:cond delay="indefinite"/>
                      </p:stCondLst>
                      <p:childTnLst>
                        <p:par>
                          <p:cTn fill="hold" id="384">
                            <p:stCondLst>
                              <p:cond delay="0"/>
                            </p:stCondLst>
                            <p:childTnLst>
                              <p:par>
                                <p:cTn fill="hold" id="3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7">
                      <p:stCondLst>
                        <p:cond delay="indefinite"/>
                      </p:stCondLst>
                      <p:childTnLst>
                        <p:par>
                          <p:cTn fill="hold" id="388">
                            <p:stCondLst>
                              <p:cond delay="0"/>
                            </p:stCondLst>
                            <p:childTnLst>
                              <p:par>
                                <p:cTn fill="hold" id="389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