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28.xml" ContentType="application/vnd.openxmlformats-officedocument.presentationml.slideLayout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1960" y="5372640"/>
            <a:ext cx="1051524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1972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19720" y="5372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1960" y="5372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1972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500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19720" y="4589640"/>
            <a:ext cx="5131080" cy="149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4379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831960" y="5372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19720" y="4589640"/>
            <a:ext cx="5131080" cy="149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500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1972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19720" y="5372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1972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31960" y="5372640"/>
            <a:ext cx="105148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831960" y="5372640"/>
            <a:ext cx="1051524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1972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19720" y="5372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831960" y="5372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1972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500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19720" y="4589640"/>
            <a:ext cx="5131080" cy="149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4379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831960" y="5372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219720" y="4589640"/>
            <a:ext cx="5131080" cy="149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1972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19720" y="5372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1972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1960" y="5372640"/>
            <a:ext cx="105148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831960" y="5372640"/>
            <a:ext cx="1051524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1972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19720" y="5372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831960" y="5372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1972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19720" y="4589640"/>
            <a:ext cx="5131080" cy="149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4379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1960" y="5372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19720" y="4589640"/>
            <a:ext cx="5131080" cy="149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1972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19720" y="5372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19720" y="4589640"/>
            <a:ext cx="51310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1960" y="5372640"/>
            <a:ext cx="10514880" cy="71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5/22/13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519181-F1B1-4111-91F1-A1A1A1D1712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5/22/13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C1A151-D1B1-41D1-B141-E1F12101B1C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5/22/13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E1F181-D1A1-41E1-9151-C1019141D14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Security &amp; Trusting Trust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1506240" y="4173840"/>
            <a:ext cx="9143640" cy="25221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Swarun Kumar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Based on slides courtesy: Jorge Simosa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 Light"/>
              </a:rPr>
              <a:t>MIT 6.033 Spring 2013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Quiz 3 (2010) – Q8</a:t>
            </a:r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Answer True/False based on the Trusting Trust paper: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A. Thompson believes that self-reproducing programs shouldn’t be trusted.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0000"/>
                </a:solidFill>
                <a:latin typeface="Calibri"/>
              </a:rPr>
              <a:t>Answer: False</a:t>
            </a:r>
            <a:r>
              <a:rPr lang="en-US" sz="2400">
                <a:solidFill>
                  <a:srgbClr val="ff0000"/>
                </a:solidFill>
                <a:latin typeface="Calibri"/>
              </a:rPr>
              <a:t>.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Calibri"/>
              </a:rPr>
              <a:t>He doesn’t say anything about making them more or less trustworthy. Talks about programs in general.</a:t>
            </a:r>
            <a:endParaRPr/>
          </a:p>
        </p:txBody>
      </p:sp>
    </p:spTree>
  </p:cSld>
  <p:timing>
    <p:tnLst>
      <p:par>
        <p:cTn dur="indefinite" id="337" nodeType="tmRoot" restart="never">
          <p:childTnLst>
            <p:seq>
              <p:cTn dur="indefinite" id="338" nodeType="mainSeq">
                <p:childTnLst>
                  <p:par>
                    <p:cTn fill="hold" id="339">
                      <p:stCondLst>
                        <p:cond delay="indefinite"/>
                      </p:stCondLst>
                      <p:childTnLst>
                        <p:par>
                          <p:cTn fill="hold" id="340">
                            <p:stCondLst>
                              <p:cond delay="0"/>
                            </p:stCondLst>
                            <p:childTnLst>
                              <p:par>
                                <p:cTn fill="hold" id="34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29" st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43">
                      <p:stCondLst>
                        <p:cond delay="indefinite"/>
                      </p:stCondLst>
                      <p:childTnLst>
                        <p:par>
                          <p:cTn fill="hold" id="344">
                            <p:stCondLst>
                              <p:cond delay="0"/>
                            </p:stCondLst>
                            <p:childTnLst>
                              <p:par>
                                <p:cTn fill="hold" id="34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47" st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47">
                      <p:stCondLst>
                        <p:cond delay="indefinite"/>
                      </p:stCondLst>
                      <p:childTnLst>
                        <p:par>
                          <p:cTn fill="hold" id="348">
                            <p:stCondLst>
                              <p:cond delay="0"/>
                            </p:stCondLst>
                            <p:childTnLst>
                              <p:par>
                                <p:cTn fill="hold" id="34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48" st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Quiz 3 (2010) – Q8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Answer True/False based on the Trusting Trust paper: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B. A Trojan horse like the one Thompson describes could </a:t>
            </a:r>
            <a:r>
              <a:rPr i="1" lang="en-US" sz="2800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have been hidden in a compiler for a more modern language like Java.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r>
              <a:rPr b="1" lang="en-US" sz="2400">
                <a:solidFill>
                  <a:srgbClr val="ff0000"/>
                </a:solidFill>
                <a:latin typeface="Calibri"/>
              </a:rPr>
              <a:t>Answer: False</a:t>
            </a:r>
            <a:r>
              <a:rPr lang="en-US" sz="2400">
                <a:solidFill>
                  <a:srgbClr val="ff0000"/>
                </a:solidFill>
                <a:latin typeface="Calibri"/>
              </a:rPr>
              <a:t>. </a:t>
            </a:r>
            <a:endParaRPr/>
          </a:p>
          <a:p>
            <a:r>
              <a:rPr lang="en-US" sz="2400">
                <a:solidFill>
                  <a:srgbClr val="ff0000"/>
                </a:solidFill>
                <a:latin typeface="Calibri"/>
              </a:rPr>
              <a:t>Backdoor is not language-specific.</a:t>
            </a:r>
            <a:endParaRPr/>
          </a:p>
        </p:txBody>
      </p:sp>
    </p:spTree>
  </p:cSld>
  <p:timing>
    <p:tnLst>
      <p:par>
        <p:cTn dur="indefinite" id="351" nodeType="tmRoot" restart="never">
          <p:childTnLst>
            <p:seq>
              <p:cTn dur="indefinite" id="352" nodeType="mainSeq">
                <p:childTnLst>
                  <p:par>
                    <p:cTn fill="hold" id="353">
                      <p:stCondLst>
                        <p:cond delay="indefinite"/>
                      </p:stCondLst>
                      <p:childTnLst>
                        <p:par>
                          <p:cTn fill="hold" id="354">
                            <p:stCondLst>
                              <p:cond delay="0"/>
                            </p:stCondLst>
                            <p:childTnLst>
                              <p:par>
                                <p:cTn fill="hold" id="35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03" st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7">
                      <p:stCondLst>
                        <p:cond delay="indefinite"/>
                      </p:stCondLst>
                      <p:childTnLst>
                        <p:par>
                          <p:cTn fill="hold" id="358">
                            <p:stCondLst>
                              <p:cond delay="0"/>
                            </p:stCondLst>
                            <p:childTnLst>
                              <p:par>
                                <p:cTn fill="hold" id="35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38" st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Quiz 3 (2010) – Q8</a:t>
            </a:r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Answer True/False based on the Trusting Trust paper: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C. The Trojan horse Thompson embedded in the login program could have been found by looking at the machine instructions being executed by the CPU.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r>
              <a:rPr b="1" lang="en-US" sz="2400">
                <a:solidFill>
                  <a:srgbClr val="ff0000"/>
                </a:solidFill>
                <a:latin typeface="Calibri"/>
              </a:rPr>
              <a:t>Answer: True</a:t>
            </a:r>
            <a:r>
              <a:rPr lang="en-US" sz="2400">
                <a:solidFill>
                  <a:srgbClr val="ff0000"/>
                </a:solidFill>
                <a:latin typeface="Calibri"/>
              </a:rPr>
              <a:t>. </a:t>
            </a:r>
            <a:endParaRPr/>
          </a:p>
          <a:p>
            <a:r>
              <a:rPr lang="en-US" sz="2400">
                <a:solidFill>
                  <a:srgbClr val="ff0000"/>
                </a:solidFill>
                <a:latin typeface="Calibri"/>
              </a:rPr>
              <a:t>Even though it might take a long time to figure out what the binary is doing.</a:t>
            </a:r>
            <a:endParaRPr/>
          </a:p>
        </p:txBody>
      </p:sp>
    </p:spTree>
  </p:cSld>
  <p:timing>
    <p:tnLst>
      <p:par>
        <p:cTn dur="indefinite" id="361" nodeType="tmRoot" restart="never">
          <p:childTnLst>
            <p:seq>
              <p:cTn dur="indefinite" id="362" nodeType="mainSeq">
                <p:childTnLst>
                  <p:par>
                    <p:cTn fill="hold" id="363">
                      <p:stCondLst>
                        <p:cond delay="indefinite"/>
                      </p:stCondLst>
                      <p:childTnLst>
                        <p:par>
                          <p:cTn fill="hold" id="364">
                            <p:stCondLst>
                              <p:cond delay="0"/>
                            </p:stCondLst>
                            <p:childTnLst>
                              <p:par>
                                <p:cTn fill="hold" id="36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19" st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67">
                      <p:stCondLst>
                        <p:cond delay="indefinite"/>
                      </p:stCondLst>
                      <p:childTnLst>
                        <p:par>
                          <p:cTn fill="hold" id="368">
                            <p:stCondLst>
                              <p:cond delay="0"/>
                            </p:stCondLst>
                            <p:childTnLst>
                              <p:par>
                                <p:cTn fill="hold" id="36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97" st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Quiz 3 (2010) – Q8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Answer True/False based on the Trusting Trust paper: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D. A programmer can prevent the type of attack Thompson describes by writing all of his or her programs in assembly code.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0000"/>
                </a:solidFill>
                <a:latin typeface="Calibri"/>
              </a:rPr>
              <a:t>Answer: False.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Calibri"/>
              </a:rPr>
              <a:t>Assembly code is still considered a “higher-language”, since it must be translated to machine code/instructions through an assembler.</a:t>
            </a:r>
            <a:endParaRPr/>
          </a:p>
        </p:txBody>
      </p:sp>
    </p:spTree>
  </p:cSld>
  <p:timing>
    <p:tnLst>
      <p:par>
        <p:cTn dur="indefinite" id="371" nodeType="tmRoot" restart="never">
          <p:childTnLst>
            <p:seq>
              <p:cTn dur="indefinite" id="372" nodeType="mainSeq">
                <p:childTnLst>
                  <p:par>
                    <p:cTn fill="hold" id="373">
                      <p:stCondLst>
                        <p:cond delay="indefinite"/>
                      </p:stCondLst>
                      <p:childTnLst>
                        <p:par>
                          <p:cTn fill="hold" id="374">
                            <p:stCondLst>
                              <p:cond delay="0"/>
                            </p:stCondLst>
                            <p:childTnLst>
                              <p:par>
                                <p:cTn fill="hold" id="37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94" st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7">
                      <p:stCondLst>
                        <p:cond delay="indefinite"/>
                      </p:stCondLst>
                      <p:childTnLst>
                        <p:par>
                          <p:cTn fill="hold" id="378">
                            <p:stCondLst>
                              <p:cond delay="0"/>
                            </p:stCondLst>
                            <p:childTnLst>
                              <p:par>
                                <p:cTn fill="hold" id="37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28" st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Quiz 3 (2012) – Q13</a:t>
            </a:r>
            <a:endParaRPr/>
          </a:p>
        </p:txBody>
      </p:sp>
      <p:sp>
        <p:nvSpPr>
          <p:cNvPr id="2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Ben has Ken’s compiler (B) and its “supposed” source (S).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He wants to know if it still has the login Trojan. His friend Alyssa has a clean compiler binary (A). The source code for the UNIX login program is L. Give an example of two compilation chains that can be compared to detect a possible Trojan?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Calibri"/>
              </a:rPr>
              <a:t>Notation: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X -&gt; Y is the result of using binary X to compile source 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 -&gt; S = A -&gt; S 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"/>
            </a:pPr>
            <a:r>
              <a:rPr lang="en-US" sz="2200">
                <a:solidFill>
                  <a:srgbClr val="ff0000"/>
                </a:solidFill>
                <a:latin typeface="Calibri"/>
              </a:rPr>
              <a:t>NO, they might make different optimizations, i.e. not the same output</a:t>
            </a:r>
            <a:endParaRPr/>
          </a:p>
        </p:txBody>
      </p:sp>
    </p:spTree>
  </p:cSld>
  <p:timing>
    <p:tnLst>
      <p:par>
        <p:cTn dur="indefinite" id="381" nodeType="tmRoot" restart="never">
          <p:childTnLst>
            <p:seq>
              <p:cTn dur="indefinite" id="382" nodeType="mainSeq">
                <p:childTnLst>
                  <p:par>
                    <p:cTn fill="hold" id="383">
                      <p:stCondLst>
                        <p:cond delay="indefinite"/>
                      </p:stCondLst>
                      <p:childTnLst>
                        <p:par>
                          <p:cTn fill="hold" id="384">
                            <p:stCondLst>
                              <p:cond delay="0"/>
                            </p:stCondLst>
                            <p:childTnLst>
                              <p:par>
                                <p:cTn fill="hold" id="38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59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8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02" st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8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71" st="3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1">
                      <p:stCondLst>
                        <p:cond delay="indefinite"/>
                      </p:stCondLst>
                      <p:childTnLst>
                        <p:par>
                          <p:cTn fill="hold" id="392">
                            <p:stCondLst>
                              <p:cond delay="0"/>
                            </p:stCondLst>
                            <p:childTnLst>
                              <p:par>
                                <p:cTn fill="hold" id="39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89" st="3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5">
                      <p:stCondLst>
                        <p:cond delay="indefinite"/>
                      </p:stCondLst>
                      <p:childTnLst>
                        <p:par>
                          <p:cTn fill="hold" id="396">
                            <p:stCondLst>
                              <p:cond delay="0"/>
                            </p:stCondLst>
                            <p:childTnLst>
                              <p:par>
                                <p:cTn fill="hold" id="39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59" st="3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Quiz 3 (2012) – Q13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Ben has Ken’s compiler (B) and its “supposed” source (S).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He wants to know if it still has the login Trojan. His friend Alyssa has a clean compiler binary (A). The source code for the UNIX login program is L. Give an example of two compilation chains that can be compared to detect a possible Trojan?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Calibri"/>
              </a:rPr>
              <a:t>Notation: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X -&gt; Y is the result of using binary X to compile source 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 -&gt; S -&gt; S = A -&gt; S -&gt; S 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"/>
            </a:pPr>
            <a:r>
              <a:rPr lang="en-US" sz="2200">
                <a:solidFill>
                  <a:srgbClr val="ff0000"/>
                </a:solidFill>
                <a:latin typeface="Calibri"/>
              </a:rPr>
              <a:t>YES, if A and B have no Trojans, the intermediate output (new binary) should produce the same output when using the same input (S)</a:t>
            </a:r>
            <a:endParaRPr/>
          </a:p>
        </p:txBody>
      </p:sp>
    </p:spTree>
  </p:cSld>
  <p:timing>
    <p:tnLst>
      <p:par>
        <p:cTn dur="indefinite" id="399" nodeType="tmRoot" restart="never">
          <p:childTnLst>
            <p:seq>
              <p:cTn dur="indefinite" id="400" nodeType="mainSeq">
                <p:childTnLst>
                  <p:par>
                    <p:cTn fill="hold" id="401">
                      <p:stCondLst>
                        <p:cond delay="indefinite"/>
                      </p:stCondLst>
                      <p:childTnLst>
                        <p:par>
                          <p:cTn fill="hold" id="402">
                            <p:stCondLst>
                              <p:cond delay="0"/>
                            </p:stCondLst>
                            <p:childTnLst>
                              <p:par>
                                <p:cTn fill="hold" id="40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530" st="3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Quiz 3 (2012) – Q13</a:t>
            </a:r>
            <a:endParaRPr/>
          </a:p>
        </p:txBody>
      </p:sp>
      <p:sp>
        <p:nvSpPr>
          <p:cNvPr id="206" name="TextShape 2"/>
          <p:cNvSpPr txBox="1"/>
          <p:nvPr/>
        </p:nvSpPr>
        <p:spPr>
          <a:xfrm>
            <a:off x="838080" y="1825560"/>
            <a:ext cx="10515240" cy="4683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Ben has Ken’s compiler (B) and its “supposed” source (S).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He wants to know if it still has the login Trojan. His friend Alyssa has a clean compiler binary (A). The source code for the UNIX login program is L. Give an example of two compilation chains that can be compared to detect a possible Trojan?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Calibri"/>
              </a:rPr>
              <a:t>Notation: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X -&gt; Y is the result of using binary X to compile source 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 -&gt; S = A -&gt; S -&gt; S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"/>
            </a:pPr>
            <a:r>
              <a:rPr lang="en-US" sz="2400">
                <a:solidFill>
                  <a:srgbClr val="ff0000"/>
                </a:solidFill>
                <a:latin typeface="Calibri"/>
              </a:rPr>
              <a:t>YES, since B should already be a compiled version of S, we can skip the step of B -&gt; S</a:t>
            </a:r>
            <a:endParaRPr/>
          </a:p>
        </p:txBody>
      </p:sp>
    </p:spTree>
  </p:cSld>
  <p:timing>
    <p:tnLst>
      <p:par>
        <p:cTn dur="indefinite" id="405" nodeType="tmRoot" restart="never">
          <p:childTnLst>
            <p:seq>
              <p:cTn dur="indefinite" id="406" nodeType="mainSeq">
                <p:childTnLst>
                  <p:par>
                    <p:cTn fill="hold" id="407">
                      <p:stCondLst>
                        <p:cond delay="indefinite"/>
                      </p:stCondLst>
                      <p:childTnLst>
                        <p:par>
                          <p:cTn fill="hold" id="408">
                            <p:stCondLst>
                              <p:cond delay="0"/>
                            </p:stCondLst>
                            <p:childTnLst>
                              <p:par>
                                <p:cTn fill="hold" id="40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480" st="3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Quiz 3 (2012) – Q13</a:t>
            </a:r>
            <a:endParaRPr/>
          </a:p>
        </p:txBody>
      </p:sp>
      <p:sp>
        <p:nvSpPr>
          <p:cNvPr id="20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Ben has Ken’s compiler (B) and its “supposed” source (S).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He wants to know if it still has the login Trojan. His friend Alyssa has a clean compiler binary (A). The source code for the UNIX login program is L. Give an example of two compilation chains that can be compared to detect a possible Trojan?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Calibri"/>
              </a:rPr>
              <a:t>Notation: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X -&gt; Y is the result of using binary X to compile source 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 -&gt; S -&gt; L = A -&gt; S -&gt; L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"/>
            </a:pPr>
            <a:r>
              <a:rPr lang="en-US" sz="2400">
                <a:solidFill>
                  <a:srgbClr val="ff0000"/>
                </a:solidFill>
                <a:latin typeface="Calibri"/>
              </a:rPr>
              <a:t>YES, similar to second answer, we can instead feed just the login source</a:t>
            </a:r>
            <a:endParaRPr/>
          </a:p>
        </p:txBody>
      </p:sp>
    </p:spTree>
  </p:cSld>
  <p:timing>
    <p:tnLst>
      <p:par>
        <p:cTn dur="indefinite" id="411" nodeType="tmRoot" restart="never">
          <p:childTnLst>
            <p:seq>
              <p:cTn dur="indefinite" id="412" nodeType="mainSeq">
                <p:childTnLst>
                  <p:par>
                    <p:cTn fill="hold" id="413">
                      <p:stCondLst>
                        <p:cond delay="indefinite"/>
                      </p:stCondLst>
                      <p:childTnLst>
                        <p:par>
                          <p:cTn fill="hold" id="414">
                            <p:stCondLst>
                              <p:cond delay="0"/>
                            </p:stCondLst>
                            <p:childTnLst>
                              <p:par>
                                <p:cTn fill="hold" id="41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71" st="3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Quiz 3 (2012) – Q13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Ben has Ken’s compiler (B) and its “supposed” source (S).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He wants to know if it still has the login Trojan. His friend Alyssa has a clean compiler binary (A). The source code for the UNIX login program is L. Give an example of two compilation chains that can be compared to detect a possible Trojan?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Calibri"/>
              </a:rPr>
              <a:t>Notation: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X -&gt; Y is the result of using binary X to compile source 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 -&gt; L = A -&gt; S -&gt; L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"/>
            </a:pPr>
            <a:r>
              <a:rPr lang="en-US" sz="2400">
                <a:solidFill>
                  <a:srgbClr val="ff0000"/>
                </a:solidFill>
                <a:latin typeface="Calibri"/>
              </a:rPr>
              <a:t>YES, similar to fourth answer, but we can skip the step of B -&gt; S</a:t>
            </a:r>
            <a:endParaRPr/>
          </a:p>
        </p:txBody>
      </p:sp>
    </p:spTree>
  </p:cSld>
  <p:timing>
    <p:tnLst>
      <p:par>
        <p:cTn dur="indefinite" id="417" nodeType="tmRoot" restart="never">
          <p:childTnLst>
            <p:seq>
              <p:cTn dur="indefinite" id="418" nodeType="mainSeq">
                <p:childTnLst>
                  <p:par>
                    <p:cTn fill="hold" id="419">
                      <p:stCondLst>
                        <p:cond delay="indefinite"/>
                      </p:stCondLst>
                      <p:childTnLst>
                        <p:par>
                          <p:cTn fill="hold" id="420">
                            <p:stCondLst>
                              <p:cond delay="0"/>
                            </p:stCondLst>
                            <p:childTnLst>
                              <p:par>
                                <p:cTn fill="hold" id="42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459" st="3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More Past Quizzes (Trusting Trust)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Visit </a:t>
            </a:r>
            <a:r>
              <a:rPr lang="en-US" sz="2800" u="sng">
                <a:solidFill>
                  <a:srgbClr val="3366ff"/>
                </a:solidFill>
                <a:latin typeface="Calibri"/>
              </a:rPr>
              <a:t>http://web.mit.edu/6.033/www/assignments/quiz-3.shtml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2012 Q3 - #13 (Section 6)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2010 Q3 - #8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2010 Q3 - #13-15 (Section 3)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2008 Q3 - #5 (Section 3)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2006 Q3 - #2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*There may be more that I have accidentally overlooked.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Reflections on Trusting Trust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838080" y="1825560"/>
            <a:ext cx="10924200" cy="479520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By Ken Thompson (UNIX paper, co-invented C and UNIX)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i="1" lang="en-US" sz="3600">
                <a:solidFill>
                  <a:srgbClr val="000000"/>
                </a:solidFill>
                <a:latin typeface="Calibri"/>
              </a:rPr>
              <a:t>Key Ideas: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Difficult to know what the software you use actually does.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So write all of software yourself!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... but that’s overwhelmingly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impractical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!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 choice but to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trust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software from certain sources.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65" st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24" st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59" st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03" st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57" st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2927880" y="2326680"/>
            <a:ext cx="5713560" cy="169380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Security (Part 2)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Secure Channels</a:t>
            </a:r>
            <a:endParaRPr/>
          </a:p>
        </p:txBody>
      </p:sp>
      <p:sp>
        <p:nvSpPr>
          <p:cNvPr id="21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Alice wants to authenticate message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sent to Bob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First cut for security: Let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k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be a shared key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Then Alice, besides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, sends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y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= H(“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|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k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”) where | is a delimiter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Bob verifies if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y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== H(“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|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k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”), since he also has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k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Calibri"/>
              </a:rPr>
              <a:t>How can Alice and Bob securely exchange the key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k</a:t>
            </a:r>
            <a:r>
              <a:rPr i="1" lang="en-US" sz="2800">
                <a:solidFill>
                  <a:srgbClr val="000000"/>
                </a:solidFill>
                <a:latin typeface="Calibri"/>
              </a:rPr>
              <a:t>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423" nodeType="tmRoot" restart="never">
          <p:childTnLst>
            <p:seq>
              <p:cTn dur="indefinite" id="424" nodeType="mainSeq">
                <p:childTnLst>
                  <p:par>
                    <p:cTn fill="hold" id="425">
                      <p:stCondLst>
                        <p:cond delay="indefinite"/>
                      </p:stCondLst>
                      <p:childTnLst>
                        <p:par>
                          <p:cTn fill="hold" id="426">
                            <p:stCondLst>
                              <p:cond delay="0"/>
                            </p:stCondLst>
                            <p:childTnLst>
                              <p:par>
                                <p:cTn fill="hold" id="42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5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29">
                      <p:stCondLst>
                        <p:cond delay="indefinite"/>
                      </p:stCondLst>
                      <p:childTnLst>
                        <p:par>
                          <p:cTn fill="hold" id="430">
                            <p:stCondLst>
                              <p:cond delay="0"/>
                            </p:stCondLst>
                            <p:childTnLst>
                              <p:par>
                                <p:cTn fill="hold" id="43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97" st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3">
                      <p:stCondLst>
                        <p:cond delay="indefinite"/>
                      </p:stCondLst>
                      <p:childTnLst>
                        <p:par>
                          <p:cTn fill="hold" id="434">
                            <p:stCondLst>
                              <p:cond delay="0"/>
                            </p:stCondLst>
                            <p:childTnLst>
                              <p:par>
                                <p:cTn fill="hold" id="43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63" st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7">
                      <p:stCondLst>
                        <p:cond delay="indefinite"/>
                      </p:stCondLst>
                      <p:childTnLst>
                        <p:par>
                          <p:cTn fill="hold" id="438">
                            <p:stCondLst>
                              <p:cond delay="0"/>
                            </p:stCondLst>
                            <p:childTnLst>
                              <p:par>
                                <p:cTn fill="hold" id="43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15" st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41">
                      <p:stCondLst>
                        <p:cond delay="indefinite"/>
                      </p:stCondLst>
                      <p:childTnLst>
                        <p:par>
                          <p:cTn fill="hold" id="442">
                            <p:stCondLst>
                              <p:cond delay="0"/>
                            </p:stCondLst>
                            <p:childTnLst>
                              <p:par>
                                <p:cTn fill="hold" id="44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67" st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Diffie-Hellman key exchange</a:t>
            </a:r>
            <a:endParaRPr/>
          </a:p>
        </p:txBody>
      </p:sp>
      <p:sp>
        <p:nvSpPr>
          <p:cNvPr id="217" name="CustomShape 2"/>
          <p:cNvSpPr/>
          <p:nvPr/>
        </p:nvSpPr>
        <p:spPr>
          <a:xfrm>
            <a:off x="1127880" y="5999760"/>
            <a:ext cx="10110600" cy="821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i="1" lang="en-US" sz="2400">
                <a:solidFill>
                  <a:srgbClr val="000000"/>
                </a:solidFill>
                <a:latin typeface="Calibri"/>
              </a:rPr>
              <a:t>Both Alice and Bob have the same key 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k</a:t>
            </a:r>
            <a:r>
              <a:rPr i="1" lang="en-US" sz="2400">
                <a:solidFill>
                  <a:srgbClr val="000000"/>
                </a:solidFill>
                <a:latin typeface="Calibri"/>
              </a:rPr>
              <a:t>, without sending it on the network</a:t>
            </a:r>
            <a:endParaRPr/>
          </a:p>
        </p:txBody>
      </p:sp>
      <p:sp>
        <p:nvSpPr>
          <p:cNvPr id="218" name="Line 3"/>
          <p:cNvSpPr/>
          <p:nvPr/>
        </p:nvSpPr>
        <p:spPr>
          <a:xfrm>
            <a:off x="3037320" y="2007000"/>
            <a:ext cx="0" cy="34455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</p:sp>
      <p:sp>
        <p:nvSpPr>
          <p:cNvPr id="219" name="Line 4"/>
          <p:cNvSpPr/>
          <p:nvPr/>
        </p:nvSpPr>
        <p:spPr>
          <a:xfrm>
            <a:off x="8056800" y="2035080"/>
            <a:ext cx="0" cy="34455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</p:sp>
      <p:sp>
        <p:nvSpPr>
          <p:cNvPr id="220" name="CustomShape 5"/>
          <p:cNvSpPr/>
          <p:nvPr/>
        </p:nvSpPr>
        <p:spPr>
          <a:xfrm>
            <a:off x="2636640" y="1545120"/>
            <a:ext cx="91404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Alice</a:t>
            </a:r>
            <a:endParaRPr/>
          </a:p>
        </p:txBody>
      </p:sp>
      <p:sp>
        <p:nvSpPr>
          <p:cNvPr id="221" name="CustomShape 6"/>
          <p:cNvSpPr/>
          <p:nvPr/>
        </p:nvSpPr>
        <p:spPr>
          <a:xfrm>
            <a:off x="7664400" y="1511280"/>
            <a:ext cx="76788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Bob</a:t>
            </a:r>
            <a:endParaRPr/>
          </a:p>
        </p:txBody>
      </p:sp>
      <p:sp>
        <p:nvSpPr>
          <p:cNvPr id="222" name="CustomShape 7"/>
          <p:cNvSpPr/>
          <p:nvPr/>
        </p:nvSpPr>
        <p:spPr>
          <a:xfrm>
            <a:off x="1301400" y="2301480"/>
            <a:ext cx="164736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random a</a:t>
            </a:r>
            <a:endParaRPr/>
          </a:p>
        </p:txBody>
      </p:sp>
      <p:sp>
        <p:nvSpPr>
          <p:cNvPr id="223" name="CustomShape 8"/>
          <p:cNvSpPr/>
          <p:nvPr/>
        </p:nvSpPr>
        <p:spPr>
          <a:xfrm>
            <a:off x="8021520" y="3519720"/>
            <a:ext cx="165348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random b</a:t>
            </a:r>
            <a:endParaRPr/>
          </a:p>
        </p:txBody>
      </p:sp>
      <p:sp>
        <p:nvSpPr>
          <p:cNvPr id="224" name="CustomShape 9"/>
          <p:cNvSpPr/>
          <p:nvPr/>
        </p:nvSpPr>
        <p:spPr>
          <a:xfrm>
            <a:off x="7644960" y="4808520"/>
            <a:ext cx="373680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k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= (ga)b = gab mod p</a:t>
            </a:r>
            <a:endParaRPr/>
          </a:p>
        </p:txBody>
      </p:sp>
      <p:sp>
        <p:nvSpPr>
          <p:cNvPr id="225" name="CustomShape 10"/>
          <p:cNvSpPr/>
          <p:nvPr/>
        </p:nvSpPr>
        <p:spPr>
          <a:xfrm>
            <a:off x="-204840" y="4827960"/>
            <a:ext cx="373680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k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= (gb)a = gba mod p</a:t>
            </a:r>
            <a:endParaRPr/>
          </a:p>
        </p:txBody>
      </p:sp>
      <p:sp>
        <p:nvSpPr>
          <p:cNvPr id="226" name="CustomShape 11"/>
          <p:cNvSpPr/>
          <p:nvPr/>
        </p:nvSpPr>
        <p:spPr>
          <a:xfrm>
            <a:off x="3055320" y="2850480"/>
            <a:ext cx="5000040" cy="825480"/>
          </a:xfrm>
          <a:prstGeom prst="straightConnector1">
            <a:avLst/>
          </a:prstGeom>
          <a:ln w="1260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227" name="CustomShape 12"/>
          <p:cNvSpPr/>
          <p:nvPr/>
        </p:nvSpPr>
        <p:spPr>
          <a:xfrm>
            <a:off x="5009040" y="2681640"/>
            <a:ext cx="1450800" cy="4557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400"/>
              <a:t>ga mod p</a:t>
            </a:r>
            <a:endParaRPr/>
          </a:p>
        </p:txBody>
      </p:sp>
      <p:sp>
        <p:nvSpPr>
          <p:cNvPr id="228" name="CustomShape 13"/>
          <p:cNvSpPr/>
          <p:nvPr/>
        </p:nvSpPr>
        <p:spPr>
          <a:xfrm>
            <a:off x="3009960" y="3960720"/>
            <a:ext cx="5035320" cy="834480"/>
          </a:xfrm>
          <a:prstGeom prst="straightConnector1">
            <a:avLst/>
          </a:prstGeom>
          <a:ln w="1260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229" name="CustomShape 14"/>
          <p:cNvSpPr/>
          <p:nvPr/>
        </p:nvSpPr>
        <p:spPr>
          <a:xfrm>
            <a:off x="4966200" y="3988080"/>
            <a:ext cx="1450800" cy="4557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400"/>
              <a:t>gb mod p</a:t>
            </a:r>
            <a:endParaRPr/>
          </a:p>
        </p:txBody>
      </p:sp>
    </p:spTree>
  </p:cSld>
  <p:timing>
    <p:tnLst>
      <p:par>
        <p:cTn dur="indefinite" id="445" nodeType="tmRoot" restart="never">
          <p:childTnLst>
            <p:seq>
              <p:cTn dur="indefinite" id="446" nodeType="mainSeq">
                <p:childTnLst>
                  <p:par>
                    <p:cTn fill="hold" id="447">
                      <p:stCondLst>
                        <p:cond delay="indefinite"/>
                      </p:stCondLst>
                      <p:childTnLst>
                        <p:par>
                          <p:cTn fill="hold" id="448">
                            <p:stCondLst>
                              <p:cond delay="0"/>
                            </p:stCondLst>
                            <p:childTnLst>
                              <p:par>
                                <p:cTn fill="hold" id="44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5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3">
                      <p:stCondLst>
                        <p:cond delay="indefinite"/>
                      </p:stCondLst>
                      <p:childTnLst>
                        <p:par>
                          <p:cTn fill="hold" id="454">
                            <p:stCondLst>
                              <p:cond delay="0"/>
                            </p:stCondLst>
                            <p:childTnLst>
                              <p:par>
                                <p:cTn fill="hold" id="45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5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9">
                      <p:stCondLst>
                        <p:cond delay="indefinite"/>
                      </p:stCondLst>
                      <p:childTnLst>
                        <p:par>
                          <p:cTn fill="hold" id="460">
                            <p:stCondLst>
                              <p:cond delay="0"/>
                            </p:stCondLst>
                            <p:childTnLst>
                              <p:par>
                                <p:cTn fill="hold" id="46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63">
                      <p:stCondLst>
                        <p:cond delay="indefinite"/>
                      </p:stCondLst>
                      <p:childTnLst>
                        <p:par>
                          <p:cTn fill="hold" id="464">
                            <p:stCondLst>
                              <p:cond delay="0"/>
                            </p:stCondLst>
                            <p:childTnLst>
                              <p:par>
                                <p:cTn fill="hold" id="46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467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68">
                      <p:stCondLst>
                        <p:cond delay="indefinite"/>
                      </p:stCondLst>
                      <p:childTnLst>
                        <p:par>
                          <p:cTn fill="hold" id="469">
                            <p:stCondLst>
                              <p:cond delay="0"/>
                            </p:stCondLst>
                            <p:childTnLst>
                              <p:par>
                                <p:cTn fill="hold" id="470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72">
                      <p:stCondLst>
                        <p:cond delay="indefinite"/>
                      </p:stCondLst>
                      <p:childTnLst>
                        <p:par>
                          <p:cTn fill="hold" id="473">
                            <p:stCondLst>
                              <p:cond delay="0"/>
                            </p:stCondLst>
                            <p:childTnLst>
                              <p:par>
                                <p:cTn fill="hold" id="474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76">
                      <p:stCondLst>
                        <p:cond delay="indefinite"/>
                      </p:stCondLst>
                      <p:childTnLst>
                        <p:par>
                          <p:cTn fill="hold" id="477">
                            <p:stCondLst>
                              <p:cond delay="0"/>
                            </p:stCondLst>
                            <p:childTnLst>
                              <p:par>
                                <p:cTn fill="hold" id="478" nodeType="click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dur="500" fill="freeze" id="48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81">
                      <p:stCondLst>
                        <p:cond delay="indefinite"/>
                      </p:stCondLst>
                      <p:childTnLst>
                        <p:par>
                          <p:cTn fill="hold" id="482">
                            <p:stCondLst>
                              <p:cond delay="0"/>
                            </p:stCondLst>
                            <p:childTnLst>
                              <p:par>
                                <p:cTn fill="hold" id="48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85">
                      <p:stCondLst>
                        <p:cond delay="indefinite"/>
                      </p:stCondLst>
                      <p:childTnLst>
                        <p:par>
                          <p:cTn fill="hold" id="486">
                            <p:stCondLst>
                              <p:cond delay="0"/>
                            </p:stCondLst>
                            <p:childTnLst>
                              <p:par>
                                <p:cTn fill="hold" id="48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000">
                <a:solidFill>
                  <a:srgbClr val="000000"/>
                </a:solidFill>
                <a:latin typeface="Calibri Light"/>
              </a:rPr>
              <a:t>Taking it a step further… 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639360" y="1825560"/>
            <a:ext cx="10713960" cy="46213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Use Public/Secret Keys (… like many of you in DP2)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Can use a PK/SK to authenticate the shared key exchange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Can use PK/SK based signatures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Many more attacks possible (DOS, TCP SYN flooding, Botnets)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Calibri"/>
              </a:rPr>
              <a:t>Security is an arms-race…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Calibri"/>
              </a:rPr>
              <a:t>  </a:t>
            </a:r>
            <a:r>
              <a:rPr i="1"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i="1" lang="en-US" sz="2800">
                <a:solidFill>
                  <a:srgbClr val="000000"/>
                </a:solidFill>
                <a:latin typeface="Calibri"/>
              </a:rPr>
              <a:t>So, Fewer assumptions in threat model =&gt; stronger security</a:t>
            </a:r>
            <a:endParaRPr/>
          </a:p>
        </p:txBody>
      </p:sp>
    </p:spTree>
  </p:cSld>
  <p:timing>
    <p:tnLst>
      <p:par>
        <p:cTn dur="indefinite" id="489" nodeType="tmRoot" restart="never">
          <p:childTnLst>
            <p:seq>
              <p:cTn dur="indefinite" id="490" nodeType="mainSeq">
                <p:childTnLst>
                  <p:par>
                    <p:cTn fill="hold" id="491">
                      <p:stCondLst>
                        <p:cond delay="indefinite"/>
                      </p:stCondLst>
                      <p:childTnLst>
                        <p:par>
                          <p:cTn fill="hold" id="492">
                            <p:stCondLst>
                              <p:cond delay="0"/>
                            </p:stCondLst>
                            <p:childTnLst>
                              <p:par>
                                <p:cTn fill="hold" id="49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51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95">
                      <p:stCondLst>
                        <p:cond delay="indefinite"/>
                      </p:stCondLst>
                      <p:childTnLst>
                        <p:par>
                          <p:cTn fill="hold" id="496">
                            <p:stCondLst>
                              <p:cond delay="0"/>
                            </p:stCondLst>
                            <p:childTnLst>
                              <p:par>
                                <p:cTn fill="hold" id="49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08" st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99">
                      <p:stCondLst>
                        <p:cond delay="indefinite"/>
                      </p:stCondLst>
                      <p:childTnLst>
                        <p:par>
                          <p:cTn fill="hold" id="500">
                            <p:stCondLst>
                              <p:cond delay="0"/>
                            </p:stCondLst>
                            <p:childTnLst>
                              <p:par>
                                <p:cTn fill="hold" id="50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41" st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03">
                      <p:stCondLst>
                        <p:cond delay="indefinite"/>
                      </p:stCondLst>
                      <p:childTnLst>
                        <p:par>
                          <p:cTn fill="hold" id="504">
                            <p:stCondLst>
                              <p:cond delay="0"/>
                            </p:stCondLst>
                            <p:childTnLst>
                              <p:par>
                                <p:cTn fill="hold" id="50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02" st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07">
                      <p:stCondLst>
                        <p:cond delay="indefinite"/>
                      </p:stCondLst>
                      <p:childTnLst>
                        <p:par>
                          <p:cTn fill="hold" id="508">
                            <p:stCondLst>
                              <p:cond delay="0"/>
                            </p:stCondLst>
                            <p:childTnLst>
                              <p:par>
                                <p:cTn fill="hold" id="50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30" st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1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92" st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1466640" y="2449440"/>
            <a:ext cx="9349920" cy="163620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GOOD LUCK ON QUIZ 2!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What’s a compiler?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838080" y="1825560"/>
            <a:ext cx="10515240" cy="305460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Transforms a code written in one language to another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…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usually from higher-level language (e.g. C) into machine code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New Compilers provide new features, new optimizations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5118480" y="4332600"/>
            <a:ext cx="1199160" cy="11656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C.1</a:t>
            </a:r>
            <a:endParaRPr/>
          </a:p>
        </p:txBody>
      </p:sp>
      <p:sp>
        <p:nvSpPr>
          <p:cNvPr id="118" name="CustomShape 4"/>
          <p:cNvSpPr/>
          <p:nvPr/>
        </p:nvSpPr>
        <p:spPr>
          <a:xfrm>
            <a:off x="2504520" y="4244760"/>
            <a:ext cx="1319040" cy="12614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App.c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(written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in C.1)</a:t>
            </a:r>
            <a:endParaRPr/>
          </a:p>
        </p:txBody>
      </p:sp>
      <p:sp>
        <p:nvSpPr>
          <p:cNvPr id="119" name="CustomShape 5"/>
          <p:cNvSpPr/>
          <p:nvPr/>
        </p:nvSpPr>
        <p:spPr>
          <a:xfrm>
            <a:off x="3823920" y="4875840"/>
            <a:ext cx="1294200" cy="3924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20" name="CustomShape 6"/>
          <p:cNvSpPr/>
          <p:nvPr/>
        </p:nvSpPr>
        <p:spPr>
          <a:xfrm>
            <a:off x="7612920" y="4344480"/>
            <a:ext cx="1175040" cy="11419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App.exe</a:t>
            </a:r>
            <a:endParaRPr/>
          </a:p>
        </p:txBody>
      </p:sp>
      <p:sp>
        <p:nvSpPr>
          <p:cNvPr id="121" name="CustomShape 7"/>
          <p:cNvSpPr/>
          <p:nvPr/>
        </p:nvSpPr>
        <p:spPr>
          <a:xfrm>
            <a:off x="6318000" y="4914720"/>
            <a:ext cx="1294200" cy="36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22" name="CustomShape 8"/>
          <p:cNvSpPr/>
          <p:nvPr/>
        </p:nvSpPr>
        <p:spPr>
          <a:xfrm>
            <a:off x="2389680" y="3531600"/>
            <a:ext cx="1456920" cy="5770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alibri"/>
              </a:rPr>
              <a:t>Input: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Source Code</a:t>
            </a:r>
            <a:endParaRPr/>
          </a:p>
        </p:txBody>
      </p:sp>
      <p:sp>
        <p:nvSpPr>
          <p:cNvPr id="123" name="CustomShape 9"/>
          <p:cNvSpPr/>
          <p:nvPr/>
        </p:nvSpPr>
        <p:spPr>
          <a:xfrm>
            <a:off x="7034760" y="3585960"/>
            <a:ext cx="2314800" cy="5770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alibri"/>
              </a:rPr>
              <a:t>Output: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New Compiler Binary</a:t>
            </a:r>
            <a:endParaRPr/>
          </a:p>
        </p:txBody>
      </p:sp>
      <p:sp>
        <p:nvSpPr>
          <p:cNvPr id="124" name="CustomShape 10"/>
          <p:cNvSpPr/>
          <p:nvPr/>
        </p:nvSpPr>
        <p:spPr>
          <a:xfrm>
            <a:off x="4658760" y="3559320"/>
            <a:ext cx="2313360" cy="5770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alibri"/>
              </a:rPr>
              <a:t>Program: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A Compiler (e.g. gcc)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dur="indefinite" id="28" nodeType="mainSeq">
                <p:childTnLst>
                  <p:par>
                    <p:cTn fill="hold" id="29">
                      <p:stCondLst>
                        <p:cond delay="indefinite"/>
                      </p:stCondLst>
                      <p:childTnLst>
                        <p:par>
                          <p:cTn fill="hold" id="30">
                            <p:stCondLst>
                              <p:cond delay="0"/>
                            </p:stCondLst>
                            <p:childTnLst>
                              <p:par>
                                <p:cTn fill="hold" id="3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19" st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">
                      <p:stCondLst>
                        <p:cond delay="indefinite"/>
                      </p:stCondLst>
                      <p:childTnLst>
                        <p:par>
                          <p:cTn fill="hold" id="38">
                            <p:stCondLst>
                              <p:cond delay="0"/>
                            </p:stCondLst>
                            <p:childTnLst>
                              <p:par>
                                <p:cTn fill="hold" id="3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>
                      <p:stCondLst>
                        <p:cond delay="indefinite"/>
                      </p:stCondLst>
                      <p:childTnLst>
                        <p:par>
                          <p:cTn fill="hold" id="44">
                            <p:stCondLst>
                              <p:cond delay="0"/>
                            </p:stCondLst>
                            <p:childTnLst>
                              <p:par>
                                <p:cTn fill="hold" id="4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>
                      <p:stCondLst>
                        <p:cond delay="indefinite"/>
                      </p:stCondLst>
                      <p:childTnLst>
                        <p:par>
                          <p:cTn fill="hold" id="52">
                            <p:stCondLst>
                              <p:cond delay="0"/>
                            </p:stCondLst>
                            <p:childTnLst>
                              <p:par>
                                <p:cTn fill="hold" id="5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9">
                      <p:stCondLst>
                        <p:cond delay="indefinite"/>
                      </p:stCondLst>
                      <p:childTnLst>
                        <p:par>
                          <p:cTn fill="hold" id="60">
                            <p:stCondLst>
                              <p:cond delay="0"/>
                            </p:stCondLst>
                            <p:childTnLst>
                              <p:par>
                                <p:cTn fill="hold" id="6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73" st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But where do compilers come from?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To write a new compiler say for C.2  (C version 2.0)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Write the program source for C.2 in the C.1 language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Feed it into the C.1 compiler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Resulting binary is a new compiler C.2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i="1" lang="en-US" sz="2800">
                <a:solidFill>
                  <a:srgbClr val="000000"/>
                </a:solidFill>
                <a:latin typeface="Calibri"/>
              </a:rPr>
              <a:t>Chicken-and-egg: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But where did the first compiler C.0 come from?</a:t>
            </a:r>
            <a:endParaRPr/>
          </a:p>
        </p:txBody>
      </p:sp>
      <p:sp>
        <p:nvSpPr>
          <p:cNvPr id="127" name="CustomShape 3"/>
          <p:cNvSpPr/>
          <p:nvPr/>
        </p:nvSpPr>
        <p:spPr>
          <a:xfrm>
            <a:off x="4550040" y="4918680"/>
            <a:ext cx="1199160" cy="11656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C.1</a:t>
            </a:r>
            <a:endParaRPr/>
          </a:p>
        </p:txBody>
      </p:sp>
      <p:sp>
        <p:nvSpPr>
          <p:cNvPr id="128" name="CustomShape 4"/>
          <p:cNvSpPr/>
          <p:nvPr/>
        </p:nvSpPr>
        <p:spPr>
          <a:xfrm>
            <a:off x="1936080" y="4831200"/>
            <a:ext cx="1319040" cy="12614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C.2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(written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in C.1)</a:t>
            </a:r>
            <a:endParaRPr/>
          </a:p>
        </p:txBody>
      </p:sp>
      <p:sp>
        <p:nvSpPr>
          <p:cNvPr id="129" name="CustomShape 5"/>
          <p:cNvSpPr/>
          <p:nvPr/>
        </p:nvSpPr>
        <p:spPr>
          <a:xfrm>
            <a:off x="3255480" y="5461920"/>
            <a:ext cx="1294200" cy="3924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30" name="CustomShape 6"/>
          <p:cNvSpPr/>
          <p:nvPr/>
        </p:nvSpPr>
        <p:spPr>
          <a:xfrm>
            <a:off x="7044480" y="4930560"/>
            <a:ext cx="1175040" cy="11419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C.2</a:t>
            </a:r>
            <a:endParaRPr/>
          </a:p>
        </p:txBody>
      </p:sp>
      <p:sp>
        <p:nvSpPr>
          <p:cNvPr id="131" name="CustomShape 7"/>
          <p:cNvSpPr/>
          <p:nvPr/>
        </p:nvSpPr>
        <p:spPr>
          <a:xfrm>
            <a:off x="5749920" y="5500800"/>
            <a:ext cx="1294200" cy="36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32" name="CustomShape 8"/>
          <p:cNvSpPr/>
          <p:nvPr/>
        </p:nvSpPr>
        <p:spPr>
          <a:xfrm>
            <a:off x="1883520" y="4242240"/>
            <a:ext cx="1456920" cy="5770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alibri"/>
              </a:rPr>
              <a:t>Input: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Source Code</a:t>
            </a:r>
            <a:endParaRPr/>
          </a:p>
        </p:txBody>
      </p:sp>
      <p:sp>
        <p:nvSpPr>
          <p:cNvPr id="133" name="CustomShape 9"/>
          <p:cNvSpPr/>
          <p:nvPr/>
        </p:nvSpPr>
        <p:spPr>
          <a:xfrm>
            <a:off x="6643800" y="4296240"/>
            <a:ext cx="2314800" cy="5770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alibri"/>
              </a:rPr>
              <a:t>Output: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New Compiler Binary</a:t>
            </a:r>
            <a:endParaRPr/>
          </a:p>
        </p:txBody>
      </p:sp>
      <p:sp>
        <p:nvSpPr>
          <p:cNvPr id="134" name="CustomShape 10"/>
          <p:cNvSpPr/>
          <p:nvPr/>
        </p:nvSpPr>
        <p:spPr>
          <a:xfrm>
            <a:off x="4401000" y="4260960"/>
            <a:ext cx="1500840" cy="5770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alibri"/>
              </a:rPr>
              <a:t>Program: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Old Compiler</a:t>
            </a:r>
            <a:endParaRPr/>
          </a:p>
        </p:txBody>
      </p:sp>
    </p:spTree>
  </p:cSld>
  <p:timing>
    <p:tnLst>
      <p:par>
        <p:cTn dur="indefinite" id="63" nodeType="tmRoot" restart="never">
          <p:childTnLst>
            <p:seq>
              <p:cTn dur="indefinite" id="64" nodeType="mainSeq">
                <p:childTnLst>
                  <p:par>
                    <p:cTn fill="hold" id="65">
                      <p:stCondLst>
                        <p:cond delay="indefinite"/>
                      </p:stCondLst>
                      <p:childTnLst>
                        <p:par>
                          <p:cTn fill="hold" id="66">
                            <p:stCondLst>
                              <p:cond delay="0"/>
                            </p:stCondLst>
                            <p:childTnLst>
                              <p:par>
                                <p:cTn fill="hold" id="6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9">
                      <p:stCondLst>
                        <p:cond delay="indefinite"/>
                      </p:stCondLst>
                      <p:childTnLst>
                        <p:par>
                          <p:cTn fill="hold" id="70">
                            <p:stCondLst>
                              <p:cond delay="0"/>
                            </p:stCondLst>
                            <p:childTnLst>
                              <p:par>
                                <p:cTn fill="hold" id="7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06" st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7">
                      <p:stCondLst>
                        <p:cond delay="indefinite"/>
                      </p:stCondLst>
                      <p:childTnLst>
                        <p:par>
                          <p:cTn fill="hold" id="78">
                            <p:stCondLst>
                              <p:cond delay="0"/>
                            </p:stCondLst>
                            <p:childTnLst>
                              <p:par>
                                <p:cTn fill="hold" id="7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36" st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7">
                      <p:stCondLst>
                        <p:cond delay="indefinite"/>
                      </p:stCondLst>
                      <p:childTnLst>
                        <p:par>
                          <p:cTn fill="hold" id="88">
                            <p:stCondLst>
                              <p:cond delay="0"/>
                            </p:stCondLst>
                            <p:childTnLst>
                              <p:par>
                                <p:cTn fill="hold" id="8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75" st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7">
                      <p:stCondLst>
                        <p:cond delay="indefinite"/>
                      </p:stCondLst>
                      <p:childTnLst>
                        <p:par>
                          <p:cTn fill="hold" id="98">
                            <p:stCondLst>
                              <p:cond delay="0"/>
                            </p:stCondLst>
                            <p:childTnLst>
                              <p:par>
                                <p:cTn fill="hold" id="9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40" st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Example: C.2 has a new feature!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C.2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: Accepts vertical tab ‘\v’ as a special character, like ‘\n’ and ‘\t’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Source of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C.2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(written in C.1): 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>
                <a:solidFill>
                  <a:srgbClr val="0000ff"/>
                </a:solidFill>
                <a:latin typeface="Calibri"/>
              </a:rPr>
              <a:t>if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(c[0] </a:t>
            </a:r>
            <a:r>
              <a:rPr lang="en-US" sz="2400">
                <a:solidFill>
                  <a:srgbClr val="000090"/>
                </a:solidFill>
                <a:latin typeface="Calibri"/>
              </a:rPr>
              <a:t>==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‘\\’ </a:t>
            </a:r>
            <a:r>
              <a:rPr lang="en-US" sz="2400">
                <a:solidFill>
                  <a:srgbClr val="000090"/>
                </a:solidFill>
                <a:latin typeface="Calibri"/>
              </a:rPr>
              <a:t>&amp;&amp;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c[1] </a:t>
            </a:r>
            <a:r>
              <a:rPr lang="en-US" sz="2400">
                <a:solidFill>
                  <a:srgbClr val="000090"/>
                </a:solidFill>
                <a:latin typeface="Calibri"/>
              </a:rPr>
              <a:t>==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‘n’)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>
                <a:solidFill>
                  <a:srgbClr val="0000ff"/>
                </a:solidFill>
                <a:latin typeface="Calibri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‘\n’;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>
                <a:solidFill>
                  <a:srgbClr val="0000ff"/>
                </a:solidFill>
                <a:latin typeface="Calibri"/>
              </a:rPr>
              <a:t>if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(c[0] </a:t>
            </a:r>
            <a:r>
              <a:rPr lang="en-US" sz="2400">
                <a:solidFill>
                  <a:srgbClr val="000090"/>
                </a:solidFill>
                <a:latin typeface="Calibri"/>
              </a:rPr>
              <a:t>==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‘\\’ </a:t>
            </a:r>
            <a:r>
              <a:rPr lang="en-US" sz="2400">
                <a:solidFill>
                  <a:srgbClr val="000090"/>
                </a:solidFill>
                <a:latin typeface="Calibri"/>
              </a:rPr>
              <a:t>&amp;&amp;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c[1] </a:t>
            </a:r>
            <a:r>
              <a:rPr lang="en-US" sz="2400">
                <a:solidFill>
                  <a:srgbClr val="000090"/>
                </a:solidFill>
                <a:latin typeface="Calibri"/>
              </a:rPr>
              <a:t>==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‘v’)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>
                <a:solidFill>
                  <a:srgbClr val="0000ff"/>
                </a:solidFill>
                <a:latin typeface="Calibri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11;  </a:t>
            </a:r>
            <a:r>
              <a:rPr lang="en-US" sz="2400">
                <a:solidFill>
                  <a:srgbClr val="008000"/>
                </a:solidFill>
                <a:latin typeface="Calibri"/>
              </a:rPr>
              <a:t>// Note we are using 11, since C.1 doesn’t recognize ‘\v’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Output: The new compiler (C.2) can compile programs with ‘\v’</a:t>
            </a:r>
            <a:endParaRPr/>
          </a:p>
        </p:txBody>
      </p:sp>
    </p:spTree>
  </p:cSld>
  <p:timing>
    <p:tnLst>
      <p:par>
        <p:cTn dur="indefinite" id="101" nodeType="tmRoot" restart="never">
          <p:childTnLst>
            <p:seq>
              <p:cTn dur="indefinite" id="102" nodeType="mainSeq">
                <p:childTnLst>
                  <p:par>
                    <p:cTn fill="hold" id="103">
                      <p:stCondLst>
                        <p:cond delay="indefinite"/>
                      </p:stCondLst>
                      <p:childTnLst>
                        <p:par>
                          <p:cTn fill="hold" id="104">
                            <p:stCondLst>
                              <p:cond delay="0"/>
                            </p:stCondLst>
                            <p:childTnLst>
                              <p:par>
                                <p:cTn fill="hold" id="10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7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7">
                      <p:stCondLst>
                        <p:cond delay="indefinite"/>
                      </p:stCondLst>
                      <p:childTnLst>
                        <p:par>
                          <p:cTn fill="hold" id="108">
                            <p:stCondLst>
                              <p:cond delay="0"/>
                            </p:stCondLst>
                            <p:childTnLst>
                              <p:par>
                                <p:cTn fill="hold" id="10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08" st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1">
                      <p:stCondLst>
                        <p:cond delay="indefinite"/>
                      </p:stCondLst>
                      <p:childTnLst>
                        <p:par>
                          <p:cTn fill="hold" id="112">
                            <p:stCondLst>
                              <p:cond delay="0"/>
                            </p:stCondLst>
                            <p:childTnLst>
                              <p:par>
                                <p:cTn fill="hold" id="1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41" st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56" st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7">
                      <p:stCondLst>
                        <p:cond delay="indefinite"/>
                      </p:stCondLst>
                      <p:childTnLst>
                        <p:par>
                          <p:cTn fill="hold" id="118">
                            <p:stCondLst>
                              <p:cond delay="0"/>
                            </p:stCondLst>
                            <p:childTnLst>
                              <p:par>
                                <p:cTn fill="hold" id="11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89" st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2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62" st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3">
                      <p:stCondLst>
                        <p:cond delay="indefinite"/>
                      </p:stCondLst>
                      <p:childTnLst>
                        <p:par>
                          <p:cTn fill="hold" id="124">
                            <p:stCondLst>
                              <p:cond delay="0"/>
                            </p:stCondLst>
                            <p:childTnLst>
                              <p:par>
                                <p:cTn fill="hold" id="12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25" st="2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02040" y="2922840"/>
            <a:ext cx="1087380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3600">
                <a:solidFill>
                  <a:srgbClr val="000000"/>
                </a:solidFill>
                <a:latin typeface="Calibri Light"/>
              </a:rPr>
              <a:t>Interestingly, C.2 can now compile itself!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1669680" y="946440"/>
            <a:ext cx="3116880" cy="2028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ff"/>
                </a:solidFill>
                <a:latin typeface="Calibri"/>
              </a:rPr>
              <a:t>if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(c[0] </a:t>
            </a:r>
            <a:r>
              <a:rPr lang="en-US" sz="2000">
                <a:solidFill>
                  <a:srgbClr val="000090"/>
                </a:solidFill>
                <a:latin typeface="Calibri"/>
              </a:rPr>
              <a:t>==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‘\\’ </a:t>
            </a:r>
            <a:r>
              <a:rPr lang="en-US" sz="2000">
                <a:solidFill>
                  <a:srgbClr val="000090"/>
                </a:solidFill>
                <a:latin typeface="Calibri"/>
              </a:rPr>
              <a:t>&amp;&amp;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c[1] </a:t>
            </a:r>
            <a:r>
              <a:rPr lang="en-US" sz="2000">
                <a:solidFill>
                  <a:srgbClr val="000090"/>
                </a:solidFill>
                <a:latin typeface="Calibri"/>
              </a:rPr>
              <a:t>==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‘n’)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ff"/>
                </a:solidFill>
                <a:latin typeface="Calibri"/>
              </a:rPr>
              <a:t>	</a:t>
            </a:r>
            <a:r>
              <a:rPr lang="en-US" sz="2000">
                <a:solidFill>
                  <a:srgbClr val="0000ff"/>
                </a:solidFill>
                <a:latin typeface="Calibri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‘\n’;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ff"/>
                </a:solidFill>
                <a:latin typeface="Calibri"/>
              </a:rPr>
              <a:t>if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(c[0] </a:t>
            </a:r>
            <a:r>
              <a:rPr lang="en-US" sz="2000">
                <a:solidFill>
                  <a:srgbClr val="000090"/>
                </a:solidFill>
                <a:latin typeface="Calibri"/>
              </a:rPr>
              <a:t>==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‘\\’ </a:t>
            </a:r>
            <a:r>
              <a:rPr lang="en-US" sz="2000">
                <a:solidFill>
                  <a:srgbClr val="000090"/>
                </a:solidFill>
                <a:latin typeface="Calibri"/>
              </a:rPr>
              <a:t>&amp;&amp;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c[1] </a:t>
            </a:r>
            <a:r>
              <a:rPr lang="en-US" sz="2000">
                <a:solidFill>
                  <a:srgbClr val="000090"/>
                </a:solidFill>
                <a:latin typeface="Calibri"/>
              </a:rPr>
              <a:t>==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‘v’)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000">
                <a:solidFill>
                  <a:srgbClr val="0000ff"/>
                </a:solidFill>
                <a:latin typeface="Calibri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548235"/>
                </a:solidFill>
                <a:latin typeface="Calibri"/>
              </a:rPr>
              <a:t>11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;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9" name="CustomShape 3"/>
          <p:cNvSpPr/>
          <p:nvPr/>
        </p:nvSpPr>
        <p:spPr>
          <a:xfrm>
            <a:off x="1509840" y="417240"/>
            <a:ext cx="3339000" cy="2354040"/>
          </a:xfrm>
          <a:prstGeom prst="rect">
            <a:avLst/>
          </a:prstGeom>
          <a:ln w="12600">
            <a:solidFill>
              <a:srgbClr val="43729d"/>
            </a:solidFill>
            <a:miter/>
          </a:ln>
        </p:spPr>
      </p:sp>
      <p:sp>
        <p:nvSpPr>
          <p:cNvPr id="140" name="CustomShape 4"/>
          <p:cNvSpPr/>
          <p:nvPr/>
        </p:nvSpPr>
        <p:spPr>
          <a:xfrm>
            <a:off x="1662120" y="4829400"/>
            <a:ext cx="3116880" cy="2028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ff"/>
                </a:solidFill>
                <a:latin typeface="Calibri"/>
              </a:rPr>
              <a:t>if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(c[0] </a:t>
            </a:r>
            <a:r>
              <a:rPr lang="en-US" sz="2000">
                <a:solidFill>
                  <a:srgbClr val="000090"/>
                </a:solidFill>
                <a:latin typeface="Calibri"/>
              </a:rPr>
              <a:t>==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‘\\’ </a:t>
            </a:r>
            <a:r>
              <a:rPr lang="en-US" sz="2000">
                <a:solidFill>
                  <a:srgbClr val="000090"/>
                </a:solidFill>
                <a:latin typeface="Calibri"/>
              </a:rPr>
              <a:t>&amp;&amp;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c[1] </a:t>
            </a:r>
            <a:r>
              <a:rPr lang="en-US" sz="2000">
                <a:solidFill>
                  <a:srgbClr val="000090"/>
                </a:solidFill>
                <a:latin typeface="Calibri"/>
              </a:rPr>
              <a:t>==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‘n’)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ff"/>
                </a:solidFill>
                <a:latin typeface="Calibri"/>
              </a:rPr>
              <a:t>	</a:t>
            </a:r>
            <a:r>
              <a:rPr lang="en-US" sz="2000">
                <a:solidFill>
                  <a:srgbClr val="0000ff"/>
                </a:solidFill>
                <a:latin typeface="Calibri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‘\n’;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ff"/>
                </a:solidFill>
                <a:latin typeface="Calibri"/>
              </a:rPr>
              <a:t>if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(c[0] </a:t>
            </a:r>
            <a:r>
              <a:rPr lang="en-US" sz="2000">
                <a:solidFill>
                  <a:srgbClr val="000090"/>
                </a:solidFill>
                <a:latin typeface="Calibri"/>
              </a:rPr>
              <a:t>==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‘\\’ </a:t>
            </a:r>
            <a:r>
              <a:rPr lang="en-US" sz="2000">
                <a:solidFill>
                  <a:srgbClr val="000090"/>
                </a:solidFill>
                <a:latin typeface="Calibri"/>
              </a:rPr>
              <a:t>&amp;&amp;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c[1] </a:t>
            </a:r>
            <a:r>
              <a:rPr lang="en-US" sz="2000">
                <a:solidFill>
                  <a:srgbClr val="000090"/>
                </a:solidFill>
                <a:latin typeface="Calibri"/>
              </a:rPr>
              <a:t>==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‘v’)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000">
                <a:solidFill>
                  <a:srgbClr val="0000ff"/>
                </a:solidFill>
                <a:latin typeface="Calibri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‘\v’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;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1" name="CustomShape 5"/>
          <p:cNvSpPr/>
          <p:nvPr/>
        </p:nvSpPr>
        <p:spPr>
          <a:xfrm>
            <a:off x="1502280" y="4300560"/>
            <a:ext cx="3339000" cy="2354040"/>
          </a:xfrm>
          <a:prstGeom prst="rect">
            <a:avLst/>
          </a:prstGeom>
          <a:ln w="12600">
            <a:solidFill>
              <a:srgbClr val="43729d"/>
            </a:solidFill>
            <a:miter/>
          </a:ln>
        </p:spPr>
      </p:sp>
      <p:sp>
        <p:nvSpPr>
          <p:cNvPr id="142" name="CustomShape 6"/>
          <p:cNvSpPr/>
          <p:nvPr/>
        </p:nvSpPr>
        <p:spPr>
          <a:xfrm>
            <a:off x="150120" y="1089360"/>
            <a:ext cx="1296720" cy="1063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alibri"/>
              </a:rPr>
              <a:t>Input: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Source of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C.2 written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in </a:t>
            </a:r>
            <a:r>
              <a:rPr b="1" lang="en-US" sz="1600">
                <a:solidFill>
                  <a:srgbClr val="000000"/>
                </a:solidFill>
                <a:latin typeface="Calibri"/>
              </a:rPr>
              <a:t>C.1</a:t>
            </a:r>
            <a:endParaRPr/>
          </a:p>
        </p:txBody>
      </p:sp>
      <p:sp>
        <p:nvSpPr>
          <p:cNvPr id="143" name="CustomShape 7"/>
          <p:cNvSpPr/>
          <p:nvPr/>
        </p:nvSpPr>
        <p:spPr>
          <a:xfrm>
            <a:off x="151560" y="4865040"/>
            <a:ext cx="1296720" cy="1063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alibri"/>
              </a:rPr>
              <a:t>Input: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Source of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C.2 written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in </a:t>
            </a:r>
            <a:r>
              <a:rPr b="1" lang="en-US" sz="1600">
                <a:solidFill>
                  <a:srgbClr val="ff0000"/>
                </a:solidFill>
                <a:latin typeface="Calibri"/>
              </a:rPr>
              <a:t>C.2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!</a:t>
            </a:r>
            <a:endParaRPr/>
          </a:p>
        </p:txBody>
      </p:sp>
      <p:sp>
        <p:nvSpPr>
          <p:cNvPr id="144" name="CustomShape 8"/>
          <p:cNvSpPr/>
          <p:nvPr/>
        </p:nvSpPr>
        <p:spPr>
          <a:xfrm>
            <a:off x="6157800" y="1126800"/>
            <a:ext cx="1199160" cy="11656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C.1</a:t>
            </a:r>
            <a:endParaRPr/>
          </a:p>
        </p:txBody>
      </p:sp>
      <p:sp>
        <p:nvSpPr>
          <p:cNvPr id="145" name="CustomShape 9"/>
          <p:cNvSpPr/>
          <p:nvPr/>
        </p:nvSpPr>
        <p:spPr>
          <a:xfrm>
            <a:off x="4862880" y="1670040"/>
            <a:ext cx="1294200" cy="3924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46" name="CustomShape 10"/>
          <p:cNvSpPr/>
          <p:nvPr/>
        </p:nvSpPr>
        <p:spPr>
          <a:xfrm>
            <a:off x="8651880" y="1138320"/>
            <a:ext cx="1175040" cy="11419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C.2</a:t>
            </a:r>
            <a:endParaRPr/>
          </a:p>
        </p:txBody>
      </p:sp>
      <p:sp>
        <p:nvSpPr>
          <p:cNvPr id="147" name="CustomShape 11"/>
          <p:cNvSpPr/>
          <p:nvPr/>
        </p:nvSpPr>
        <p:spPr>
          <a:xfrm>
            <a:off x="7357320" y="1708920"/>
            <a:ext cx="1294200" cy="36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48" name="CustomShape 12"/>
          <p:cNvSpPr/>
          <p:nvPr/>
        </p:nvSpPr>
        <p:spPr>
          <a:xfrm>
            <a:off x="2867400" y="515160"/>
            <a:ext cx="59256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C.2</a:t>
            </a:r>
            <a:endParaRPr/>
          </a:p>
        </p:txBody>
      </p:sp>
      <p:sp>
        <p:nvSpPr>
          <p:cNvPr id="149" name="CustomShape 13"/>
          <p:cNvSpPr/>
          <p:nvPr/>
        </p:nvSpPr>
        <p:spPr>
          <a:xfrm>
            <a:off x="2833200" y="4370760"/>
            <a:ext cx="59256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C.2</a:t>
            </a:r>
            <a:endParaRPr/>
          </a:p>
        </p:txBody>
      </p:sp>
      <p:sp>
        <p:nvSpPr>
          <p:cNvPr id="150" name="CustomShape 14"/>
          <p:cNvSpPr/>
          <p:nvPr/>
        </p:nvSpPr>
        <p:spPr>
          <a:xfrm>
            <a:off x="6123600" y="4937760"/>
            <a:ext cx="1199160" cy="11656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C.2</a:t>
            </a:r>
            <a:endParaRPr/>
          </a:p>
        </p:txBody>
      </p:sp>
      <p:sp>
        <p:nvSpPr>
          <p:cNvPr id="151" name="CustomShape 15"/>
          <p:cNvSpPr/>
          <p:nvPr/>
        </p:nvSpPr>
        <p:spPr>
          <a:xfrm>
            <a:off x="4829040" y="5481000"/>
            <a:ext cx="1294200" cy="3924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52" name="CustomShape 16"/>
          <p:cNvSpPr/>
          <p:nvPr/>
        </p:nvSpPr>
        <p:spPr>
          <a:xfrm>
            <a:off x="8617680" y="4949640"/>
            <a:ext cx="1175040" cy="11419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C.2</a:t>
            </a:r>
            <a:endParaRPr/>
          </a:p>
        </p:txBody>
      </p:sp>
      <p:sp>
        <p:nvSpPr>
          <p:cNvPr id="153" name="CustomShape 17"/>
          <p:cNvSpPr/>
          <p:nvPr/>
        </p:nvSpPr>
        <p:spPr>
          <a:xfrm>
            <a:off x="7323120" y="5520240"/>
            <a:ext cx="1294200" cy="36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54" name="CustomShape 18"/>
          <p:cNvSpPr/>
          <p:nvPr/>
        </p:nvSpPr>
        <p:spPr>
          <a:xfrm>
            <a:off x="6170760" y="788400"/>
            <a:ext cx="1242000" cy="3337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alibri"/>
              </a:rPr>
              <a:t>Program:</a:t>
            </a:r>
            <a:endParaRPr/>
          </a:p>
        </p:txBody>
      </p:sp>
      <p:sp>
        <p:nvSpPr>
          <p:cNvPr id="155" name="CustomShape 19"/>
          <p:cNvSpPr/>
          <p:nvPr/>
        </p:nvSpPr>
        <p:spPr>
          <a:xfrm>
            <a:off x="6110280" y="4599720"/>
            <a:ext cx="1242000" cy="3337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alibri"/>
              </a:rPr>
              <a:t>Program:</a:t>
            </a:r>
            <a:endParaRPr/>
          </a:p>
        </p:txBody>
      </p:sp>
      <p:sp>
        <p:nvSpPr>
          <p:cNvPr id="156" name="CustomShape 20"/>
          <p:cNvSpPr/>
          <p:nvPr/>
        </p:nvSpPr>
        <p:spPr>
          <a:xfrm>
            <a:off x="8724960" y="798840"/>
            <a:ext cx="1062000" cy="3337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alibri"/>
              </a:rPr>
              <a:t>Output:</a:t>
            </a:r>
            <a:endParaRPr/>
          </a:p>
        </p:txBody>
      </p:sp>
      <p:sp>
        <p:nvSpPr>
          <p:cNvPr id="157" name="CustomShape 21"/>
          <p:cNvSpPr/>
          <p:nvPr/>
        </p:nvSpPr>
        <p:spPr>
          <a:xfrm>
            <a:off x="8628480" y="4583520"/>
            <a:ext cx="1062000" cy="3337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alibri"/>
              </a:rPr>
              <a:t>Output:</a:t>
            </a:r>
            <a:endParaRPr/>
          </a:p>
        </p:txBody>
      </p:sp>
    </p:spTree>
  </p:cSld>
  <p:timing>
    <p:tnLst>
      <p:par>
        <p:cTn dur="indefinite" id="127" nodeType="tmRoot" restart="never">
          <p:childTnLst>
            <p:seq>
              <p:cTn dur="indefinite" id="128" nodeType="mainSeq">
                <p:childTnLst>
                  <p:par>
                    <p:cTn fill="hold" id="129">
                      <p:stCondLst>
                        <p:cond delay="indefinite"/>
                      </p:stCondLst>
                      <p:childTnLst>
                        <p:par>
                          <p:cTn fill="hold" id="130">
                            <p:stCondLst>
                              <p:cond delay="0"/>
                            </p:stCondLst>
                            <p:childTnLst>
                              <p:par>
                                <p:cTn fill="hold" id="13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6" st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78" st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92" st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4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4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5">
                      <p:stCondLst>
                        <p:cond delay="indefinite"/>
                      </p:stCondLst>
                      <p:childTnLst>
                        <p:par>
                          <p:cTn fill="hold" id="146">
                            <p:stCondLst>
                              <p:cond delay="0"/>
                            </p:stCondLst>
                            <p:childTnLst>
                              <p:par>
                                <p:cTn fill="hold" id="14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4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3">
                      <p:stCondLst>
                        <p:cond delay="indefinite"/>
                      </p:stCondLst>
                      <p:childTnLst>
                        <p:par>
                          <p:cTn fill="hold" id="154">
                            <p:stCondLst>
                              <p:cond delay="0"/>
                            </p:stCondLst>
                            <p:childTnLst>
                              <p:par>
                                <p:cTn fill="hold" id="15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1">
                      <p:stCondLst>
                        <p:cond delay="indefinite"/>
                      </p:stCondLst>
                      <p:childTnLst>
                        <p:par>
                          <p:cTn fill="hold" id="162">
                            <p:stCondLst>
                              <p:cond delay="0"/>
                            </p:stCondLst>
                            <p:childTnLst>
                              <p:par>
                                <p:cTn fill="hold" id="16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5">
                      <p:stCondLst>
                        <p:cond delay="indefinite"/>
                      </p:stCondLst>
                      <p:childTnLst>
                        <p:par>
                          <p:cTn fill="hold" id="166">
                            <p:stCondLst>
                              <p:cond delay="0"/>
                            </p:stCondLst>
                            <p:childTnLst>
                              <p:par>
                                <p:cTn fill="hold" id="16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6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5">
                      <p:stCondLst>
                        <p:cond delay="indefinite"/>
                      </p:stCondLst>
                      <p:childTnLst>
                        <p:par>
                          <p:cTn fill="hold" id="176">
                            <p:stCondLst>
                              <p:cond delay="0"/>
                            </p:stCondLst>
                            <p:childTnLst>
                              <p:par>
                                <p:cTn fill="hold" id="17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8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3">
                      <p:stCondLst>
                        <p:cond delay="indefinite"/>
                      </p:stCondLst>
                      <p:childTnLst>
                        <p:par>
                          <p:cTn fill="hold" id="184">
                            <p:stCondLst>
                              <p:cond delay="0"/>
                            </p:stCondLst>
                            <p:childTnLst>
                              <p:par>
                                <p:cTn fill="hold" id="18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8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8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17200" y="542880"/>
            <a:ext cx="110480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So, can we discard old source of C.1/C.2?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4986000" y="2091960"/>
            <a:ext cx="2243160" cy="10512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6000">
                <a:solidFill>
                  <a:srgbClr val="ff0000"/>
                </a:solidFill>
                <a:latin typeface="Calibri"/>
              </a:rPr>
              <a:t>No!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765360" y="3117240"/>
            <a:ext cx="11048040" cy="3483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Light"/>
              </a:rPr>
              <a:t>Because: C.2 may contain a </a:t>
            </a:r>
            <a:r>
              <a:rPr i="1" lang="en-US" sz="3600">
                <a:solidFill>
                  <a:srgbClr val="000000"/>
                </a:solidFill>
                <a:latin typeface="Calibri Light"/>
              </a:rPr>
              <a:t>hidden backdoor</a:t>
            </a:r>
            <a:r>
              <a:rPr lang="en-US" sz="3600">
                <a:solidFill>
                  <a:srgbClr val="000000"/>
                </a:solidFill>
                <a:latin typeface="Calibri Light"/>
              </a:rPr>
              <a:t>!</a:t>
            </a:r>
            <a:r>
              <a:rPr lang="en-US" sz="3600">
                <a:solidFill>
                  <a:srgbClr val="000000"/>
                </a:solidFill>
                <a:latin typeface="Calibri Light"/>
              </a:rPr>
              <a:t>
</a:t>
            </a:r>
            <a:r>
              <a:rPr lang="en-US" sz="3600">
                <a:solidFill>
                  <a:srgbClr val="000000"/>
                </a:solidFill>
                <a:latin typeface="Calibri Light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 Light"/>
              </a:rPr>
              <a:t>e.g. a “master” password for all UNIX logins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Light"/>
              </a:rPr>
              <a:t>So what? … Why not patch that up in C.3?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Light"/>
              </a:rPr>
              <a:t>C.2 can </a:t>
            </a:r>
            <a:r>
              <a:rPr i="1" lang="en-US" sz="3600">
                <a:solidFill>
                  <a:srgbClr val="000000"/>
                </a:solidFill>
                <a:latin typeface="Calibri Light"/>
              </a:rPr>
              <a:t>infect</a:t>
            </a:r>
            <a:r>
              <a:rPr lang="en-US" sz="3600">
                <a:solidFill>
                  <a:srgbClr val="000000"/>
                </a:solidFill>
                <a:latin typeface="Calibri Light"/>
              </a:rPr>
              <a:t> C.3, C.4, etc… without leaving any evidence in their source code</a:t>
            </a:r>
            <a:endParaRPr/>
          </a:p>
        </p:txBody>
      </p:sp>
    </p:spTree>
  </p:cSld>
  <p:timing>
    <p:tnLst>
      <p:par>
        <p:cTn dur="indefinite" id="191" nodeType="tmRoot" restart="never">
          <p:childTnLst>
            <p:seq>
              <p:cTn dur="indefinite" id="192" nodeType="mainSeq">
                <p:childTnLst>
                  <p:par>
                    <p:cTn fill="hold" id="193">
                      <p:stCondLst>
                        <p:cond delay="indefinite"/>
                      </p:stCondLst>
                      <p:childTnLst>
                        <p:par>
                          <p:cTn fill="hold" id="194">
                            <p:stCondLst>
                              <p:cond delay="0"/>
                            </p:stCondLst>
                            <p:childTnLst>
                              <p:par>
                                <p:cTn fill="hold" id="19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7">
                      <p:stCondLst>
                        <p:cond delay="indefinite"/>
                      </p:stCondLst>
                      <p:childTnLst>
                        <p:par>
                          <p:cTn fill="hold" id="198">
                            <p:stCondLst>
                              <p:cond delay="0"/>
                            </p:stCondLst>
                            <p:childTnLst>
                              <p:par>
                                <p:cTn fill="hold" id="19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9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1">
                      <p:stCondLst>
                        <p:cond delay="indefinite"/>
                      </p:stCondLst>
                      <p:childTnLst>
                        <p:par>
                          <p:cTn fill="hold" id="202">
                            <p:stCondLst>
                              <p:cond delay="0"/>
                            </p:stCondLst>
                            <p:childTnLst>
                              <p:par>
                                <p:cTn fill="hold" id="20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32" st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5">
                      <p:stCondLst>
                        <p:cond delay="indefinite"/>
                      </p:stCondLst>
                      <p:childTnLst>
                        <p:par>
                          <p:cTn fill="hold" id="206">
                            <p:stCondLst>
                              <p:cond delay="0"/>
                            </p:stCondLst>
                            <p:childTnLst>
                              <p:par>
                                <p:cTn fill="hold" id="20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13" st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How can C.2 infect other compilers?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Source of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C.2+Trojan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: 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>
                <a:solidFill>
                  <a:srgbClr val="0000ff"/>
                </a:solidFill>
                <a:latin typeface="Calibri"/>
              </a:rPr>
              <a:t>if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(matches login code)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>
                <a:solidFill>
                  <a:srgbClr val="0000ff"/>
                </a:solidFill>
                <a:latin typeface="Calibri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(login with master password);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>
                <a:solidFill>
                  <a:srgbClr val="0000ff"/>
                </a:solidFill>
                <a:latin typeface="Calibri"/>
              </a:rPr>
              <a:t>if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(matches C compiler)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>
                <a:solidFill>
                  <a:srgbClr val="0000ff"/>
                </a:solidFill>
                <a:latin typeface="Calibri"/>
              </a:rPr>
              <a:t>return</a:t>
            </a:r>
            <a:r>
              <a:rPr lang="en-US" sz="2400">
                <a:solidFill>
                  <a:srgbClr val="ff0000"/>
                </a:solidFill>
                <a:latin typeface="Calibri"/>
              </a:rPr>
              <a:t> (C compiler with hidden backdoor); 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i="1" lang="en-US" sz="2800">
                <a:solidFill>
                  <a:srgbClr val="000000"/>
                </a:solidFill>
                <a:latin typeface="Calibri"/>
              </a:rPr>
              <a:t>Input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: Login Code        =&gt;  </a:t>
            </a:r>
            <a:r>
              <a:rPr i="1" lang="en-US" sz="2800">
                <a:solidFill>
                  <a:srgbClr val="000000"/>
                </a:solidFill>
                <a:latin typeface="Calibri"/>
              </a:rPr>
              <a:t>Output: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Login with master password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i="1" lang="en-US" sz="2800">
                <a:solidFill>
                  <a:srgbClr val="000000"/>
                </a:solidFill>
                <a:latin typeface="Calibri"/>
              </a:rPr>
              <a:t>Input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: C.3 compiler     =&gt;  </a:t>
            </a:r>
            <a:r>
              <a:rPr i="1" lang="en-US" sz="2800">
                <a:solidFill>
                  <a:srgbClr val="000000"/>
                </a:solidFill>
                <a:latin typeface="Calibri"/>
              </a:rPr>
              <a:t>Output: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C.3 compiler backdoor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i="1" lang="en-US" sz="2800">
                <a:solidFill>
                  <a:srgbClr val="000000"/>
                </a:solidFill>
                <a:latin typeface="Calibri"/>
              </a:rPr>
              <a:t>Input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: Regular C code =&gt;  </a:t>
            </a:r>
            <a:r>
              <a:rPr i="1" lang="en-US" sz="2800">
                <a:solidFill>
                  <a:srgbClr val="000000"/>
                </a:solidFill>
                <a:latin typeface="Calibri"/>
              </a:rPr>
              <a:t>Output: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Regular executable</a:t>
            </a:r>
            <a:endParaRPr/>
          </a:p>
        </p:txBody>
      </p:sp>
    </p:spTree>
  </p:cSld>
  <p:timing>
    <p:tnLst>
      <p:par>
        <p:cTn dur="indefinite" id="209" nodeType="tmRoot" restart="never">
          <p:childTnLst>
            <p:seq>
              <p:cTn dur="indefinite" id="210" nodeType="mainSeq">
                <p:childTnLst>
                  <p:par>
                    <p:cTn fill="hold" id="211">
                      <p:stCondLst>
                        <p:cond delay="indefinite"/>
                      </p:stCondLst>
                      <p:childTnLst>
                        <p:par>
                          <p:cTn fill="hold" id="212">
                            <p:stCondLst>
                              <p:cond delay="0"/>
                            </p:stCondLst>
                            <p:childTnLst>
                              <p:par>
                                <p:cTn fill="hold" id="2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5">
                      <p:stCondLst>
                        <p:cond delay="indefinite"/>
                      </p:stCondLst>
                      <p:childTnLst>
                        <p:par>
                          <p:cTn fill="hold" id="216">
                            <p:stCondLst>
                              <p:cond delay="0"/>
                            </p:stCondLst>
                            <p:childTnLst>
                              <p:par>
                                <p:cTn fill="hold" id="21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7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86" st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1">
                      <p:stCondLst>
                        <p:cond delay="indefinite"/>
                      </p:stCondLst>
                      <p:childTnLst>
                        <p:par>
                          <p:cTn fill="hold" id="222">
                            <p:stCondLst>
                              <p:cond delay="0"/>
                            </p:stCondLst>
                            <p:childTnLst>
                              <p:par>
                                <p:cTn fill="hold" id="22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10" st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2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55" st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7">
                      <p:stCondLst>
                        <p:cond delay="indefinite"/>
                      </p:stCondLst>
                      <p:childTnLst>
                        <p:par>
                          <p:cTn fill="hold" id="228">
                            <p:stCondLst>
                              <p:cond delay="0"/>
                            </p:stCondLst>
                            <p:childTnLst>
                              <p:par>
                                <p:cTn fill="hold" id="22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21" st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1">
                      <p:stCondLst>
                        <p:cond delay="indefinite"/>
                      </p:stCondLst>
                      <p:childTnLst>
                        <p:par>
                          <p:cTn fill="hold" id="232">
                            <p:stCondLst>
                              <p:cond delay="0"/>
                            </p:stCondLst>
                            <p:childTnLst>
                              <p:par>
                                <p:cTn fill="hold" id="23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79" st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5">
                      <p:stCondLst>
                        <p:cond delay="indefinite"/>
                      </p:stCondLst>
                      <p:childTnLst>
                        <p:par>
                          <p:cTn fill="hold" id="236">
                            <p:stCondLst>
                              <p:cond delay="0"/>
                            </p:stCondLst>
                            <p:childTnLst>
                              <p:par>
                                <p:cTn fill="hold" id="23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32" st="2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How can we detect Trojans?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2430720" y="1851480"/>
            <a:ext cx="930240" cy="924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C.2</a:t>
            </a:r>
            <a:endParaRPr/>
          </a:p>
        </p:txBody>
      </p:sp>
      <p:sp>
        <p:nvSpPr>
          <p:cNvPr id="165" name="CustomShape 3"/>
          <p:cNvSpPr/>
          <p:nvPr/>
        </p:nvSpPr>
        <p:spPr>
          <a:xfrm>
            <a:off x="815040" y="1759320"/>
            <a:ext cx="1085040" cy="11088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C.3</a:t>
            </a:r>
            <a:endParaRPr/>
          </a:p>
        </p:txBody>
      </p:sp>
      <p:sp>
        <p:nvSpPr>
          <p:cNvPr id="166" name="CustomShape 4"/>
          <p:cNvSpPr/>
          <p:nvPr/>
        </p:nvSpPr>
        <p:spPr>
          <a:xfrm>
            <a:off x="1900440" y="2313000"/>
            <a:ext cx="529920" cy="36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67" name="CustomShape 5"/>
          <p:cNvSpPr/>
          <p:nvPr/>
        </p:nvSpPr>
        <p:spPr>
          <a:xfrm>
            <a:off x="3891960" y="1847880"/>
            <a:ext cx="930240" cy="924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C.3</a:t>
            </a:r>
            <a:endParaRPr/>
          </a:p>
        </p:txBody>
      </p:sp>
      <p:sp>
        <p:nvSpPr>
          <p:cNvPr id="168" name="CustomShape 6"/>
          <p:cNvSpPr/>
          <p:nvPr/>
        </p:nvSpPr>
        <p:spPr>
          <a:xfrm>
            <a:off x="3388320" y="2291760"/>
            <a:ext cx="529920" cy="324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69" name="CustomShape 7"/>
          <p:cNvSpPr/>
          <p:nvPr/>
        </p:nvSpPr>
        <p:spPr>
          <a:xfrm>
            <a:off x="2485440" y="3575880"/>
            <a:ext cx="930240" cy="924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C.2’</a:t>
            </a:r>
            <a:endParaRPr/>
          </a:p>
        </p:txBody>
      </p:sp>
      <p:sp>
        <p:nvSpPr>
          <p:cNvPr id="170" name="CustomShape 8"/>
          <p:cNvSpPr/>
          <p:nvPr/>
        </p:nvSpPr>
        <p:spPr>
          <a:xfrm>
            <a:off x="869760" y="3483360"/>
            <a:ext cx="1085040" cy="11088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C.3</a:t>
            </a:r>
            <a:endParaRPr/>
          </a:p>
        </p:txBody>
      </p:sp>
      <p:sp>
        <p:nvSpPr>
          <p:cNvPr id="171" name="CustomShape 9"/>
          <p:cNvSpPr/>
          <p:nvPr/>
        </p:nvSpPr>
        <p:spPr>
          <a:xfrm>
            <a:off x="1955160" y="4037400"/>
            <a:ext cx="529920" cy="36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72" name="CustomShape 10"/>
          <p:cNvSpPr/>
          <p:nvPr/>
        </p:nvSpPr>
        <p:spPr>
          <a:xfrm>
            <a:off x="3946680" y="3572280"/>
            <a:ext cx="930240" cy="924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C.3’</a:t>
            </a:r>
            <a:endParaRPr/>
          </a:p>
        </p:txBody>
      </p:sp>
      <p:sp>
        <p:nvSpPr>
          <p:cNvPr id="173" name="CustomShape 11"/>
          <p:cNvSpPr/>
          <p:nvPr/>
        </p:nvSpPr>
        <p:spPr>
          <a:xfrm>
            <a:off x="3416400" y="4033440"/>
            <a:ext cx="529920" cy="324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74" name="CustomShape 12"/>
          <p:cNvSpPr/>
          <p:nvPr/>
        </p:nvSpPr>
        <p:spPr>
          <a:xfrm>
            <a:off x="1154520" y="4875480"/>
            <a:ext cx="3578760" cy="821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Do we expect C.3 == C.3’ ?</a:t>
            </a: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75" name="CustomShape 13"/>
          <p:cNvSpPr/>
          <p:nvPr/>
        </p:nvSpPr>
        <p:spPr>
          <a:xfrm>
            <a:off x="3731760" y="1491840"/>
            <a:ext cx="120060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Output-1</a:t>
            </a:r>
            <a:endParaRPr/>
          </a:p>
        </p:txBody>
      </p:sp>
      <p:sp>
        <p:nvSpPr>
          <p:cNvPr id="176" name="CustomShape 14"/>
          <p:cNvSpPr/>
          <p:nvPr/>
        </p:nvSpPr>
        <p:spPr>
          <a:xfrm>
            <a:off x="3804120" y="3127320"/>
            <a:ext cx="120060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Output-2</a:t>
            </a:r>
            <a:endParaRPr/>
          </a:p>
        </p:txBody>
      </p:sp>
      <p:sp>
        <p:nvSpPr>
          <p:cNvPr id="177" name="CustomShape 15"/>
          <p:cNvSpPr/>
          <p:nvPr/>
        </p:nvSpPr>
        <p:spPr>
          <a:xfrm>
            <a:off x="605520" y="5346720"/>
            <a:ext cx="5984280" cy="1918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0000"/>
                </a:solidFill>
                <a:latin typeface="Calibri"/>
              </a:rPr>
              <a:t>Not necessary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C.2, C.2’ may differ in optimizations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But must be 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functionally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identical</a:t>
            </a:r>
            <a:endParaRPr/>
          </a:p>
        </p:txBody>
      </p:sp>
      <p:sp>
        <p:nvSpPr>
          <p:cNvPr id="178" name="CustomShape 16"/>
          <p:cNvSpPr/>
          <p:nvPr/>
        </p:nvSpPr>
        <p:spPr>
          <a:xfrm>
            <a:off x="8036280" y="1852920"/>
            <a:ext cx="930240" cy="924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C.3</a:t>
            </a:r>
            <a:endParaRPr/>
          </a:p>
        </p:txBody>
      </p:sp>
      <p:sp>
        <p:nvSpPr>
          <p:cNvPr id="179" name="CustomShape 17"/>
          <p:cNvSpPr/>
          <p:nvPr/>
        </p:nvSpPr>
        <p:spPr>
          <a:xfrm>
            <a:off x="6420600" y="1760760"/>
            <a:ext cx="1085040" cy="11088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C.3</a:t>
            </a:r>
            <a:endParaRPr/>
          </a:p>
        </p:txBody>
      </p:sp>
      <p:sp>
        <p:nvSpPr>
          <p:cNvPr id="180" name="CustomShape 18"/>
          <p:cNvSpPr/>
          <p:nvPr/>
        </p:nvSpPr>
        <p:spPr>
          <a:xfrm>
            <a:off x="7506000" y="2314440"/>
            <a:ext cx="529920" cy="36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81" name="CustomShape 19"/>
          <p:cNvSpPr/>
          <p:nvPr/>
        </p:nvSpPr>
        <p:spPr>
          <a:xfrm>
            <a:off x="9497520" y="1849320"/>
            <a:ext cx="930240" cy="924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C.3’’</a:t>
            </a:r>
            <a:endParaRPr/>
          </a:p>
        </p:txBody>
      </p:sp>
      <p:sp>
        <p:nvSpPr>
          <p:cNvPr id="182" name="CustomShape 20"/>
          <p:cNvSpPr/>
          <p:nvPr/>
        </p:nvSpPr>
        <p:spPr>
          <a:xfrm>
            <a:off x="8967240" y="2310840"/>
            <a:ext cx="529920" cy="324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83" name="CustomShape 21"/>
          <p:cNvSpPr/>
          <p:nvPr/>
        </p:nvSpPr>
        <p:spPr>
          <a:xfrm>
            <a:off x="8091000" y="3577320"/>
            <a:ext cx="930240" cy="924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C.3’</a:t>
            </a:r>
            <a:endParaRPr/>
          </a:p>
        </p:txBody>
      </p:sp>
      <p:sp>
        <p:nvSpPr>
          <p:cNvPr id="184" name="CustomShape 22"/>
          <p:cNvSpPr/>
          <p:nvPr/>
        </p:nvSpPr>
        <p:spPr>
          <a:xfrm>
            <a:off x="6475320" y="3484800"/>
            <a:ext cx="1085040" cy="11088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C.3</a:t>
            </a:r>
            <a:endParaRPr/>
          </a:p>
        </p:txBody>
      </p:sp>
      <p:sp>
        <p:nvSpPr>
          <p:cNvPr id="185" name="CustomShape 23"/>
          <p:cNvSpPr/>
          <p:nvPr/>
        </p:nvSpPr>
        <p:spPr>
          <a:xfrm>
            <a:off x="7560720" y="4038840"/>
            <a:ext cx="529920" cy="36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86" name="CustomShape 24"/>
          <p:cNvSpPr/>
          <p:nvPr/>
        </p:nvSpPr>
        <p:spPr>
          <a:xfrm>
            <a:off x="9552240" y="3573720"/>
            <a:ext cx="930240" cy="924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C.3’’’</a:t>
            </a:r>
            <a:endParaRPr/>
          </a:p>
        </p:txBody>
      </p:sp>
      <p:sp>
        <p:nvSpPr>
          <p:cNvPr id="187" name="CustomShape 25"/>
          <p:cNvSpPr/>
          <p:nvPr/>
        </p:nvSpPr>
        <p:spPr>
          <a:xfrm>
            <a:off x="9021960" y="4034880"/>
            <a:ext cx="529920" cy="324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88" name="CustomShape 26"/>
          <p:cNvSpPr/>
          <p:nvPr/>
        </p:nvSpPr>
        <p:spPr>
          <a:xfrm>
            <a:off x="9337320" y="1493280"/>
            <a:ext cx="120060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Output-1</a:t>
            </a:r>
            <a:endParaRPr/>
          </a:p>
        </p:txBody>
      </p:sp>
      <p:sp>
        <p:nvSpPr>
          <p:cNvPr id="189" name="CustomShape 27"/>
          <p:cNvSpPr/>
          <p:nvPr/>
        </p:nvSpPr>
        <p:spPr>
          <a:xfrm>
            <a:off x="9409680" y="3128760"/>
            <a:ext cx="120060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Output-2</a:t>
            </a:r>
            <a:endParaRPr/>
          </a:p>
        </p:txBody>
      </p:sp>
      <p:sp>
        <p:nvSpPr>
          <p:cNvPr id="190" name="CustomShape 28"/>
          <p:cNvSpPr/>
          <p:nvPr/>
        </p:nvSpPr>
        <p:spPr>
          <a:xfrm>
            <a:off x="5971680" y="1735200"/>
            <a:ext cx="31680" cy="4942800"/>
          </a:xfrm>
          <a:prstGeom prst="straightConnector1">
            <a:avLst/>
          </a:prstGeom>
          <a:ln w="28440">
            <a:solidFill>
              <a:srgbClr val="5b9bd5"/>
            </a:solidFill>
            <a:custDash>
              <a:ds d="316000" sp="237000"/>
            </a:custDash>
            <a:miter/>
          </a:ln>
        </p:spPr>
      </p:sp>
      <p:sp>
        <p:nvSpPr>
          <p:cNvPr id="191" name="CustomShape 29"/>
          <p:cNvSpPr/>
          <p:nvPr/>
        </p:nvSpPr>
        <p:spPr>
          <a:xfrm>
            <a:off x="6866640" y="4983480"/>
            <a:ext cx="3897000" cy="821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Do we expect C.3’’ == C.3’’’ ?</a:t>
            </a: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92" name="CustomShape 30"/>
          <p:cNvSpPr/>
          <p:nvPr/>
        </p:nvSpPr>
        <p:spPr>
          <a:xfrm>
            <a:off x="6317640" y="5454720"/>
            <a:ext cx="5984280" cy="1918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548235"/>
                </a:solidFill>
                <a:latin typeface="Calibri"/>
              </a:rPr>
              <a:t>Yes, absolutely!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C.3, C.3’ give </a:t>
            </a:r>
            <a:r>
              <a:rPr i="1" lang="en-US" sz="2400">
                <a:solidFill>
                  <a:srgbClr val="000000"/>
                </a:solidFill>
                <a:latin typeface="Calibri"/>
              </a:rPr>
              <a:t>same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output with </a:t>
            </a:r>
            <a:r>
              <a:rPr i="1" lang="en-US" sz="2400">
                <a:solidFill>
                  <a:srgbClr val="000000"/>
                </a:solidFill>
                <a:latin typeface="Calibri"/>
              </a:rPr>
              <a:t>same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input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If not, one of C.2, C.2’ has a Trojan/bug</a:t>
            </a:r>
            <a:endParaRPr/>
          </a:p>
        </p:txBody>
      </p:sp>
    </p:spTree>
  </p:cSld>
  <p:timing>
    <p:tnLst>
      <p:par>
        <p:cTn dur="indefinite" id="239" nodeType="tmRoot" restart="never">
          <p:childTnLst>
            <p:seq>
              <p:cTn dur="indefinite" id="240" nodeType="mainSeq">
                <p:childTnLst>
                  <p:par>
                    <p:cTn fill="hold" id="241">
                      <p:stCondLst>
                        <p:cond delay="indefinite"/>
                      </p:stCondLst>
                      <p:childTnLst>
                        <p:par>
                          <p:cTn fill="hold" id="242">
                            <p:stCondLst>
                              <p:cond delay="0"/>
                            </p:stCondLst>
                            <p:childTnLst>
                              <p:par>
                                <p:cTn fill="hold" id="24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4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7">
                      <p:stCondLst>
                        <p:cond delay="indefinite"/>
                      </p:stCondLst>
                      <p:childTnLst>
                        <p:par>
                          <p:cTn fill="hold" id="248">
                            <p:stCondLst>
                              <p:cond delay="0"/>
                            </p:stCondLst>
                            <p:childTnLst>
                              <p:par>
                                <p:cTn fill="hold" id="24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5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3">
                      <p:stCondLst>
                        <p:cond delay="indefinite"/>
                      </p:stCondLst>
                      <p:childTnLst>
                        <p:par>
                          <p:cTn fill="hold" id="254">
                            <p:stCondLst>
                              <p:cond delay="0"/>
                            </p:stCondLst>
                            <p:childTnLst>
                              <p:par>
                                <p:cTn fill="hold" id="25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5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9">
                      <p:stCondLst>
                        <p:cond delay="indefinite"/>
                      </p:stCondLst>
                      <p:childTnLst>
                        <p:par>
                          <p:cTn fill="hold" id="260">
                            <p:stCondLst>
                              <p:cond delay="0"/>
                            </p:stCondLst>
                            <p:childTnLst>
                              <p:par>
                                <p:cTn fill="hold" id="26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6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6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6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6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7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3">
                      <p:stCondLst>
                        <p:cond delay="indefinite"/>
                      </p:stCondLst>
                      <p:childTnLst>
                        <p:par>
                          <p:cTn fill="hold" id="274">
                            <p:stCondLst>
                              <p:cond delay="0"/>
                            </p:stCondLst>
                            <p:childTnLst>
                              <p:par>
                                <p:cTn fill="hold" id="27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7">
                      <p:stCondLst>
                        <p:cond delay="indefinite"/>
                      </p:stCondLst>
                      <p:childTnLst>
                        <p:par>
                          <p:cTn fill="hold" id="278">
                            <p:stCondLst>
                              <p:cond delay="0"/>
                            </p:stCondLst>
                            <p:childTnLst>
                              <p:par>
                                <p:cTn fill="hold" id="27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1">
                      <p:stCondLst>
                        <p:cond delay="indefinite"/>
                      </p:stCondLst>
                      <p:childTnLst>
                        <p:par>
                          <p:cTn fill="hold" id="282">
                            <p:stCondLst>
                              <p:cond delay="0"/>
                            </p:stCondLst>
                            <p:childTnLst>
                              <p:par>
                                <p:cTn fill="hold" id="28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52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5">
                      <p:stCondLst>
                        <p:cond delay="indefinite"/>
                      </p:stCondLst>
                      <p:childTnLst>
                        <p:par>
                          <p:cTn fill="hold" id="286">
                            <p:stCondLst>
                              <p:cond delay="0"/>
                            </p:stCondLst>
                            <p:childTnLst>
                              <p:par>
                                <p:cTn fill="hold" id="28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87" st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9">
                      <p:stCondLst>
                        <p:cond delay="indefinite"/>
                      </p:stCondLst>
                      <p:childTnLst>
                        <p:par>
                          <p:cTn fill="hold" id="290">
                            <p:stCondLst>
                              <p:cond delay="0"/>
                            </p:stCondLst>
                            <p:childTnLst>
                              <p:par>
                                <p:cTn fill="hold" id="29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9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9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7">
                      <p:stCondLst>
                        <p:cond delay="indefinite"/>
                      </p:stCondLst>
                      <p:childTnLst>
                        <p:par>
                          <p:cTn fill="hold" id="298">
                            <p:stCondLst>
                              <p:cond delay="0"/>
                            </p:stCondLst>
                            <p:childTnLst>
                              <p:par>
                                <p:cTn fill="hold" id="29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0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0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0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7">
                      <p:stCondLst>
                        <p:cond delay="indefinite"/>
                      </p:stCondLst>
                      <p:childTnLst>
                        <p:par>
                          <p:cTn fill="hold" id="308">
                            <p:stCondLst>
                              <p:cond delay="0"/>
                            </p:stCondLst>
                            <p:childTnLst>
                              <p:par>
                                <p:cTn fill="hold" id="30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1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1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1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1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1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21">
                      <p:stCondLst>
                        <p:cond delay="indefinite"/>
                      </p:stCondLst>
                      <p:childTnLst>
                        <p:par>
                          <p:cTn fill="hold" id="322">
                            <p:stCondLst>
                              <p:cond delay="0"/>
                            </p:stCondLst>
                            <p:childTnLst>
                              <p:par>
                                <p:cTn fill="hold" id="32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25">
                      <p:stCondLst>
                        <p:cond delay="indefinite"/>
                      </p:stCondLst>
                      <p:childTnLst>
                        <p:par>
                          <p:cTn fill="hold" id="326">
                            <p:stCondLst>
                              <p:cond delay="0"/>
                            </p:stCondLst>
                            <p:childTnLst>
                              <p:par>
                                <p:cTn fill="hold" id="32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7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29">
                      <p:stCondLst>
                        <p:cond delay="indefinite"/>
                      </p:stCondLst>
                      <p:childTnLst>
                        <p:par>
                          <p:cTn fill="hold" id="330">
                            <p:stCondLst>
                              <p:cond delay="0"/>
                            </p:stCondLst>
                            <p:childTnLst>
                              <p:par>
                                <p:cTn fill="hold" id="33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60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3">
                      <p:stCondLst>
                        <p:cond delay="indefinite"/>
                      </p:stCondLst>
                      <p:childTnLst>
                        <p:par>
                          <p:cTn fill="hold" id="334">
                            <p:stCondLst>
                              <p:cond delay="0"/>
                            </p:stCondLst>
                            <p:childTnLst>
                              <p:par>
                                <p:cTn fill="hold" id="33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02" st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