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2" r:id="rId9"/>
    <p:sldId id="263" r:id="rId10"/>
    <p:sldId id="272" r:id="rId11"/>
    <p:sldId id="264" r:id="rId12"/>
    <p:sldId id="265" r:id="rId13"/>
    <p:sldId id="266" r:id="rId14"/>
    <p:sldId id="267" r:id="rId15"/>
    <p:sldId id="273" r:id="rId16"/>
    <p:sldId id="268" r:id="rId17"/>
    <p:sldId id="274" r:id="rId18"/>
    <p:sldId id="269" r:id="rId19"/>
    <p:sldId id="277" r:id="rId20"/>
    <p:sldId id="270" r:id="rId21"/>
    <p:sldId id="271"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874B481-CE95-4599-992A-BFD591BB42F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11511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74B481-CE95-4599-992A-BFD591BB42F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78098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74B481-CE95-4599-992A-BFD591BB42F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163292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874B481-CE95-4599-992A-BFD591BB42F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252288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74B481-CE95-4599-992A-BFD591BB42F7}"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318161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874B481-CE95-4599-992A-BFD591BB42F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45745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874B481-CE95-4599-992A-BFD591BB42F7}"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140684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74B481-CE95-4599-992A-BFD591BB42F7}"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353735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4B481-CE95-4599-992A-BFD591BB42F7}"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38486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74B481-CE95-4599-992A-BFD591BB42F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352601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74B481-CE95-4599-992A-BFD591BB42F7}"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06B797-33F4-48A1-A183-633572AD8054}" type="slidenum">
              <a:rPr lang="en-IN" smtClean="0"/>
              <a:t>‹#›</a:t>
            </a:fld>
            <a:endParaRPr lang="en-IN"/>
          </a:p>
        </p:txBody>
      </p:sp>
    </p:spTree>
    <p:extLst>
      <p:ext uri="{BB962C8B-B14F-4D97-AF65-F5344CB8AC3E}">
        <p14:creationId xmlns:p14="http://schemas.microsoft.com/office/powerpoint/2010/main" val="38275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eb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4B481-CE95-4599-992A-BFD591BB42F7}" type="datetimeFigureOut">
              <a:rPr lang="en-IN" smtClean="0"/>
              <a:t>21-04-2023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6B797-33F4-48A1-A183-633572AD8054}" type="slidenum">
              <a:rPr lang="en-IN" smtClean="0"/>
              <a:t>‹#›</a:t>
            </a:fld>
            <a:endParaRPr lang="en-IN"/>
          </a:p>
        </p:txBody>
      </p:sp>
    </p:spTree>
    <p:extLst>
      <p:ext uri="{BB962C8B-B14F-4D97-AF65-F5344CB8AC3E}">
        <p14:creationId xmlns:p14="http://schemas.microsoft.com/office/powerpoint/2010/main" val="1432954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586038" y="1122363"/>
            <a:ext cx="9605962" cy="4003675"/>
          </a:xfrm>
        </p:spPr>
        <p:txBody>
          <a:bodyPr>
            <a:noAutofit/>
          </a:bodyPr>
          <a:lstStyle/>
          <a:p>
            <a:r>
              <a:rPr lang="en-US" sz="7200" dirty="0" smtClean="0">
                <a:ln w="0"/>
                <a:effectLst>
                  <a:outerShdw blurRad="38100" dist="19050" dir="2700000" algn="tl" rotWithShape="0">
                    <a:schemeClr val="dk1">
                      <a:alpha val="40000"/>
                    </a:schemeClr>
                  </a:outerShdw>
                </a:effectLst>
                <a:latin typeface="Algerian" panose="04020705040A02060702" pitchFamily="82" charset="0"/>
              </a:rPr>
              <a:t>WELCOME TO OUR PROJECT PRESENTATION</a:t>
            </a:r>
            <a:endParaRPr lang="en-IN" sz="7200" dirty="0">
              <a:ln w="0"/>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886553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8291" y="369455"/>
            <a:ext cx="9984509" cy="1323439"/>
          </a:xfrm>
          <a:prstGeom prst="rect">
            <a:avLst/>
          </a:prstGeom>
          <a:noFill/>
        </p:spPr>
        <p:txBody>
          <a:bodyPr wrap="square" rtlCol="0">
            <a:spAutoFit/>
          </a:bodyPr>
          <a:lstStyle/>
          <a:p>
            <a:pPr algn="just"/>
            <a:r>
              <a:rPr lang="en-US" sz="2000" dirty="0" smtClean="0">
                <a:solidFill>
                  <a:srgbClr val="0070C0"/>
                </a:solidFill>
                <a:latin typeface="Times New Roman" panose="02020603050405020304" pitchFamily="18" charset="0"/>
                <a:cs typeface="Times New Roman" panose="02020603050405020304" pitchFamily="18" charset="0"/>
              </a:rPr>
              <a:t>2.CREATION OF CUSTOM OBJECT: PASSPORT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navigate to setup to select the object manager and create the object gives the detail like label name Has passport and enter the plural name, record name ,data type,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 and save it</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88291" y="2318327"/>
            <a:ext cx="10621818" cy="1200329"/>
          </a:xfrm>
          <a:prstGeom prst="rect">
            <a:avLst/>
          </a:prstGeom>
          <a:noFill/>
        </p:spPr>
        <p:txBody>
          <a:bodyPr wrap="square" rtlCol="0">
            <a:spAutoFit/>
          </a:bodyPr>
          <a:lstStyle/>
          <a:p>
            <a:pPr algn="just"/>
            <a:r>
              <a:rPr lang="en-US" dirty="0">
                <a:solidFill>
                  <a:srgbClr val="00B0F0"/>
                </a:solidFill>
                <a:latin typeface="Times New Roman" panose="02020603050405020304" pitchFamily="18" charset="0"/>
                <a:cs typeface="Times New Roman" panose="02020603050405020304" pitchFamily="18" charset="0"/>
              </a:rPr>
              <a:t>3</a:t>
            </a:r>
            <a:r>
              <a:rPr lang="en-US" dirty="0" smtClean="0">
                <a:solidFill>
                  <a:srgbClr val="00B0F0"/>
                </a:solidFill>
                <a:latin typeface="Times New Roman" panose="02020603050405020304" pitchFamily="18" charset="0"/>
                <a:cs typeface="Times New Roman" panose="02020603050405020304" pitchFamily="18" charset="0"/>
              </a:rPr>
              <a:t>.CREATION </a:t>
            </a:r>
            <a:r>
              <a:rPr lang="en-US" dirty="0">
                <a:solidFill>
                  <a:srgbClr val="00B0F0"/>
                </a:solidFill>
                <a:latin typeface="Times New Roman" panose="02020603050405020304" pitchFamily="18" charset="0"/>
                <a:cs typeface="Times New Roman" panose="02020603050405020304" pitchFamily="18" charset="0"/>
              </a:rPr>
              <a:t>OF CUSTOM OBJECT: </a:t>
            </a:r>
            <a:r>
              <a:rPr lang="en-US" dirty="0" smtClean="0">
                <a:solidFill>
                  <a:srgbClr val="00B0F0"/>
                </a:solidFill>
                <a:latin typeface="Times New Roman" panose="02020603050405020304" pitchFamily="18" charset="0"/>
                <a:cs typeface="Times New Roman" panose="02020603050405020304" pitchFamily="18" charset="0"/>
              </a:rPr>
              <a:t>VISA SLOT</a:t>
            </a:r>
            <a:endParaRPr lang="en-US" dirty="0">
              <a:solidFill>
                <a:srgbClr val="00B0F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navigate to setup to </a:t>
            </a:r>
            <a:r>
              <a:rPr lang="en-US" dirty="0" smtClean="0">
                <a:latin typeface="Times New Roman" panose="02020603050405020304" pitchFamily="18" charset="0"/>
                <a:cs typeface="Times New Roman" panose="02020603050405020304" pitchFamily="18" charset="0"/>
              </a:rPr>
              <a:t>select </a:t>
            </a:r>
            <a:r>
              <a:rPr lang="en-US" dirty="0">
                <a:latin typeface="Times New Roman" panose="02020603050405020304" pitchFamily="18" charset="0"/>
                <a:cs typeface="Times New Roman" panose="02020603050405020304" pitchFamily="18" charset="0"/>
              </a:rPr>
              <a:t>the object manager and create the object gives the detail like label name Has </a:t>
            </a:r>
            <a:r>
              <a:rPr lang="en-US" dirty="0" smtClean="0">
                <a:latin typeface="Times New Roman" panose="02020603050405020304" pitchFamily="18" charset="0"/>
                <a:cs typeface="Times New Roman" panose="02020603050405020304" pitchFamily="18" charset="0"/>
              </a:rPr>
              <a:t>visa slot and </a:t>
            </a:r>
            <a:r>
              <a:rPr lang="en-US" dirty="0">
                <a:latin typeface="Times New Roman" panose="02020603050405020304" pitchFamily="18" charset="0"/>
                <a:cs typeface="Times New Roman" panose="02020603050405020304" pitchFamily="18" charset="0"/>
              </a:rPr>
              <a:t>enter the plural name, record </a:t>
            </a:r>
            <a:r>
              <a:rPr lang="en-US" dirty="0" smtClean="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data type,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save it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08363" y="3826893"/>
            <a:ext cx="9864437" cy="1477328"/>
          </a:xfrm>
          <a:prstGeom prst="rect">
            <a:avLst/>
          </a:prstGeom>
          <a:noFill/>
        </p:spPr>
        <p:txBody>
          <a:bodyPr wrap="square" rtlCol="0">
            <a:spAutoFit/>
          </a:bodyPr>
          <a:lstStyle/>
          <a:p>
            <a:pPr algn="just"/>
            <a:r>
              <a:rPr lang="en-US" dirty="0">
                <a:solidFill>
                  <a:srgbClr val="00B0F0"/>
                </a:solidFill>
                <a:latin typeface="Times New Roman" panose="02020603050405020304" pitchFamily="18" charset="0"/>
                <a:cs typeface="Times New Roman" panose="02020603050405020304" pitchFamily="18" charset="0"/>
              </a:rPr>
              <a:t>4</a:t>
            </a:r>
            <a:r>
              <a:rPr lang="en-US" dirty="0" smtClean="0">
                <a:solidFill>
                  <a:srgbClr val="00B0F0"/>
                </a:solidFill>
                <a:latin typeface="Times New Roman" panose="02020603050405020304" pitchFamily="18" charset="0"/>
                <a:cs typeface="Times New Roman" panose="02020603050405020304" pitchFamily="18" charset="0"/>
              </a:rPr>
              <a:t>.CREATION </a:t>
            </a:r>
            <a:r>
              <a:rPr lang="en-US" dirty="0">
                <a:solidFill>
                  <a:srgbClr val="00B0F0"/>
                </a:solidFill>
                <a:latin typeface="Times New Roman" panose="02020603050405020304" pitchFamily="18" charset="0"/>
                <a:cs typeface="Times New Roman" panose="02020603050405020304" pitchFamily="18" charset="0"/>
              </a:rPr>
              <a:t>OF CUSTOM OBJECT: </a:t>
            </a:r>
            <a:r>
              <a:rPr lang="en-US" dirty="0" smtClean="0">
                <a:solidFill>
                  <a:srgbClr val="00B0F0"/>
                </a:solidFill>
                <a:latin typeface="Times New Roman" panose="02020603050405020304" pitchFamily="18" charset="0"/>
                <a:cs typeface="Times New Roman" panose="02020603050405020304" pitchFamily="18" charset="0"/>
              </a:rPr>
              <a:t>PAYMENT</a:t>
            </a:r>
            <a:endParaRPr lang="en-US" dirty="0">
              <a:solidFill>
                <a:srgbClr val="00B0F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navigate to setup to </a:t>
            </a:r>
            <a:r>
              <a:rPr lang="en-US" dirty="0" smtClean="0">
                <a:latin typeface="Times New Roman" panose="02020603050405020304" pitchFamily="18" charset="0"/>
                <a:cs typeface="Times New Roman" panose="02020603050405020304" pitchFamily="18" charset="0"/>
              </a:rPr>
              <a:t>select </a:t>
            </a:r>
            <a:r>
              <a:rPr lang="en-US" dirty="0">
                <a:latin typeface="Times New Roman" panose="02020603050405020304" pitchFamily="18" charset="0"/>
                <a:cs typeface="Times New Roman" panose="02020603050405020304" pitchFamily="18" charset="0"/>
              </a:rPr>
              <a:t>the object manager and create the object gives the detail like label name Has </a:t>
            </a:r>
            <a:r>
              <a:rPr lang="en-US" dirty="0" smtClean="0">
                <a:latin typeface="Times New Roman" panose="02020603050405020304" pitchFamily="18" charset="0"/>
                <a:cs typeface="Times New Roman" panose="02020603050405020304" pitchFamily="18" charset="0"/>
              </a:rPr>
              <a:t>payment and </a:t>
            </a:r>
            <a:r>
              <a:rPr lang="en-US" dirty="0">
                <a:latin typeface="Times New Roman" panose="02020603050405020304" pitchFamily="18" charset="0"/>
                <a:cs typeface="Times New Roman" panose="02020603050405020304" pitchFamily="18" charset="0"/>
              </a:rPr>
              <a:t>enter the plural name, record </a:t>
            </a:r>
            <a:r>
              <a:rPr lang="en-US" dirty="0" smtClean="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data type,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save it</a:t>
            </a:r>
            <a:endParaRPr lang="en-IN" dirty="0">
              <a:latin typeface="Times New Roman" panose="02020603050405020304" pitchFamily="18" charset="0"/>
              <a:cs typeface="Times New Roman" panose="02020603050405020304" pitchFamily="18" charset="0"/>
            </a:endParaRPr>
          </a:p>
          <a:p>
            <a:pPr algn="just"/>
            <a:endParaRPr lang="en-IN" dirty="0"/>
          </a:p>
        </p:txBody>
      </p:sp>
      <p:sp>
        <p:nvSpPr>
          <p:cNvPr id="5" name="TextBox 4"/>
          <p:cNvSpPr txBox="1"/>
          <p:nvPr/>
        </p:nvSpPr>
        <p:spPr>
          <a:xfrm>
            <a:off x="988291" y="5304221"/>
            <a:ext cx="9541164" cy="1477328"/>
          </a:xfrm>
          <a:prstGeom prst="rect">
            <a:avLst/>
          </a:prstGeom>
          <a:noFill/>
        </p:spPr>
        <p:txBody>
          <a:bodyPr wrap="square" rtlCol="0">
            <a:spAutoFit/>
          </a:bodyPr>
          <a:lstStyle/>
          <a:p>
            <a:pPr algn="just"/>
            <a:r>
              <a:rPr lang="en-US" dirty="0">
                <a:solidFill>
                  <a:srgbClr val="00B0F0"/>
                </a:solidFill>
                <a:latin typeface="Times New Roman" panose="02020603050405020304" pitchFamily="18" charset="0"/>
                <a:cs typeface="Times New Roman" panose="02020603050405020304" pitchFamily="18" charset="0"/>
              </a:rPr>
              <a:t>5</a:t>
            </a:r>
            <a:r>
              <a:rPr lang="en-US" dirty="0" smtClean="0">
                <a:solidFill>
                  <a:srgbClr val="00B0F0"/>
                </a:solidFill>
                <a:latin typeface="Times New Roman" panose="02020603050405020304" pitchFamily="18" charset="0"/>
                <a:cs typeface="Times New Roman" panose="02020603050405020304" pitchFamily="18" charset="0"/>
              </a:rPr>
              <a:t>.CREATION </a:t>
            </a:r>
            <a:r>
              <a:rPr lang="en-US" dirty="0">
                <a:solidFill>
                  <a:srgbClr val="00B0F0"/>
                </a:solidFill>
                <a:latin typeface="Times New Roman" panose="02020603050405020304" pitchFamily="18" charset="0"/>
                <a:cs typeface="Times New Roman" panose="02020603050405020304" pitchFamily="18" charset="0"/>
              </a:rPr>
              <a:t>OF CUSTOM OBJECT: </a:t>
            </a:r>
            <a:r>
              <a:rPr lang="en-US" dirty="0" smtClean="0">
                <a:solidFill>
                  <a:srgbClr val="00B0F0"/>
                </a:solidFill>
                <a:latin typeface="Times New Roman" panose="02020603050405020304" pitchFamily="18" charset="0"/>
                <a:cs typeface="Times New Roman" panose="02020603050405020304" pitchFamily="18" charset="0"/>
              </a:rPr>
              <a:t>RESCHEDULING/CANCEL</a:t>
            </a:r>
            <a:endParaRPr lang="en-US" dirty="0">
              <a:solidFill>
                <a:srgbClr val="00B0F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navigate to setup to </a:t>
            </a:r>
            <a:r>
              <a:rPr lang="en-US" dirty="0" smtClean="0">
                <a:latin typeface="Times New Roman" panose="02020603050405020304" pitchFamily="18" charset="0"/>
                <a:cs typeface="Times New Roman" panose="02020603050405020304" pitchFamily="18" charset="0"/>
              </a:rPr>
              <a:t>select </a:t>
            </a:r>
            <a:r>
              <a:rPr lang="en-US" dirty="0">
                <a:latin typeface="Times New Roman" panose="02020603050405020304" pitchFamily="18" charset="0"/>
                <a:cs typeface="Times New Roman" panose="02020603050405020304" pitchFamily="18" charset="0"/>
              </a:rPr>
              <a:t>the object manager and create the object gives the detail like label name Has </a:t>
            </a:r>
            <a:r>
              <a:rPr lang="en-US" dirty="0" err="1" smtClean="0">
                <a:latin typeface="Times New Roman" panose="02020603050405020304" pitchFamily="18" charset="0"/>
                <a:cs typeface="Times New Roman" panose="02020603050405020304" pitchFamily="18" charset="0"/>
              </a:rPr>
              <a:t>rescheduleing</a:t>
            </a:r>
            <a:r>
              <a:rPr lang="en-US" dirty="0" smtClean="0">
                <a:latin typeface="Times New Roman" panose="02020603050405020304" pitchFamily="18" charset="0"/>
                <a:cs typeface="Times New Roman" panose="02020603050405020304" pitchFamily="18" charset="0"/>
              </a:rPr>
              <a:t>/cancel </a:t>
            </a:r>
            <a:r>
              <a:rPr lang="en-US" dirty="0">
                <a:latin typeface="Times New Roman" panose="02020603050405020304" pitchFamily="18" charset="0"/>
                <a:cs typeface="Times New Roman" panose="02020603050405020304" pitchFamily="18" charset="0"/>
              </a:rPr>
              <a:t>and enter the plural name, record </a:t>
            </a:r>
            <a:r>
              <a:rPr lang="en-US" dirty="0" err="1">
                <a:latin typeface="Times New Roman" panose="02020603050405020304" pitchFamily="18" charset="0"/>
                <a:cs typeface="Times New Roman" panose="02020603050405020304" pitchFamily="18" charset="0"/>
              </a:rPr>
              <a:t>name,data</a:t>
            </a:r>
            <a:r>
              <a:rPr lang="en-US" dirty="0">
                <a:latin typeface="Times New Roman" panose="02020603050405020304" pitchFamily="18" charset="0"/>
                <a:cs typeface="Times New Roman" panose="02020603050405020304" pitchFamily="18" charset="0"/>
              </a:rPr>
              <a:t> type,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save it</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71026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44" y="0"/>
            <a:ext cx="11400312" cy="6858000"/>
          </a:xfrm>
          <a:prstGeom prst="rect">
            <a:avLst/>
          </a:prstGeom>
        </p:spPr>
      </p:pic>
    </p:spTree>
    <p:extLst>
      <p:ext uri="{BB962C8B-B14F-4D97-AF65-F5344CB8AC3E}">
        <p14:creationId xmlns:p14="http://schemas.microsoft.com/office/powerpoint/2010/main" val="351606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68652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58342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3468" r="152"/>
          <a:stretch/>
        </p:blipFill>
        <p:spPr>
          <a:xfrm>
            <a:off x="-73891" y="-184728"/>
            <a:ext cx="12173527" cy="5934363"/>
          </a:xfrm>
          <a:prstGeom prst="rect">
            <a:avLst/>
          </a:prstGeom>
        </p:spPr>
      </p:pic>
    </p:spTree>
    <p:extLst>
      <p:ext uri="{BB962C8B-B14F-4D97-AF65-F5344CB8AC3E}">
        <p14:creationId xmlns:p14="http://schemas.microsoft.com/office/powerpoint/2010/main" val="91851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054" y="2364509"/>
            <a:ext cx="9809018" cy="1938992"/>
          </a:xfrm>
          <a:prstGeom prst="rect">
            <a:avLst/>
          </a:prstGeom>
          <a:noFill/>
        </p:spPr>
        <p:txBody>
          <a:bodyPr wrap="square" rtlCol="0">
            <a:spAutoFit/>
          </a:bodyPr>
          <a:lstStyle/>
          <a:p>
            <a:r>
              <a:rPr lang="en-US" sz="2000" dirty="0" smtClean="0">
                <a:solidFill>
                  <a:schemeClr val="accent1"/>
                </a:solidFill>
                <a:latin typeface="Times New Roman" panose="02020603050405020304" pitchFamily="18" charset="0"/>
                <a:cs typeface="Times New Roman" panose="02020603050405020304" pitchFamily="18" charset="0"/>
              </a:rPr>
              <a:t>3.CREATION OF RELATIONSHIP:</a:t>
            </a:r>
            <a:r>
              <a:rPr lang="en-US" sz="2000" dirty="0" smtClean="0">
                <a:latin typeface="Times New Roman" panose="02020603050405020304" pitchFamily="18" charset="0"/>
                <a:cs typeface="Times New Roman" panose="02020603050405020304" pitchFamily="18" charset="0"/>
              </a:rPr>
              <a:t> Relationship between objects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To create a Master Detail relationship between passport with visa slots. Select the object manger visa slot from the list and select the field and relationship and click new. The data type has master detail relationship and go to the next page and save it. To  create the relationship between payment and bias slots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40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0570" r="460" b="64351"/>
          <a:stretch/>
        </p:blipFill>
        <p:spPr>
          <a:xfrm>
            <a:off x="2638716" y="415636"/>
            <a:ext cx="8204776" cy="2669309"/>
          </a:xfrm>
          <a:prstGeom prst="rect">
            <a:avLst/>
          </a:prstGeom>
        </p:spPr>
      </p:pic>
      <p:pic>
        <p:nvPicPr>
          <p:cNvPr id="5" name="Picture 4"/>
          <p:cNvPicPr>
            <a:picLocks noChangeAspect="1"/>
          </p:cNvPicPr>
          <p:nvPr/>
        </p:nvPicPr>
        <p:blipFill rotWithShape="1">
          <a:blip r:embed="rId2"/>
          <a:srcRect l="-486" t="40394" r="1942" b="43691"/>
          <a:stretch/>
        </p:blipFill>
        <p:spPr>
          <a:xfrm>
            <a:off x="2546349" y="3288146"/>
            <a:ext cx="8228179" cy="2854035"/>
          </a:xfrm>
          <a:prstGeom prst="rect">
            <a:avLst/>
          </a:prstGeom>
        </p:spPr>
      </p:pic>
    </p:spTree>
    <p:extLst>
      <p:ext uri="{BB962C8B-B14F-4D97-AF65-F5344CB8AC3E}">
        <p14:creationId xmlns:p14="http://schemas.microsoft.com/office/powerpoint/2010/main" val="237929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9055" y="221674"/>
            <a:ext cx="10492509" cy="5940088"/>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4. </a:t>
            </a:r>
            <a:r>
              <a:rPr lang="en-US" sz="2000" dirty="0" smtClean="0">
                <a:latin typeface="Times New Roman" panose="02020603050405020304" pitchFamily="18" charset="0"/>
                <a:cs typeface="Times New Roman" panose="02020603050405020304" pitchFamily="18" charset="0"/>
              </a:rPr>
              <a:t>       CREATION </a:t>
            </a:r>
            <a:r>
              <a:rPr lang="en-US" sz="2000" dirty="0" smtClean="0">
                <a:latin typeface="Times New Roman" panose="02020603050405020304" pitchFamily="18" charset="0"/>
                <a:cs typeface="Times New Roman" panose="02020603050405020304" pitchFamily="18" charset="0"/>
              </a:rPr>
              <a:t>OF APP</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Navigate to setup and search for app manager and select the new lightning app give the app name has book my visa. Upload picture to that and the navigation items like payments, passports, visa slot, reschedule/cancel. </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elect the system admin profile to available items to select items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5.CREATION  OF USER</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Navigate to setup in quick search bar .type user in and select it and quick click on new user. Give the last name and first name . Enter your mail it the field. Give all the profile to that username at the bottom of the page you can check the box to generate a new password and notify the user immediately.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6.CREATION OF REPORT</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Click on the app launcher and search for reports and select the passports with visa slots for the report type name. select the start button to create a report.at the left side of the report you can find an outline pane and select the group has select location and columns has visa slot number.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74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 t="8125" r="620" b="66505"/>
          <a:stretch/>
        </p:blipFill>
        <p:spPr>
          <a:xfrm>
            <a:off x="2881745" y="101600"/>
            <a:ext cx="9153237" cy="5357092"/>
          </a:xfrm>
          <a:prstGeom prst="rect">
            <a:avLst/>
          </a:prstGeom>
        </p:spPr>
      </p:pic>
    </p:spTree>
    <p:extLst>
      <p:ext uri="{BB962C8B-B14F-4D97-AF65-F5344CB8AC3E}">
        <p14:creationId xmlns:p14="http://schemas.microsoft.com/office/powerpoint/2010/main" val="25827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09" y="2013527"/>
            <a:ext cx="8349673" cy="2246769"/>
          </a:xfrm>
          <a:prstGeom prst="rect">
            <a:avLst/>
          </a:prstGeom>
          <a:noFill/>
        </p:spPr>
        <p:txBody>
          <a:bodyPr wrap="square" rtlCol="0">
            <a:spAutoFit/>
          </a:bodyPr>
          <a:lstStyle/>
          <a:p>
            <a:r>
              <a:rPr lang="en-US" sz="2000" dirty="0" smtClean="0">
                <a:solidFill>
                  <a:schemeClr val="accent1"/>
                </a:solidFill>
                <a:latin typeface="Times New Roman" panose="02020603050405020304" pitchFamily="18" charset="0"/>
                <a:cs typeface="Times New Roman" panose="02020603050405020304" pitchFamily="18" charset="0"/>
              </a:rPr>
              <a:t>CREATION OF DASHBOARDS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Click on the app launcher and search for dashboards .name the dashboards has passport with visa locations. And select the create option now click on add component and for report select passports with locations. Select the donut chart in display of the location. Ensure that </a:t>
            </a:r>
            <a:r>
              <a:rPr lang="en-US" sz="2000" dirty="0" err="1" smtClean="0">
                <a:latin typeface="Times New Roman" panose="02020603050405020304" pitchFamily="18" charset="0"/>
                <a:cs typeface="Times New Roman" panose="02020603050405020304" pitchFamily="18" charset="0"/>
              </a:rPr>
              <a:t>va;ue</a:t>
            </a:r>
            <a:r>
              <a:rPr lang="en-US" sz="2000" dirty="0" smtClean="0">
                <a:latin typeface="Times New Roman" panose="02020603050405020304" pitchFamily="18" charset="0"/>
                <a:cs typeface="Times New Roman" panose="02020603050405020304" pitchFamily="18" charset="0"/>
              </a:rPr>
              <a:t> is record count and sliced by </a:t>
            </a:r>
            <a:r>
              <a:rPr lang="en-US" sz="2000" dirty="0" err="1" smtClean="0">
                <a:latin typeface="Times New Roman" panose="02020603050405020304" pitchFamily="18" charset="0"/>
                <a:cs typeface="Times New Roman" panose="02020603050405020304" pitchFamily="18" charset="0"/>
              </a:rPr>
              <a:t>locations.click</a:t>
            </a:r>
            <a:r>
              <a:rPr lang="en-US" sz="2000" dirty="0" smtClean="0">
                <a:latin typeface="Times New Roman" panose="02020603050405020304" pitchFamily="18" charset="0"/>
                <a:cs typeface="Times New Roman" panose="02020603050405020304" pitchFamily="18" charset="0"/>
              </a:rPr>
              <a:t> and save the dashboards.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07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680" y="162560"/>
            <a:ext cx="11714480" cy="6309420"/>
          </a:xfrm>
          <a:prstGeom prst="rect">
            <a:avLst/>
          </a:prstGeom>
          <a:noFill/>
        </p:spPr>
        <p:txBody>
          <a:bodyPr wrap="square" rtlCol="0">
            <a:spAutoFit/>
          </a:bodyPr>
          <a:lstStyle/>
          <a:p>
            <a:pPr algn="just"/>
            <a:r>
              <a:rPr lang="en-US" sz="2800" dirty="0" smtClean="0">
                <a:latin typeface="Algerian" panose="04020705040A02060702" pitchFamily="82" charset="0"/>
              </a:rPr>
              <a:t>                   CRM  </a:t>
            </a:r>
            <a:r>
              <a:rPr lang="en-US" sz="2800" dirty="0" smtClean="0">
                <a:latin typeface="Algerian" panose="04020705040A02060702" pitchFamily="82" charset="0"/>
              </a:rPr>
              <a:t>APPLICATION THAT HELPS TO BOOK A VISA SLOT</a:t>
            </a:r>
          </a:p>
          <a:p>
            <a:pPr algn="just"/>
            <a:endParaRPr lang="en-US" sz="2800" dirty="0">
              <a:latin typeface="Algerian" panose="04020705040A02060702" pitchFamily="82" charset="0"/>
            </a:endParaRPr>
          </a:p>
          <a:p>
            <a:pPr algn="just"/>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INTRODUCTION</a:t>
            </a:r>
          </a:p>
          <a:p>
            <a:pPr algn="just"/>
            <a:r>
              <a:rPr lang="en-US" sz="2800" dirty="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 </a:t>
            </a:r>
            <a:r>
              <a:rPr lang="en-US" sz="2400" dirty="0" smtClean="0">
                <a:solidFill>
                  <a:schemeClr val="accent1"/>
                </a:solidFill>
                <a:latin typeface="Cambria Math" panose="02040503050406030204" pitchFamily="18" charset="0"/>
                <a:ea typeface="Cambria Math" panose="02040503050406030204" pitchFamily="18" charset="0"/>
              </a:rPr>
              <a:t>OVERVIEW:</a:t>
            </a:r>
          </a:p>
          <a:p>
            <a:pPr algn="just"/>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                            A Visa slot management project is a system that used to track and manage       </a:t>
            </a:r>
          </a:p>
          <a:p>
            <a:pPr algn="just"/>
            <a:r>
              <a:rPr lang="en-US" sz="2400" dirty="0" smtClean="0">
                <a:latin typeface="Cambria Math" panose="02040503050406030204" pitchFamily="18" charset="0"/>
                <a:ea typeface="Cambria Math" panose="02040503050406030204" pitchFamily="18" charset="0"/>
              </a:rPr>
              <a:t>                     the availability of visa slot, which are appoints that are required for certain for</a:t>
            </a:r>
          </a:p>
          <a:p>
            <a:pPr algn="just"/>
            <a:r>
              <a:rPr lang="en-US" sz="2400" dirty="0" smtClean="0">
                <a:latin typeface="Cambria Math" panose="02040503050406030204" pitchFamily="18" charset="0"/>
                <a:ea typeface="Cambria Math" panose="02040503050406030204" pitchFamily="18" charset="0"/>
              </a:rPr>
              <a:t>                     visa slot applications. It might used by a government agency or a visa   slots</a:t>
            </a:r>
          </a:p>
          <a:p>
            <a:pPr algn="just"/>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                     to schedule and manage appointment with applicants.</a:t>
            </a:r>
          </a:p>
          <a:p>
            <a:pPr algn="just"/>
            <a:endParaRPr lang="en-US" sz="2400" dirty="0">
              <a:latin typeface="Cambria Math" panose="02040503050406030204" pitchFamily="18" charset="0"/>
              <a:ea typeface="Cambria Math" panose="02040503050406030204" pitchFamily="18" charset="0"/>
            </a:endParaRPr>
          </a:p>
          <a:p>
            <a:pPr algn="just"/>
            <a:r>
              <a:rPr lang="en-US" sz="2400" dirty="0" smtClean="0">
                <a:latin typeface="Cambria Math" panose="02040503050406030204" pitchFamily="18" charset="0"/>
                <a:ea typeface="Cambria Math" panose="02040503050406030204" pitchFamily="18" charset="0"/>
              </a:rPr>
              <a:t>                     PURPOSE:</a:t>
            </a:r>
          </a:p>
          <a:p>
            <a:pPr algn="just"/>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                            Saving the time of the customers who want to book it by using CRM </a:t>
            </a:r>
          </a:p>
          <a:p>
            <a:pPr algn="just"/>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                       application that helps to booking a visa slot.  Wandering for booking the  </a:t>
            </a:r>
          </a:p>
          <a:p>
            <a:pPr algn="just"/>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                       visa slot and tracking can be reduce here.  Reduce the paper filling as much </a:t>
            </a:r>
          </a:p>
          <a:p>
            <a:pPr algn="just"/>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                       the Customer expecting. Ensuring the safety of the customers and </a:t>
            </a:r>
          </a:p>
          <a:p>
            <a:pPr algn="just"/>
            <a:r>
              <a:rPr lang="en-US" sz="2400" dirty="0">
                <a:latin typeface="Cambria Math" panose="02040503050406030204" pitchFamily="18" charset="0"/>
                <a:ea typeface="Cambria Math" panose="02040503050406030204" pitchFamily="18" charset="0"/>
              </a:rPr>
              <a:t> </a:t>
            </a:r>
            <a:r>
              <a:rPr lang="en-US" sz="2400" dirty="0" smtClean="0">
                <a:latin typeface="Cambria Math" panose="02040503050406030204" pitchFamily="18" charset="0"/>
                <a:ea typeface="Cambria Math" panose="02040503050406030204" pitchFamily="18" charset="0"/>
              </a:rPr>
              <a:t>                       panic of many verification.</a:t>
            </a:r>
            <a:endParaRPr lang="en-US" sz="2400" dirty="0">
              <a:latin typeface="Cambria Math" panose="02040503050406030204" pitchFamily="18" charset="0"/>
              <a:ea typeface="Cambria Math" panose="02040503050406030204" pitchFamily="18" charset="0"/>
            </a:endParaRPr>
          </a:p>
          <a:p>
            <a:pPr algn="just"/>
            <a:endParaRPr lang="en-IN" sz="2800" dirty="0">
              <a:latin typeface="Algerian" panose="04020705040A02060702" pitchFamily="82" charset="0"/>
            </a:endParaRPr>
          </a:p>
        </p:txBody>
      </p:sp>
    </p:spTree>
    <p:extLst>
      <p:ext uri="{BB962C8B-B14F-4D97-AF65-F5344CB8AC3E}">
        <p14:creationId xmlns:p14="http://schemas.microsoft.com/office/powerpoint/2010/main" val="3099031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7474" t="31153" r="-17" b="50892"/>
          <a:stretch/>
        </p:blipFill>
        <p:spPr>
          <a:xfrm>
            <a:off x="-101600" y="-304800"/>
            <a:ext cx="12404435" cy="7370617"/>
          </a:xfrm>
          <a:prstGeom prst="rect">
            <a:avLst/>
          </a:prstGeom>
        </p:spPr>
      </p:pic>
    </p:spTree>
    <p:extLst>
      <p:ext uri="{BB962C8B-B14F-4D97-AF65-F5344CB8AC3E}">
        <p14:creationId xmlns:p14="http://schemas.microsoft.com/office/powerpoint/2010/main" val="161212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6582" y="655782"/>
            <a:ext cx="8442036" cy="193899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TRAILHEAD PROFILE PUBLIC URL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Team </a:t>
            </a:r>
            <a:r>
              <a:rPr lang="en-US" sz="2000" dirty="0" smtClean="0">
                <a:latin typeface="Times New Roman" panose="02020603050405020304" pitchFamily="18" charset="0"/>
                <a:cs typeface="Times New Roman" panose="02020603050405020304" pitchFamily="18" charset="0"/>
              </a:rPr>
              <a:t>Lead-  </a:t>
            </a:r>
            <a:r>
              <a:rPr lang="en-US" sz="2000" u="sng" dirty="0" smtClean="0">
                <a:latin typeface="Times New Roman" panose="02020603050405020304" pitchFamily="18" charset="0"/>
                <a:cs typeface="Times New Roman" panose="02020603050405020304" pitchFamily="18" charset="0"/>
              </a:rPr>
              <a:t>https</a:t>
            </a:r>
            <a:r>
              <a:rPr lang="en-US" sz="2000" u="sng" dirty="0">
                <a:latin typeface="Times New Roman" panose="02020603050405020304" pitchFamily="18" charset="0"/>
                <a:cs typeface="Times New Roman" panose="02020603050405020304" pitchFamily="18" charset="0"/>
              </a:rPr>
              <a:t>://trailblazer.me/id/vijisari2001</a:t>
            </a:r>
            <a:endParaRPr lang="en-US" sz="2000" u="sng"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Team Member </a:t>
            </a:r>
            <a:r>
              <a:rPr lang="en-US" sz="2000" dirty="0">
                <a:latin typeface="Times New Roman" panose="02020603050405020304" pitchFamily="18" charset="0"/>
                <a:cs typeface="Times New Roman" panose="02020603050405020304" pitchFamily="18" charset="0"/>
              </a:rPr>
              <a:t>1-https://trailblazer.me/id/s9360798951</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Team </a:t>
            </a:r>
            <a:r>
              <a:rPr lang="en-US" sz="2000" smtClean="0">
                <a:latin typeface="Times New Roman" panose="02020603050405020304" pitchFamily="18" charset="0"/>
                <a:cs typeface="Times New Roman" panose="02020603050405020304" pitchFamily="18" charset="0"/>
              </a:rPr>
              <a:t>Member </a:t>
            </a:r>
            <a:r>
              <a:rPr lang="en-US" sz="2000">
                <a:latin typeface="Times New Roman" panose="02020603050405020304" pitchFamily="18" charset="0"/>
                <a:cs typeface="Times New Roman" panose="02020603050405020304" pitchFamily="18" charset="0"/>
              </a:rPr>
              <a:t>2-https</a:t>
            </a:r>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trailblazer.me/id/vani27</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Team Member </a:t>
            </a:r>
            <a:r>
              <a:rPr lang="en-US" sz="2000" dirty="0">
                <a:latin typeface="Times New Roman" panose="02020603050405020304" pitchFamily="18" charset="0"/>
                <a:cs typeface="Times New Roman" panose="02020603050405020304" pitchFamily="18" charset="0"/>
              </a:rPr>
              <a:t>3-https://trailblazer.me/id/vijiammu14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337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5964" y="831273"/>
            <a:ext cx="8682181" cy="707886"/>
          </a:xfrm>
          <a:prstGeom prst="rect">
            <a:avLst/>
          </a:prstGeom>
          <a:noFill/>
        </p:spPr>
        <p:txBody>
          <a:bodyPr wrap="square" rtlCol="0">
            <a:spAutoFit/>
          </a:bodyPr>
          <a:lstStyle/>
          <a:p>
            <a:pPr algn="ctr"/>
            <a:r>
              <a:rPr lang="en-US" sz="4000" u="sng" dirty="0" smtClean="0">
                <a:latin typeface="Algerian" panose="04020705040A02060702" pitchFamily="82" charset="0"/>
              </a:rPr>
              <a:t>ADVANTAGES </a:t>
            </a:r>
            <a:endParaRPr lang="en-IN" sz="4000" u="sng" dirty="0">
              <a:latin typeface="Algerian" panose="04020705040A02060702" pitchFamily="82" charset="0"/>
            </a:endParaRPr>
          </a:p>
        </p:txBody>
      </p:sp>
      <p:sp>
        <p:nvSpPr>
          <p:cNvPr id="3" name="TextBox 2"/>
          <p:cNvSpPr txBox="1"/>
          <p:nvPr/>
        </p:nvSpPr>
        <p:spPr>
          <a:xfrm>
            <a:off x="2225964" y="2687782"/>
            <a:ext cx="8515927"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An efficient dashboard streamlines sales activities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Potential to add revenue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Increased sale revenue and reduced cost of sales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Increased customer satisfaction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Lower cost of recruiting customers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Increase customer retention in loyalty</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customer knowledge</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customization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prevents the country from entry of unknown persons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85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382" y="794327"/>
            <a:ext cx="8395854" cy="707886"/>
          </a:xfrm>
          <a:prstGeom prst="rect">
            <a:avLst/>
          </a:prstGeom>
          <a:noFill/>
        </p:spPr>
        <p:txBody>
          <a:bodyPr wrap="square" rtlCol="0">
            <a:spAutoFit/>
          </a:bodyPr>
          <a:lstStyle/>
          <a:p>
            <a:pPr algn="ctr"/>
            <a:r>
              <a:rPr lang="en-US" sz="4000" u="sng" dirty="0" smtClean="0">
                <a:latin typeface="Algerian" panose="04020705040A02060702" pitchFamily="82" charset="0"/>
              </a:rPr>
              <a:t>DISADVANTAGES</a:t>
            </a:r>
            <a:endParaRPr lang="en-IN" sz="4000" u="sng" dirty="0">
              <a:latin typeface="Algerian" panose="04020705040A02060702" pitchFamily="82" charset="0"/>
            </a:endParaRPr>
          </a:p>
        </p:txBody>
      </p:sp>
      <p:sp>
        <p:nvSpPr>
          <p:cNvPr id="4" name="TextBox 3"/>
          <p:cNvSpPr txBox="1"/>
          <p:nvPr/>
        </p:nvSpPr>
        <p:spPr>
          <a:xfrm>
            <a:off x="1431637" y="2346035"/>
            <a:ext cx="9245600"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Require top management support </a:t>
            </a: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Complicated and confusing </a:t>
            </a: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Problem in implementation </a:t>
            </a: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Fails to serve interested customers</a:t>
            </a: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Customer dissatisfaction</a:t>
            </a: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Poor connection</a:t>
            </a: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Lack of leadership</a:t>
            </a: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Can be costly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47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5673" y="618836"/>
            <a:ext cx="8192654" cy="707886"/>
          </a:xfrm>
          <a:prstGeom prst="rect">
            <a:avLst/>
          </a:prstGeom>
          <a:noFill/>
        </p:spPr>
        <p:txBody>
          <a:bodyPr wrap="square" rtlCol="0">
            <a:spAutoFit/>
          </a:bodyPr>
          <a:lstStyle/>
          <a:p>
            <a:pPr algn="ctr"/>
            <a:r>
              <a:rPr lang="en-US" sz="4000" u="sng" dirty="0" smtClean="0">
                <a:latin typeface="Algerian" panose="04020705040A02060702" pitchFamily="82" charset="0"/>
              </a:rPr>
              <a:t>APPLICATIONS</a:t>
            </a:r>
            <a:endParaRPr lang="en-IN" sz="4000" u="sng" dirty="0">
              <a:latin typeface="Algerian" panose="04020705040A02060702" pitchFamily="82" charset="0"/>
            </a:endParaRPr>
          </a:p>
        </p:txBody>
      </p:sp>
      <p:sp>
        <p:nvSpPr>
          <p:cNvPr id="4" name="TextBox 3"/>
          <p:cNvSpPr txBox="1"/>
          <p:nvPr/>
        </p:nvSpPr>
        <p:spPr>
          <a:xfrm>
            <a:off x="3445164" y="1736436"/>
            <a:ext cx="7527636"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will help you to track and manage the availability of visa slot, which are appointments that are required for certain visa applications</a:t>
            </a:r>
            <a:r>
              <a:rPr lang="en-US" sz="2400" dirty="0" smtClean="0">
                <a:latin typeface="Times New Roman" panose="02020603050405020304" pitchFamily="18" charset="0"/>
                <a:cs typeface="Times New Roman" panose="02020603050405020304" pitchFamily="18" charset="0"/>
              </a:rPr>
              <a:t>. CRM </a:t>
            </a:r>
            <a:r>
              <a:rPr lang="en-US" sz="2400" dirty="0">
                <a:latin typeface="Times New Roman" panose="02020603050405020304" pitchFamily="18" charset="0"/>
                <a:cs typeface="Times New Roman" panose="02020603050405020304" pitchFamily="18" charset="0"/>
              </a:rPr>
              <a:t>is a well conceived business strategy </a:t>
            </a:r>
            <a:r>
              <a:rPr lang="en-US" sz="2400" dirty="0" smtClean="0">
                <a:latin typeface="Times New Roman" panose="02020603050405020304" pitchFamily="18" charset="0"/>
                <a:cs typeface="Times New Roman" panose="02020603050405020304" pitchFamily="18" charset="0"/>
              </a:rPr>
              <a:t>with long </a:t>
            </a:r>
            <a:r>
              <a:rPr lang="en-US" sz="2400" dirty="0">
                <a:latin typeface="Times New Roman" panose="02020603050405020304" pitchFamily="18" charset="0"/>
                <a:cs typeface="Times New Roman" panose="02020603050405020304" pitchFamily="18" charset="0"/>
              </a:rPr>
              <a:t>terms outcomes that maximize profitability, </a:t>
            </a:r>
            <a:r>
              <a:rPr lang="en-US" sz="2400" dirty="0" smtClean="0">
                <a:latin typeface="Times New Roman" panose="02020603050405020304" pitchFamily="18" charset="0"/>
                <a:cs typeface="Times New Roman" panose="02020603050405020304" pitchFamily="18" charset="0"/>
              </a:rPr>
              <a:t>revenue and </a:t>
            </a:r>
            <a:r>
              <a:rPr lang="en-US" sz="2400" dirty="0">
                <a:latin typeface="Times New Roman" panose="02020603050405020304" pitchFamily="18" charset="0"/>
                <a:cs typeface="Times New Roman" panose="02020603050405020304" pitchFamily="18" charset="0"/>
              </a:rPr>
              <a:t>customer satisfaction by </a:t>
            </a:r>
            <a:r>
              <a:rPr lang="en-US" sz="2400" dirty="0" err="1">
                <a:latin typeface="Times New Roman" panose="02020603050405020304" pitchFamily="18" charset="0"/>
                <a:cs typeface="Times New Roman" panose="02020603050405020304" pitchFamily="18" charset="0"/>
              </a:rPr>
              <a:t>organising</a:t>
            </a:r>
            <a:r>
              <a:rPr lang="en-US" sz="2400" dirty="0">
                <a:latin typeface="Times New Roman" panose="02020603050405020304" pitchFamily="18" charset="0"/>
                <a:cs typeface="Times New Roman" panose="02020603050405020304" pitchFamily="18" charset="0"/>
              </a:rPr>
              <a:t> around </a:t>
            </a:r>
            <a:r>
              <a:rPr lang="en-US" sz="2400" dirty="0" smtClean="0">
                <a:latin typeface="Times New Roman" panose="02020603050405020304" pitchFamily="18" charset="0"/>
                <a:cs typeface="Times New Roman" panose="02020603050405020304" pitchFamily="18" charset="0"/>
              </a:rPr>
              <a:t>customer segment</a:t>
            </a:r>
            <a:r>
              <a:rPr lang="en-US" sz="2400" dirty="0">
                <a:latin typeface="Times New Roman" panose="02020603050405020304" pitchFamily="18" charset="0"/>
                <a:cs typeface="Times New Roman" panose="02020603050405020304" pitchFamily="18" charset="0"/>
              </a:rPr>
              <a:t>, fostering customer satisfying actions </a:t>
            </a:r>
            <a:r>
              <a:rPr lang="en-US" sz="2400" dirty="0" smtClean="0">
                <a:latin typeface="Times New Roman" panose="02020603050405020304" pitchFamily="18" charset="0"/>
                <a:cs typeface="Times New Roman" panose="02020603050405020304" pitchFamily="18" charset="0"/>
              </a:rPr>
              <a:t>and Implementing </a:t>
            </a:r>
            <a:r>
              <a:rPr lang="en-US" sz="2400" dirty="0">
                <a:latin typeface="Times New Roman" panose="02020603050405020304" pitchFamily="18" charset="0"/>
                <a:cs typeface="Times New Roman" panose="02020603050405020304" pitchFamily="18" charset="0"/>
              </a:rPr>
              <a:t>customer centric process</a:t>
            </a:r>
            <a:r>
              <a:rPr lang="en-US" sz="2400" dirty="0" smtClean="0">
                <a:latin typeface="Times New Roman" panose="02020603050405020304" pitchFamily="18" charset="0"/>
                <a:cs typeface="Times New Roman" panose="02020603050405020304" pitchFamily="18" charset="0"/>
              </a:rPr>
              <a:t>. CRM </a:t>
            </a:r>
            <a:r>
              <a:rPr lang="en-US" sz="2400" dirty="0">
                <a:latin typeface="Times New Roman" panose="02020603050405020304" pitchFamily="18" charset="0"/>
                <a:cs typeface="Times New Roman" panose="02020603050405020304" pitchFamily="18" charset="0"/>
              </a:rPr>
              <a:t>is a strategy employed to learn and understand customer' need wants ad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in order to develop stronger and sustained relationship with them.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20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8109" y="360218"/>
            <a:ext cx="8820727" cy="4124206"/>
          </a:xfrm>
          <a:prstGeom prst="rect">
            <a:avLst/>
          </a:prstGeom>
          <a:noFill/>
        </p:spPr>
        <p:txBody>
          <a:bodyPr wrap="square" rtlCol="0">
            <a:spAutoFit/>
          </a:bodyPr>
          <a:lstStyle/>
          <a:p>
            <a:pPr algn="ctr"/>
            <a:r>
              <a:rPr lang="en-US" sz="4000" u="sng" dirty="0" smtClean="0">
                <a:latin typeface="Algerian" panose="04020705040A02060702" pitchFamily="82" charset="0"/>
              </a:rPr>
              <a:t>CONCLUSION</a:t>
            </a:r>
          </a:p>
          <a:p>
            <a:pPr algn="ctr"/>
            <a:endParaRPr lang="en-US" dirty="0"/>
          </a:p>
          <a:p>
            <a:endParaRPr lang="en-US" dirty="0" smtClean="0"/>
          </a:p>
          <a:p>
            <a:r>
              <a:rPr lang="en-US" sz="2400" dirty="0" smtClean="0">
                <a:latin typeface="Times New Roman" panose="02020603050405020304" pitchFamily="18" charset="0"/>
                <a:cs typeface="Times New Roman" panose="02020603050405020304" pitchFamily="18" charset="0"/>
              </a:rPr>
              <a:t>VISA SLOT</a:t>
            </a:r>
          </a:p>
          <a:p>
            <a:endParaRPr lang="en-US" dirty="0" smtClean="0"/>
          </a:p>
          <a:p>
            <a:pPr algn="just"/>
            <a:r>
              <a:rPr lang="en-US" sz="2800" dirty="0" smtClean="0">
                <a:latin typeface="Times New Roman" panose="02020603050405020304" pitchFamily="18" charset="0"/>
                <a:cs typeface="Times New Roman" panose="02020603050405020304" pitchFamily="18" charset="0"/>
              </a:rPr>
              <a:t>By </a:t>
            </a:r>
            <a:r>
              <a:rPr lang="en-US" sz="2800" dirty="0">
                <a:latin typeface="Times New Roman" panose="02020603050405020304" pitchFamily="18" charset="0"/>
                <a:cs typeface="Times New Roman" panose="02020603050405020304" pitchFamily="18" charset="0"/>
              </a:rPr>
              <a:t>using the CRM application, we should track and manage the availability of visa slots easily. Booking of visa slots will be in an easier way</a:t>
            </a:r>
            <a:r>
              <a:rPr lang="en-US" sz="2800" dirty="0" smtClean="0">
                <a:latin typeface="Times New Roman" panose="02020603050405020304" pitchFamily="18" charset="0"/>
                <a:cs typeface="Times New Roman" panose="02020603050405020304" pitchFamily="18" charset="0"/>
              </a:rPr>
              <a:t>. It </a:t>
            </a:r>
            <a:r>
              <a:rPr lang="en-US" sz="2800" dirty="0">
                <a:latin typeface="Times New Roman" panose="02020603050405020304" pitchFamily="18" charset="0"/>
                <a:cs typeface="Times New Roman" panose="02020603050405020304" pitchFamily="18" charset="0"/>
              </a:rPr>
              <a:t>is a </a:t>
            </a:r>
            <a:r>
              <a:rPr lang="en-US" sz="2800" dirty="0" smtClean="0">
                <a:latin typeface="Times New Roman" panose="02020603050405020304" pitchFamily="18" charset="0"/>
                <a:cs typeface="Times New Roman" panose="02020603050405020304" pitchFamily="18" charset="0"/>
              </a:rPr>
              <a:t>beneficial </a:t>
            </a:r>
            <a:r>
              <a:rPr lang="en-US" sz="2800" dirty="0">
                <a:latin typeface="Times New Roman" panose="02020603050405020304" pitchFamily="18" charset="0"/>
                <a:cs typeface="Times New Roman" panose="02020603050405020304" pitchFamily="18" charset="0"/>
              </a:rPr>
              <a:t>and useful one for the customers. Save the time and often visiting trouble is not there</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46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5891" y="766618"/>
            <a:ext cx="9199418" cy="707886"/>
          </a:xfrm>
          <a:prstGeom prst="rect">
            <a:avLst/>
          </a:prstGeom>
          <a:noFill/>
        </p:spPr>
        <p:txBody>
          <a:bodyPr wrap="square" rtlCol="0">
            <a:spAutoFit/>
          </a:bodyPr>
          <a:lstStyle/>
          <a:p>
            <a:pPr algn="ctr"/>
            <a:r>
              <a:rPr lang="en-US" sz="4000" u="sng" dirty="0" smtClean="0">
                <a:latin typeface="Algerian" panose="04020705040A02060702" pitchFamily="82" charset="0"/>
              </a:rPr>
              <a:t>FUTURE SCOPE</a:t>
            </a:r>
            <a:endParaRPr lang="en-IN" sz="4000" u="sng" dirty="0">
              <a:latin typeface="Algerian" panose="04020705040A02060702" pitchFamily="82" charset="0"/>
            </a:endParaRPr>
          </a:p>
        </p:txBody>
      </p:sp>
      <p:sp>
        <p:nvSpPr>
          <p:cNvPr id="6" name="TextBox 5"/>
          <p:cNvSpPr txBox="1"/>
          <p:nvPr/>
        </p:nvSpPr>
        <p:spPr>
          <a:xfrm>
            <a:off x="2105891" y="1754909"/>
            <a:ext cx="8617527" cy="1815882"/>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The future of CRM is about which companies will be able to pivot to meet the changing needs and trends- driven by customer expectations. Customer expect organisations to know a lot about them and except to have conversations.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76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2aa3ead2-8c29-40b0-81da-f411c32ffa03"/>
          <p:cNvSpPr>
            <a:spLocks noChangeAspect="1" noChangeArrowheads="1"/>
          </p:cNvSpPr>
          <p:nvPr/>
        </p:nvSpPr>
        <p:spPr bwMode="auto">
          <a:xfrm>
            <a:off x="5540375" y="193371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rotWithShape="1">
          <a:blip r:embed="rId2"/>
          <a:srcRect t="15982" r="-774" b="20455"/>
          <a:stretch/>
        </p:blipFill>
        <p:spPr>
          <a:xfrm>
            <a:off x="5299366" y="189344"/>
            <a:ext cx="5139867" cy="6553202"/>
          </a:xfrm>
          <a:prstGeom prst="rect">
            <a:avLst/>
          </a:prstGeom>
        </p:spPr>
      </p:pic>
      <p:sp>
        <p:nvSpPr>
          <p:cNvPr id="5" name="TextBox 4"/>
          <p:cNvSpPr txBox="1"/>
          <p:nvPr/>
        </p:nvSpPr>
        <p:spPr>
          <a:xfrm>
            <a:off x="2124364" y="701964"/>
            <a:ext cx="2743200" cy="523220"/>
          </a:xfrm>
          <a:prstGeom prst="rect">
            <a:avLst/>
          </a:prstGeom>
          <a:noFill/>
        </p:spPr>
        <p:txBody>
          <a:bodyPr wrap="square" rtlCol="0">
            <a:spAutoFit/>
          </a:bodyPr>
          <a:lstStyle/>
          <a:p>
            <a:r>
              <a:rPr lang="en-US" sz="2800" dirty="0" smtClean="0">
                <a:latin typeface="Algerian" panose="04020705040A02060702" pitchFamily="82" charset="0"/>
              </a:rPr>
              <a:t>EMPATHY MAP</a:t>
            </a:r>
            <a:endParaRPr lang="en-IN" sz="2800" dirty="0">
              <a:latin typeface="Algerian" panose="04020705040A02060702" pitchFamily="82" charset="0"/>
            </a:endParaRPr>
          </a:p>
        </p:txBody>
      </p:sp>
    </p:spTree>
    <p:extLst>
      <p:ext uri="{BB962C8B-B14F-4D97-AF65-F5344CB8AC3E}">
        <p14:creationId xmlns:p14="http://schemas.microsoft.com/office/powerpoint/2010/main" val="3145355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2829" t="13182" r="11885" b="58431"/>
          <a:stretch/>
        </p:blipFill>
        <p:spPr>
          <a:xfrm>
            <a:off x="3282103" y="90836"/>
            <a:ext cx="8909897" cy="6767164"/>
          </a:xfrm>
          <a:prstGeom prst="rect">
            <a:avLst/>
          </a:prstGeom>
        </p:spPr>
      </p:pic>
    </p:spTree>
    <p:extLst>
      <p:ext uri="{BB962C8B-B14F-4D97-AF65-F5344CB8AC3E}">
        <p14:creationId xmlns:p14="http://schemas.microsoft.com/office/powerpoint/2010/main" val="183384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13108" r="22890" b="56499"/>
          <a:stretch/>
        </p:blipFill>
        <p:spPr>
          <a:xfrm>
            <a:off x="3116825" y="0"/>
            <a:ext cx="8996517" cy="6864598"/>
          </a:xfrm>
          <a:prstGeom prst="rect">
            <a:avLst/>
          </a:prstGeom>
        </p:spPr>
      </p:pic>
    </p:spTree>
    <p:extLst>
      <p:ext uri="{BB962C8B-B14F-4D97-AF65-F5344CB8AC3E}">
        <p14:creationId xmlns:p14="http://schemas.microsoft.com/office/powerpoint/2010/main" val="24799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3163" r="28198" b="42974"/>
          <a:stretch/>
        </p:blipFill>
        <p:spPr>
          <a:xfrm>
            <a:off x="3401478" y="129674"/>
            <a:ext cx="8407065" cy="6728326"/>
          </a:xfrm>
          <a:prstGeom prst="rect">
            <a:avLst/>
          </a:prstGeom>
        </p:spPr>
      </p:pic>
    </p:spTree>
    <p:extLst>
      <p:ext uri="{BB962C8B-B14F-4D97-AF65-F5344CB8AC3E}">
        <p14:creationId xmlns:p14="http://schemas.microsoft.com/office/powerpoint/2010/main" val="90834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23437955"/>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5932707"/>
                    </a:ext>
                  </a:extLst>
                </a:gridCol>
                <a:gridCol w="4064000">
                  <a:extLst>
                    <a:ext uri="{9D8B030D-6E8A-4147-A177-3AD203B41FA5}">
                      <a16:colId xmlns:a16="http://schemas.microsoft.com/office/drawing/2014/main" val="1228746233"/>
                    </a:ext>
                  </a:extLst>
                </a:gridCol>
              </a:tblGrid>
              <a:tr h="370840">
                <a:tc>
                  <a:txBody>
                    <a:bodyPr/>
                    <a:lstStyle/>
                    <a:p>
                      <a:r>
                        <a:rPr lang="en-US" dirty="0" smtClean="0"/>
                        <a:t>OBJECT</a:t>
                      </a:r>
                      <a:r>
                        <a:rPr lang="en-US" baseline="0" dirty="0" smtClean="0"/>
                        <a:t> NAME</a:t>
                      </a:r>
                      <a:endParaRPr lang="en-IN" dirty="0"/>
                    </a:p>
                  </a:txBody>
                  <a:tcPr/>
                </a:tc>
                <a:tc>
                  <a:txBody>
                    <a:bodyPr/>
                    <a:lstStyle/>
                    <a:p>
                      <a:r>
                        <a:rPr lang="en-US" dirty="0" smtClean="0"/>
                        <a:t>FIELDS</a:t>
                      </a:r>
                      <a:r>
                        <a:rPr lang="en-US" baseline="0" dirty="0" smtClean="0"/>
                        <a:t> IN THE OBJECT</a:t>
                      </a:r>
                      <a:endParaRPr lang="en-IN" dirty="0"/>
                    </a:p>
                  </a:txBody>
                  <a:tcPr/>
                </a:tc>
                <a:extLst>
                  <a:ext uri="{0D108BD9-81ED-4DB2-BD59-A6C34878D82A}">
                    <a16:rowId xmlns:a16="http://schemas.microsoft.com/office/drawing/2014/main" val="1113721220"/>
                  </a:ext>
                </a:extLst>
              </a:tr>
            </a:tbl>
          </a:graphicData>
        </a:graphic>
      </p:graphicFrame>
      <p:cxnSp>
        <p:nvCxnSpPr>
          <p:cNvPr id="5" name="Straight Connector 4"/>
          <p:cNvCxnSpPr/>
          <p:nvPr/>
        </p:nvCxnSpPr>
        <p:spPr>
          <a:xfrm>
            <a:off x="6086763" y="1090506"/>
            <a:ext cx="39257" cy="3684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32000" y="905086"/>
            <a:ext cx="0" cy="2780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32000" y="2761673"/>
            <a:ext cx="8026400" cy="55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0086106" y="905086"/>
            <a:ext cx="1" cy="313155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04473" y="1602924"/>
            <a:ext cx="3731490" cy="646331"/>
          </a:xfrm>
          <a:prstGeom prst="rect">
            <a:avLst/>
          </a:prstGeom>
          <a:noFill/>
        </p:spPr>
        <p:txBody>
          <a:bodyPr wrap="square" rtlCol="0">
            <a:spAutoFit/>
          </a:bodyPr>
          <a:lstStyle/>
          <a:p>
            <a:r>
              <a:rPr lang="en-US" dirty="0" smtClean="0"/>
              <a:t>Passport</a:t>
            </a:r>
          </a:p>
          <a:p>
            <a:r>
              <a:rPr lang="en-US" dirty="0" smtClean="0"/>
              <a:t>Visa slot</a:t>
            </a:r>
            <a:endParaRPr lang="en-IN" dirty="0"/>
          </a:p>
        </p:txBody>
      </p:sp>
      <p:cxnSp>
        <p:nvCxnSpPr>
          <p:cNvPr id="17" name="Straight Connector 16"/>
          <p:cNvCxnSpPr/>
          <p:nvPr/>
        </p:nvCxnSpPr>
        <p:spPr>
          <a:xfrm>
            <a:off x="6257632" y="1496291"/>
            <a:ext cx="9237" cy="854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08435" y="1499014"/>
            <a:ext cx="3666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253018" y="2350442"/>
            <a:ext cx="3722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38473" y="192336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975273" y="1496291"/>
            <a:ext cx="0" cy="923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841673" y="1496291"/>
            <a:ext cx="9236" cy="942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48398" y="1958109"/>
            <a:ext cx="3810002" cy="9236"/>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56218" y="1602924"/>
            <a:ext cx="3362037" cy="276999"/>
          </a:xfrm>
          <a:prstGeom prst="rect">
            <a:avLst/>
          </a:prstGeom>
          <a:noFill/>
        </p:spPr>
        <p:txBody>
          <a:bodyPr wrap="square" rtlCol="0">
            <a:spAutoFit/>
          </a:bodyPr>
          <a:lstStyle/>
          <a:p>
            <a:r>
              <a:rPr lang="en-US" sz="1200" dirty="0" smtClean="0"/>
              <a:t>Passports  number             Text</a:t>
            </a:r>
            <a:endParaRPr lang="en-IN" sz="1200" dirty="0"/>
          </a:p>
        </p:txBody>
      </p:sp>
      <p:sp>
        <p:nvSpPr>
          <p:cNvPr id="33" name="TextBox 32"/>
          <p:cNvSpPr txBox="1"/>
          <p:nvPr/>
        </p:nvSpPr>
        <p:spPr>
          <a:xfrm>
            <a:off x="6396181" y="2003798"/>
            <a:ext cx="3362037" cy="276999"/>
          </a:xfrm>
          <a:prstGeom prst="rect">
            <a:avLst/>
          </a:prstGeom>
          <a:noFill/>
        </p:spPr>
        <p:txBody>
          <a:bodyPr wrap="square" rtlCol="0">
            <a:spAutoFit/>
          </a:bodyPr>
          <a:lstStyle/>
          <a:p>
            <a:r>
              <a:rPr lang="en-US" sz="1200" dirty="0" smtClean="0"/>
              <a:t>Visa slots  name                         Number</a:t>
            </a:r>
            <a:endParaRPr lang="en-IN" sz="1200" dirty="0"/>
          </a:p>
        </p:txBody>
      </p:sp>
      <p:cxnSp>
        <p:nvCxnSpPr>
          <p:cNvPr id="35" name="Straight Connector 34"/>
          <p:cNvCxnSpPr/>
          <p:nvPr/>
        </p:nvCxnSpPr>
        <p:spPr>
          <a:xfrm>
            <a:off x="2032000" y="3685309"/>
            <a:ext cx="0" cy="895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086106" y="4036637"/>
            <a:ext cx="0" cy="85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32000" y="4913476"/>
            <a:ext cx="8192655" cy="13871"/>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304473" y="3315855"/>
            <a:ext cx="3731490" cy="646331"/>
          </a:xfrm>
          <a:prstGeom prst="rect">
            <a:avLst/>
          </a:prstGeom>
          <a:noFill/>
        </p:spPr>
        <p:txBody>
          <a:bodyPr wrap="square" rtlCol="0">
            <a:spAutoFit/>
          </a:bodyPr>
          <a:lstStyle/>
          <a:p>
            <a:r>
              <a:rPr lang="en-US" dirty="0" smtClean="0"/>
              <a:t>Payments</a:t>
            </a:r>
          </a:p>
          <a:p>
            <a:r>
              <a:rPr lang="en-US" dirty="0" smtClean="0"/>
              <a:t>Rescheduling/cancel</a:t>
            </a:r>
            <a:endParaRPr lang="en-IN" dirty="0"/>
          </a:p>
        </p:txBody>
      </p:sp>
      <p:cxnSp>
        <p:nvCxnSpPr>
          <p:cNvPr id="46" name="Straight Connector 45"/>
          <p:cNvCxnSpPr/>
          <p:nvPr/>
        </p:nvCxnSpPr>
        <p:spPr>
          <a:xfrm flipH="1">
            <a:off x="6396181" y="3315855"/>
            <a:ext cx="60037" cy="115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33126" y="3315855"/>
            <a:ext cx="3362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818255" y="3315855"/>
            <a:ext cx="0" cy="115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777018" y="3639020"/>
            <a:ext cx="0" cy="9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333259" y="4396509"/>
            <a:ext cx="3577359" cy="48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841673" y="3315855"/>
            <a:ext cx="9236" cy="1265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456218" y="3890905"/>
            <a:ext cx="3362037"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400796" y="3574578"/>
            <a:ext cx="3355112" cy="646331"/>
          </a:xfrm>
          <a:prstGeom prst="rect">
            <a:avLst/>
          </a:prstGeom>
          <a:noFill/>
        </p:spPr>
        <p:txBody>
          <a:bodyPr wrap="square" rtlCol="0">
            <a:spAutoFit/>
          </a:bodyPr>
          <a:lstStyle/>
          <a:p>
            <a:r>
              <a:rPr lang="en-US" sz="1200" dirty="0" smtClean="0"/>
              <a:t>Payments                              Number</a:t>
            </a:r>
          </a:p>
          <a:p>
            <a:endParaRPr lang="en-US" sz="1200" dirty="0"/>
          </a:p>
          <a:p>
            <a:r>
              <a:rPr lang="en-US" sz="1200" dirty="0" smtClean="0"/>
              <a:t>Location                                Text</a:t>
            </a:r>
            <a:endParaRPr lang="en-IN" sz="1200" dirty="0"/>
          </a:p>
        </p:txBody>
      </p:sp>
      <p:sp>
        <p:nvSpPr>
          <p:cNvPr id="65" name="TextBox 64"/>
          <p:cNvSpPr txBox="1"/>
          <p:nvPr/>
        </p:nvSpPr>
        <p:spPr>
          <a:xfrm>
            <a:off x="2221345" y="179461"/>
            <a:ext cx="3865418" cy="461665"/>
          </a:xfrm>
          <a:prstGeom prst="rect">
            <a:avLst/>
          </a:prstGeom>
          <a:noFill/>
        </p:spPr>
        <p:txBody>
          <a:bodyPr wrap="square" rtlCol="0">
            <a:spAutoFit/>
          </a:bodyPr>
          <a:lstStyle/>
          <a:p>
            <a:r>
              <a:rPr lang="en-US" sz="2400" dirty="0" smtClean="0">
                <a:solidFill>
                  <a:srgbClr val="00B0F0"/>
                </a:solidFill>
                <a:latin typeface="Times New Roman" panose="02020603050405020304" pitchFamily="18" charset="0"/>
                <a:cs typeface="Times New Roman" panose="02020603050405020304" pitchFamily="18" charset="0"/>
              </a:rPr>
              <a:t>RESULT: Data model</a:t>
            </a:r>
            <a:endParaRPr lang="en-IN"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96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77032" y="353961"/>
            <a:ext cx="7069393" cy="646331"/>
          </a:xfrm>
          <a:prstGeom prst="rect">
            <a:avLst/>
          </a:prstGeom>
          <a:noFill/>
        </p:spPr>
        <p:txBody>
          <a:bodyPr wrap="square" rtlCol="0">
            <a:spAutoFit/>
          </a:bodyPr>
          <a:lstStyle/>
          <a:p>
            <a:r>
              <a:rPr lang="en-US" sz="3600" dirty="0" smtClean="0">
                <a:latin typeface="Algerian" panose="04020705040A02060702" pitchFamily="82" charset="0"/>
              </a:rPr>
              <a:t>ACTIVITY AND SCREENSHOTS</a:t>
            </a:r>
            <a:endParaRPr lang="en-IN" sz="3600" dirty="0">
              <a:latin typeface="Algerian" panose="04020705040A02060702" pitchFamily="82" charset="0"/>
            </a:endParaRPr>
          </a:p>
        </p:txBody>
      </p:sp>
      <p:sp>
        <p:nvSpPr>
          <p:cNvPr id="4" name="TextBox 3"/>
          <p:cNvSpPr txBox="1"/>
          <p:nvPr/>
        </p:nvSpPr>
        <p:spPr>
          <a:xfrm>
            <a:off x="3205316" y="1917290"/>
            <a:ext cx="8750710" cy="830997"/>
          </a:xfrm>
          <a:prstGeom prst="rect">
            <a:avLst/>
          </a:prstGeom>
          <a:noFill/>
        </p:spPr>
        <p:txBody>
          <a:bodyPr wrap="square" rtlCol="0">
            <a:spAutoFit/>
          </a:bodyPr>
          <a:lstStyle/>
          <a:p>
            <a:pPr marL="457200" indent="-457200">
              <a:buAutoNum type="arabicPeriod"/>
            </a:pPr>
            <a:r>
              <a:rPr lang="en-US" sz="2400" i="1" u="sng" dirty="0" smtClean="0">
                <a:solidFill>
                  <a:srgbClr val="00B0F0"/>
                </a:solidFill>
                <a:latin typeface="Times New Roman" panose="02020603050405020304" pitchFamily="18" charset="0"/>
                <a:cs typeface="Times New Roman" panose="02020603050405020304" pitchFamily="18" charset="0"/>
              </a:rPr>
              <a:t>Creation of Salesforce Platform</a:t>
            </a:r>
          </a:p>
          <a:p>
            <a:r>
              <a:rPr lang="en-US" sz="2400" i="1" u="sng" dirty="0">
                <a:latin typeface="Times New Roman" panose="02020603050405020304" pitchFamily="18" charset="0"/>
                <a:cs typeface="Times New Roman" panose="02020603050405020304" pitchFamily="18" charset="0"/>
              </a:rPr>
              <a:t> </a:t>
            </a:r>
            <a:r>
              <a:rPr lang="en-US" sz="2400" i="1" u="sng" dirty="0" smtClean="0">
                <a:latin typeface="Times New Roman" panose="02020603050405020304" pitchFamily="18" charset="0"/>
                <a:cs typeface="Times New Roman" panose="02020603050405020304" pitchFamily="18" charset="0"/>
              </a:rPr>
              <a:t>          </a:t>
            </a:r>
            <a:endParaRPr lang="en-IN" sz="2400" i="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628104" y="2674373"/>
            <a:ext cx="8141110"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Go to Developer.Salesforce.com and click on sign up. Enter our Detail as </a:t>
            </a:r>
            <a:r>
              <a:rPr lang="en-US" sz="2400" dirty="0" err="1" smtClean="0">
                <a:latin typeface="Times New Roman" panose="02020603050405020304" pitchFamily="18" charset="0"/>
                <a:cs typeface="Times New Roman" panose="02020603050405020304" pitchFamily="18" charset="0"/>
              </a:rPr>
              <a:t>name,email,Role,company</a:t>
            </a:r>
            <a:r>
              <a:rPr lang="en-US" sz="2400" dirty="0" smtClean="0">
                <a:latin typeface="Times New Roman" panose="02020603050405020304" pitchFamily="18" charset="0"/>
                <a:cs typeface="Times New Roman" panose="02020603050405020304" pitchFamily="18" charset="0"/>
              </a:rPr>
              <a:t> etc., Email is send your email id.</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Go to inbox of the email that you used while </a:t>
            </a:r>
            <a:r>
              <a:rPr lang="en-US" sz="2400" dirty="0" err="1" smtClean="0">
                <a:latin typeface="Times New Roman" panose="02020603050405020304" pitchFamily="18" charset="0"/>
                <a:cs typeface="Times New Roman" panose="02020603050405020304" pitchFamily="18" charset="0"/>
              </a:rPr>
              <a:t>sigining</a:t>
            </a:r>
            <a:r>
              <a:rPr lang="en-US" sz="2400" dirty="0" smtClean="0">
                <a:latin typeface="Times New Roman" panose="02020603050405020304" pitchFamily="18" charset="0"/>
                <a:cs typeface="Times New Roman" panose="02020603050405020304" pitchFamily="18" charset="0"/>
              </a:rPr>
              <a:t> up. Click on the verify account to activate your account.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87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93" t="9697" r="368" b="4849"/>
          <a:stretch/>
        </p:blipFill>
        <p:spPr>
          <a:xfrm>
            <a:off x="-238042" y="0"/>
            <a:ext cx="12344285" cy="6858000"/>
          </a:xfrm>
          <a:prstGeom prst="rect">
            <a:avLst/>
          </a:prstGeom>
        </p:spPr>
      </p:pic>
    </p:spTree>
    <p:extLst>
      <p:ext uri="{BB962C8B-B14F-4D97-AF65-F5344CB8AC3E}">
        <p14:creationId xmlns:p14="http://schemas.microsoft.com/office/powerpoint/2010/main" val="789439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1000</Words>
  <Application>Microsoft Office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Calibri Light</vt:lpstr>
      <vt:lpstr>Cambria Math</vt:lpstr>
      <vt:lpstr>Times New Roman</vt:lpstr>
      <vt:lpstr>Office Theme</vt:lpstr>
      <vt:lpstr>WELCOME TO OUR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PROJECT PRESENTATION</dc:title>
  <dc:creator>HP</dc:creator>
  <cp:lastModifiedBy>HP</cp:lastModifiedBy>
  <cp:revision>30</cp:revision>
  <dcterms:created xsi:type="dcterms:W3CDTF">2023-04-16T09:06:44Z</dcterms:created>
  <dcterms:modified xsi:type="dcterms:W3CDTF">2023-04-21T12:11:38Z</dcterms:modified>
</cp:coreProperties>
</file>