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330" r:id="rId34"/>
    <p:sldId id="329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D849E0-56F9-45E9-94F7-27111BBF5286}">
          <p14:sldIdLst>
            <p14:sldId id="256"/>
            <p14:sldId id="257"/>
            <p14:sldId id="258"/>
          </p14:sldIdLst>
        </p14:section>
        <p14:section name="Retrieving Data by Custom Queries" id="{52B6D272-F70B-4AF7-A2F2-68B080D1F3A1}">
          <p14:sldIdLst>
            <p14:sldId id="259"/>
            <p14:sldId id="260"/>
            <p14:sldId id="261"/>
            <p14:sldId id="294"/>
            <p14:sldId id="262"/>
            <p14:sldId id="263"/>
            <p14:sldId id="264"/>
            <p14:sldId id="265"/>
            <p14:sldId id="266"/>
          </p14:sldIdLst>
        </p14:section>
        <p14:section name="Java Persistence Query Language" id="{EB31595D-7BC1-43D4-A04D-E05CF4501E83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pository Inheritance" id="{306F44B9-97E0-4147-AD4A-C87C550954A3}">
          <p14:sldIdLst>
            <p14:sldId id="275"/>
            <p14:sldId id="276"/>
            <p14:sldId id="277"/>
            <p14:sldId id="278"/>
          </p14:sldIdLst>
        </p14:section>
        <p14:section name="Spring Custom Configuration" id="{E9DD9936-59BA-430E-A20A-FE91B769B1C9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C8CFED7-810D-4822-BC9F-F57115F6F243}">
          <p14:sldIdLst>
            <p14:sldId id="285"/>
            <p14:sldId id="291"/>
            <p14:sldId id="330"/>
            <p14:sldId id="329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821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13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037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4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12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5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taulia.com/company/careers/" TargetMode="External"/><Relationship Id="rId26" Type="http://schemas.openxmlformats.org/officeDocument/2006/relationships/hyperlink" Target="https://pokerstarscareers.com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bg.it.schwarz/schwarz-it-bulgaria" TargetMode="External"/><Relationship Id="rId27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Query Methods, JPQL Advanced Repositories</a:t>
            </a:r>
            <a:r>
              <a:rPr lang="bg-BG" sz="3600" dirty="0">
                <a:solidFill>
                  <a:srgbClr val="234465"/>
                </a:solidFill>
              </a:rPr>
              <a:t>,</a:t>
            </a:r>
            <a:r>
              <a:rPr lang="en-GB" sz="3600" dirty="0">
                <a:solidFill>
                  <a:srgbClr val="234465"/>
                </a:solidFill>
              </a:rPr>
              <a:t> Spring </a:t>
            </a:r>
            <a:br>
              <a:rPr lang="en-GB" sz="3600" dirty="0">
                <a:solidFill>
                  <a:srgbClr val="234465"/>
                </a:solidFill>
              </a:rPr>
            </a:br>
            <a:r>
              <a:rPr lang="en-GB" sz="3600" dirty="0">
                <a:solidFill>
                  <a:srgbClr val="234465"/>
                </a:solidFill>
              </a:rPr>
              <a:t>Configuration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Spring Data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/>
          <p:cNvGrpSpPr/>
          <p:nvPr/>
        </p:nvGrpSpPr>
        <p:grpSpPr>
          <a:xfrm>
            <a:off x="613023" y="2688404"/>
            <a:ext cx="2895600" cy="2078716"/>
            <a:chOff x="8258722" y="3779485"/>
            <a:chExt cx="3540955" cy="2438626"/>
          </a:xfrm>
        </p:grpSpPr>
        <p:pic>
          <p:nvPicPr>
            <p:cNvPr id="10" name="Картина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12" y="3779485"/>
              <a:ext cx="2390565" cy="2390565"/>
            </a:xfrm>
            <a:prstGeom prst="rect">
              <a:avLst/>
            </a:prstGeom>
          </p:spPr>
        </p:pic>
        <p:pic>
          <p:nvPicPr>
            <p:cNvPr id="13" name="Картина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22" y="4357668"/>
              <a:ext cx="1860443" cy="1860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1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0153" y="1770883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ShampooRepository extends JpaRepository&lt;Shampoo, 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Long&gt;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List&lt;Shampoo&gt; </a:t>
            </a:r>
            <a:r>
              <a:rPr lang="en-US" noProof="1"/>
              <a:t>findByBrandAndSize</a:t>
            </a:r>
            <a:r>
              <a:rPr lang="en-US" noProof="1">
                <a:solidFill>
                  <a:schemeClr val="tx1"/>
                </a:solidFill>
              </a:rPr>
              <a:t>(String brand, Size size);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0153" y="1164974"/>
            <a:ext cx="111189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31000" y="2650872"/>
            <a:ext cx="2133600" cy="456568"/>
          </a:xfrm>
          <a:prstGeom prst="wedgeRoundRectCallout">
            <a:avLst>
              <a:gd name="adj1" fmla="val 20422"/>
              <a:gd name="adj2" fmla="val 716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3980020" y="4980874"/>
            <a:ext cx="366383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SELECT * </a:t>
            </a:r>
          </a:p>
          <a:p>
            <a:r>
              <a:rPr lang="en-US" noProof="1"/>
              <a:t>  FROM shampoos AS s</a:t>
            </a:r>
          </a:p>
          <a:p>
            <a:r>
              <a:rPr lang="en-US" noProof="1"/>
              <a:t> WHERE s.brand = ?</a:t>
            </a:r>
          </a:p>
          <a:p>
            <a:r>
              <a:rPr lang="en-US" noProof="1"/>
              <a:t>   AND s.size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3980020" y="4374966"/>
            <a:ext cx="36638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36000" y="2667316"/>
            <a:ext cx="1676400" cy="456568"/>
          </a:xfrm>
          <a:prstGeom prst="wedgeRoundRectCallout">
            <a:avLst>
              <a:gd name="adj1" fmla="val -29703"/>
              <a:gd name="adj2" fmla="val 778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906000" y="3614105"/>
            <a:ext cx="1008004" cy="2249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6858002" y="3614106"/>
            <a:ext cx="2477998" cy="26342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394052" y="3649783"/>
            <a:ext cx="1800000" cy="456568"/>
          </a:xfrm>
          <a:prstGeom prst="wedgeRoundRectCallout">
            <a:avLst>
              <a:gd name="adj1" fmla="val -26018"/>
              <a:gd name="adj2" fmla="val -7442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7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 Shampoos by Size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261002" y="1190927"/>
            <a:ext cx="11626199" cy="53336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by input size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Order the result by shampoo id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990600" y="3642332"/>
            <a:ext cx="19050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124200" y="3762690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3810000" y="3642333"/>
            <a:ext cx="75006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dirty="0"/>
              <a:t>Nature Moments Mediterranean Olive Oil &amp; Aloe Vera MEDIUM 6.50lv.</a:t>
            </a:r>
          </a:p>
          <a:p>
            <a:pPr algn="l"/>
            <a:r>
              <a:rPr lang="en-US" dirty="0"/>
              <a:t>Volume &amp; Fullness Lavender MEDIUM 5.50lv.</a:t>
            </a:r>
          </a:p>
          <a:p>
            <a:pPr algn="l"/>
            <a:r>
              <a:rPr lang="en-US" dirty="0"/>
              <a:t>Rose Shine &amp; Hydration MEDIUM 6.50lv.</a:t>
            </a:r>
          </a:p>
          <a:p>
            <a:pPr algn="l"/>
            <a:r>
              <a:rPr lang="en-US" dirty="0"/>
              <a:t>Color Protection &amp; Radiance MEDIUM 6.75lv.</a:t>
            </a:r>
          </a:p>
          <a:p>
            <a:pPr algn="l"/>
            <a:r>
              <a:rPr lang="en-US" noProof="1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9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Shampoos by Size</a:t>
            </a:r>
            <a:endParaRPr lang="bg-BG" dirty="0"/>
          </a:p>
        </p:txBody>
      </p:sp>
      <p:sp>
        <p:nvSpPr>
          <p:cNvPr id="18" name="Text Placeholder 5"/>
          <p:cNvSpPr txBox="1"/>
          <p:nvPr/>
        </p:nvSpPr>
        <p:spPr>
          <a:xfrm>
            <a:off x="291000" y="2604175"/>
            <a:ext cx="115650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dirty="0"/>
              <a:t>@Repository</a:t>
            </a:r>
          </a:p>
          <a:p>
            <a:r>
              <a:rPr lang="en-US" dirty="0">
                <a:solidFill>
                  <a:schemeClr val="tx1"/>
                </a:solidFill>
              </a:rPr>
              <a:t>public interface ShampooRepository extends JpaRepository&lt;Shampoo, Long&gt; {</a:t>
            </a:r>
          </a:p>
          <a:p>
            <a:r>
              <a:rPr lang="en-US" dirty="0">
                <a:solidFill>
                  <a:schemeClr val="tx1"/>
                </a:solidFill>
              </a:rPr>
              <a:t>    List&lt;</a:t>
            </a:r>
            <a:r>
              <a:rPr lang="en-US" dirty="0"/>
              <a:t>Shampoo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/>
              <a:t>getAllBySizeOrderById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sizeValue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291000" y="1998267"/>
            <a:ext cx="115649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02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800600" y="1600201"/>
            <a:ext cx="2762250" cy="2007719"/>
            <a:chOff x="3656012" y="788677"/>
            <a:chExt cx="5372100" cy="4316723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12" y="788677"/>
              <a:ext cx="3411141" cy="3718144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12" y="2247900"/>
              <a:ext cx="2857500" cy="2857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Query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JPQL</a:t>
            </a:r>
          </a:p>
        </p:txBody>
      </p:sp>
    </p:spTree>
    <p:extLst>
      <p:ext uri="{BB962C8B-B14F-4D97-AF65-F5344CB8AC3E}">
        <p14:creationId xmlns:p14="http://schemas.microsoft.com/office/powerpoint/2010/main" val="4406321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Object-oriented</a:t>
            </a:r>
            <a:r>
              <a:rPr lang="en-US" sz="3600" noProof="1"/>
              <a:t> query language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Part of the Java Persistence API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Used to make queries against entities stored in a relational database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SQL syntax </a:t>
            </a:r>
            <a:r>
              <a:rPr lang="en-US" sz="3400" b="1" dirty="0">
                <a:solidFill>
                  <a:schemeClr val="bg1"/>
                </a:solidFill>
              </a:rPr>
              <a:t>operating with entities</a:t>
            </a:r>
            <a:r>
              <a:rPr lang="en-US" sz="3400" dirty="0"/>
              <a:t>, not tables in the data source</a:t>
            </a:r>
            <a:endParaRPr lang="en-US" sz="34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7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Functionalities</a:t>
            </a:r>
            <a:endParaRPr lang="bg-BG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633338" y="170087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JPQL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988801" y="419400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SELECT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47300" y="477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UPDATE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305800" y="4325320"/>
            <a:ext cx="2745000" cy="90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</a:rPr>
              <a:t>DELETE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806254">
            <a:off x="3839005" y="3100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5780838" y="3325139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3297566">
            <a:off x="7822826" y="3094927"/>
            <a:ext cx="45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9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436073" y="3733800"/>
            <a:ext cx="11084069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"SELECT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600" b="1" noProof="1">
                <a:latin typeface="Consolas" panose="020B0609020204030204" pitchFamily="49" charset="0"/>
              </a:rPr>
              <a:t>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600" b="1" noProof="1">
                <a:latin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600" b="1" noProof="1">
                <a:latin typeface="Consolas" panose="020B0609020204030204" pitchFamily="49" charset="0"/>
              </a:rPr>
              <a:t> WHERE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i.name</a:t>
            </a:r>
            <a:r>
              <a:rPr lang="en-US" sz="2600" b="1" noProof="1">
                <a:latin typeface="Consolas" panose="020B0609020204030204" pitchFamily="49" charset="0"/>
              </a:rPr>
              <a:t> 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6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48000" y="3049126"/>
            <a:ext cx="2136786" cy="547698"/>
          </a:xfrm>
          <a:prstGeom prst="wedgeRoundRectCallout">
            <a:avLst>
              <a:gd name="adj1" fmla="val -23365"/>
              <a:gd name="adj2" fmla="val 7143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91000" y="4470874"/>
            <a:ext cx="1143000" cy="584964"/>
          </a:xfrm>
          <a:prstGeom prst="wedgeRoundRectCallout">
            <a:avLst>
              <a:gd name="adj1" fmla="val -24631"/>
              <a:gd name="adj2" fmla="val -679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76400" y="4470874"/>
            <a:ext cx="1371600" cy="456568"/>
          </a:xfrm>
          <a:prstGeom prst="wedgeRoundRectCallout">
            <a:avLst>
              <a:gd name="adj1" fmla="val -15955"/>
              <a:gd name="adj2" fmla="val -7660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81000" y="3140256"/>
            <a:ext cx="1070756" cy="456568"/>
          </a:xfrm>
          <a:prstGeom prst="wedgeRoundRectCallout">
            <a:avLst>
              <a:gd name="adj1" fmla="val -25443"/>
              <a:gd name="adj2" fmla="val 8313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26819" y="4458714"/>
            <a:ext cx="1900361" cy="609284"/>
          </a:xfrm>
          <a:prstGeom prst="wedgeRoundRectCallout">
            <a:avLst>
              <a:gd name="adj1" fmla="val 21410"/>
              <a:gd name="adj2" fmla="val -663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7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2585439" y="2704311"/>
            <a:ext cx="7124700" cy="2565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noProof="1"/>
              <a:t> </a:t>
            </a:r>
            <a:r>
              <a:rPr lang="en-US" sz="2800" b="1" noProof="1">
                <a:latin typeface="Consolas" panose="020B0609020204030204" pitchFamily="49" charset="0"/>
              </a:rPr>
              <a:t>"SELECT s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Shampoo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INNER JOIN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s.batch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WHERE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b.batchDate</a:t>
            </a:r>
            <a:r>
              <a:rPr lang="en-US" sz="2800" b="1" noProof="1">
                <a:latin typeface="Consolas" panose="020B0609020204030204" pitchFamily="49" charset="0"/>
              </a:rPr>
              <a:t> &lt; :batchDate"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3024000"/>
            <a:ext cx="1069986" cy="456568"/>
          </a:xfrm>
          <a:prstGeom prst="wedgeRoundRectCallout">
            <a:avLst>
              <a:gd name="adj1" fmla="val -22607"/>
              <a:gd name="adj2" fmla="val 7068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1" y="5334000"/>
            <a:ext cx="1040423" cy="456568"/>
          </a:xfrm>
          <a:prstGeom prst="wedgeRoundRectCallout">
            <a:avLst>
              <a:gd name="adj1" fmla="val -18326"/>
              <a:gd name="adj2" fmla="val -900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42288" y="2179304"/>
            <a:ext cx="1269023" cy="456568"/>
          </a:xfrm>
          <a:prstGeom prst="wedgeRoundRectCallout">
            <a:avLst>
              <a:gd name="adj1" fmla="val -23201"/>
              <a:gd name="adj2" fmla="val 7774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01000" y="4104000"/>
            <a:ext cx="888023" cy="456568"/>
          </a:xfrm>
          <a:prstGeom prst="wedgeRoundRectCallout">
            <a:avLst>
              <a:gd name="adj1" fmla="val -76036"/>
              <a:gd name="adj2" fmla="val 21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Join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6994" y="5334000"/>
            <a:ext cx="1968011" cy="456568"/>
          </a:xfrm>
          <a:prstGeom prst="wedgeRoundRectCallout">
            <a:avLst>
              <a:gd name="adj1" fmla="val 21256"/>
              <a:gd name="adj2" fmla="val -7880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89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/>
          <p:nvPr/>
        </p:nvSpPr>
        <p:spPr>
          <a:xfrm>
            <a:off x="244158" y="1321231"/>
            <a:ext cx="11701780" cy="503237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Update: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Delete: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158" y="156211"/>
            <a:ext cx="9503410" cy="837565"/>
          </a:xfrm>
        </p:spPr>
        <p:txBody>
          <a:bodyPr/>
          <a:lstStyle/>
          <a:p>
            <a:r>
              <a:rPr lang="en-US" dirty="0"/>
              <a:t>JPQL Syntax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1052513" y="1903664"/>
            <a:ext cx="6210300" cy="1685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"UPDATE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*1.10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4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57663" y="3699874"/>
            <a:ext cx="1676400" cy="433070"/>
          </a:xfrm>
          <a:prstGeom prst="wedgeRoundRectCallout">
            <a:avLst>
              <a:gd name="adj1" fmla="val -19992"/>
              <a:gd name="adj2" fmla="val -8381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052513" y="4671140"/>
            <a:ext cx="6210300" cy="1144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76200" indent="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"DELETE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>
                <a:latin typeface="Consolas" panose="020B0609020204030204" pitchFamily="49" charset="0"/>
              </a:rPr>
              <a:t> 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= :name"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Shampoos by Ingredients</a:t>
            </a:r>
            <a:endParaRPr lang="bg-BG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152400" y="1219201"/>
            <a:ext cx="11887200" cy="5502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Write a method that selects all shampoos with ingredients </a:t>
            </a:r>
            <a:br>
              <a:rPr lang="en-US" sz="3600" noProof="1"/>
            </a:br>
            <a:r>
              <a:rPr lang="en-US" sz="3600" noProof="1"/>
              <a:t>in the given list</a:t>
            </a:r>
          </a:p>
          <a:p>
            <a:pPr>
              <a:lnSpc>
                <a:spcPct val="100000"/>
              </a:lnSpc>
            </a:pPr>
            <a:r>
              <a:rPr lang="en-US" sz="3600" noProof="1"/>
              <a:t>Example input-output:</a:t>
            </a:r>
          </a:p>
        </p:txBody>
      </p:sp>
      <p:sp>
        <p:nvSpPr>
          <p:cNvPr id="17" name="Text Placeholder 5"/>
          <p:cNvSpPr txBox="1"/>
          <p:nvPr/>
        </p:nvSpPr>
        <p:spPr>
          <a:xfrm>
            <a:off x="533400" y="3242097"/>
            <a:ext cx="28194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dirty="0"/>
              <a:t>Berry</a:t>
            </a:r>
          </a:p>
          <a:p>
            <a:r>
              <a:rPr lang="en-US" sz="2400" dirty="0"/>
              <a:t>Mineral-Colagen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569761" y="3511324"/>
            <a:ext cx="457200" cy="418318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4243922" y="3200401"/>
            <a:ext cx="75006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Fresh it Up!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Superfruit Nutrition</a:t>
            </a:r>
          </a:p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…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1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Retrieving Data by Custom Queries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Java Persistence Query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Repository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Spring Custom Configuration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07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Select Shampoos by Ingredients</a:t>
            </a:r>
            <a:endParaRPr lang="bg-BG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295440" y="2286001"/>
            <a:ext cx="1174104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IngredientRepository extends JpaRepository&lt;Ingredient, Long&gt;{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/>
              <a:t>@Query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select s from Shampoo s</a:t>
            </a:r>
            <a:r>
              <a:rPr lang="en-US" noProof="1">
                <a:solidFill>
                  <a:schemeClr val="tx1"/>
                </a:solidFill>
              </a:rPr>
              <a:t> " </a:t>
            </a:r>
            <a:r>
              <a:rPr lang="en-US" noProof="1"/>
              <a:t>+</a:t>
            </a:r>
          </a:p>
          <a:p>
            <a:r>
              <a:rPr lang="en-US" noProof="1">
                <a:solidFill>
                  <a:schemeClr val="tx1"/>
                </a:solidFill>
              </a:rPr>
              <a:t>      "</a:t>
            </a:r>
            <a:r>
              <a:rPr lang="en-US" noProof="1"/>
              <a:t>join s.ingredients i where i in :ingredients</a:t>
            </a:r>
            <a:r>
              <a:rPr lang="en-US" noProof="1">
                <a:solidFill>
                  <a:schemeClr val="tx1"/>
                </a:solidFill>
              </a:rPr>
              <a:t>")</a:t>
            </a:r>
          </a:p>
          <a:p>
            <a:r>
              <a:rPr lang="en-US" noProof="1">
                <a:solidFill>
                  <a:schemeClr val="tx1"/>
                </a:solidFill>
              </a:rPr>
              <a:t>     List&lt;Shampoo&gt; </a:t>
            </a:r>
            <a:r>
              <a:rPr lang="en-US" noProof="1"/>
              <a:t>findByIngredientsIn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@Param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ingredients</a:t>
            </a:r>
            <a:r>
              <a:rPr lang="en-US" noProof="1">
                <a:solidFill>
                  <a:schemeClr val="tx1"/>
                </a:solidFill>
              </a:rPr>
              <a:t>")   </a:t>
            </a:r>
          </a:p>
          <a:p>
            <a:r>
              <a:rPr lang="en-US" noProof="1">
                <a:solidFill>
                  <a:schemeClr val="tx1"/>
                </a:solidFill>
              </a:rPr>
              <a:t>					Set&lt;Ingredient&gt; ingredients);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295440" y="1680092"/>
            <a:ext cx="1174104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819400" y="4703828"/>
            <a:ext cx="66294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4" name="Групиране 13"/>
          <p:cNvGrpSpPr/>
          <p:nvPr/>
        </p:nvGrpSpPr>
        <p:grpSpPr>
          <a:xfrm>
            <a:off x="4495800" y="1983082"/>
            <a:ext cx="3200400" cy="1369719"/>
            <a:chOff x="3076454" y="1770128"/>
            <a:chExt cx="5932608" cy="2628900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454" y="1770128"/>
              <a:ext cx="2628900" cy="2628900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2017778"/>
              <a:ext cx="2381250" cy="2381250"/>
            </a:xfrm>
            <a:prstGeom prst="rect">
              <a:avLst/>
            </a:prstGeom>
          </p:spPr>
        </p:pic>
        <p:sp>
          <p:nvSpPr>
            <p:cNvPr id="13" name="Стрелка надясно 12"/>
            <p:cNvSpPr/>
            <p:nvPr/>
          </p:nvSpPr>
          <p:spPr>
            <a:xfrm>
              <a:off x="5918933" y="2955999"/>
              <a:ext cx="495300" cy="504807"/>
            </a:xfrm>
            <a:prstGeom prst="rightArrow">
              <a:avLst>
                <a:gd name="adj1" fmla="val 36329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Repository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Advanced Repositories</a:t>
            </a:r>
          </a:p>
        </p:txBody>
      </p:sp>
    </p:spTree>
    <p:extLst>
      <p:ext uri="{BB962C8B-B14F-4D97-AF65-F5344CB8AC3E}">
        <p14:creationId xmlns:p14="http://schemas.microsoft.com/office/powerpoint/2010/main" val="4585481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In bigger applications, we have </a:t>
            </a:r>
            <a:r>
              <a:rPr lang="en-GB" sz="3600" b="1" dirty="0">
                <a:solidFill>
                  <a:schemeClr val="bg1"/>
                </a:solidFill>
              </a:rPr>
              <a:t>similar entities</a:t>
            </a:r>
            <a:r>
              <a:rPr lang="en-GB" sz="3600" dirty="0"/>
              <a:t>, extending an </a:t>
            </a:r>
            <a:r>
              <a:rPr lang="en-GB" sz="3600" b="1" dirty="0">
                <a:solidFill>
                  <a:schemeClr val="bg1"/>
                </a:solidFill>
              </a:rPr>
              <a:t>abstract class</a:t>
            </a:r>
          </a:p>
          <a:p>
            <a:r>
              <a:rPr lang="en-GB" sz="3600" dirty="0"/>
              <a:t>Their base attributes and actions, towards them, are the same regardless of their differences</a:t>
            </a:r>
          </a:p>
          <a:p>
            <a:r>
              <a:rPr lang="en-GB" sz="3600" dirty="0"/>
              <a:t>We can set up a </a:t>
            </a:r>
            <a:r>
              <a:rPr lang="en-GB" sz="3600" b="1" dirty="0">
                <a:solidFill>
                  <a:schemeClr val="bg1"/>
                </a:solidFill>
              </a:rPr>
              <a:t>base repository </a:t>
            </a:r>
            <a:r>
              <a:rPr lang="en-GB" sz="3600" dirty="0"/>
              <a:t>to reduce query and code duplication</a:t>
            </a:r>
          </a:p>
          <a:p>
            <a:r>
              <a:rPr lang="en-GB" sz="3600" dirty="0"/>
              <a:t>It can be </a:t>
            </a:r>
            <a:r>
              <a:rPr lang="en-GB" sz="3600" b="1" dirty="0">
                <a:solidFill>
                  <a:schemeClr val="bg1"/>
                </a:solidFill>
              </a:rPr>
              <a:t>inherited</a:t>
            </a:r>
            <a:r>
              <a:rPr lang="en-GB" sz="3600" dirty="0"/>
              <a:t> to clear up specifics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5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219200" y="1819810"/>
            <a:ext cx="9677400" cy="1895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@NoRepositoryBean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/>
              <a:t>IngredientRepository</a:t>
            </a:r>
            <a:r>
              <a:rPr lang="en-US" noProof="1">
                <a:solidFill>
                  <a:schemeClr val="tx1"/>
                </a:solidFill>
              </a:rPr>
              <a:t>&lt;T extends Ingredient&gt; extends JpaRepository&lt;T, Long&gt;{</a:t>
            </a:r>
          </a:p>
          <a:p>
            <a:r>
              <a:rPr lang="en-US" noProof="1">
                <a:solidFill>
                  <a:schemeClr val="tx1"/>
                </a:solidFill>
              </a:rPr>
              <a:t>	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219200" y="1211253"/>
            <a:ext cx="9677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IngredientRepository.java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000" y="1418527"/>
            <a:ext cx="2362200" cy="456568"/>
          </a:xfrm>
          <a:prstGeom prst="wedgeRoundRectCallout">
            <a:avLst>
              <a:gd name="adj1" fmla="val 21801"/>
              <a:gd name="adj2" fmla="val 7491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Not a repository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201193" y="4444491"/>
            <a:ext cx="1173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noProof="1"/>
              <a:t>public interface </a:t>
            </a:r>
            <a:r>
              <a:rPr lang="en-US" noProof="1">
                <a:solidFill>
                  <a:schemeClr val="bg1"/>
                </a:solidFill>
              </a:rPr>
              <a:t>ChemicalIngredientRepository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IngredientRepository</a:t>
            </a:r>
            <a:r>
              <a:rPr lang="en-US" noProof="1"/>
              <a:t> &lt;BasicChemicalIngredient&gt; {</a:t>
            </a:r>
          </a:p>
          <a:p>
            <a:r>
              <a:rPr lang="en-US" noProof="1"/>
              <a:t>   List&lt;ChemicalIngredient&gt; findByChemicalFormula(String chemicalFormula);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201194" y="3838583"/>
            <a:ext cx="117347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ChemicalIngredientRepository.java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7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676000" y="1671090"/>
            <a:ext cx="69342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public interface CustomShampooRepository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void create(BasicShampoo basicShampoo);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676000" y="1144626"/>
            <a:ext cx="6934200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CustomShampooRepository.java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1533000" y="3750340"/>
            <a:ext cx="9220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sz="1800" noProof="1"/>
              <a:t>public class CustomShampooDaoImpl implements CustomShampooRepository {</a:t>
            </a:r>
          </a:p>
          <a:p>
            <a:r>
              <a:rPr lang="en-US" sz="1800" noProof="1">
                <a:solidFill>
                  <a:schemeClr val="bg1"/>
                </a:solidFill>
              </a:rPr>
              <a:t>    @PersistenceContext</a:t>
            </a:r>
          </a:p>
          <a:p>
            <a:r>
              <a:rPr lang="en-US" sz="1800" noProof="1"/>
              <a:t>    private EntityManager entityManager;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@Transactional</a:t>
            </a:r>
          </a:p>
          <a:p>
            <a:r>
              <a:rPr lang="en-US" sz="1800" noProof="1"/>
              <a:t>    public void create(BasicShampoo basicShampoo){</a:t>
            </a:r>
          </a:p>
          <a:p>
            <a:r>
              <a:rPr lang="en-US" sz="1800" noProof="1"/>
              <a:t>        entityManager.persist(basicShampoo);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1533000" y="3223876"/>
            <a:ext cx="9220200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CustomShampooRepositoryImpl.java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0406" y="4599000"/>
            <a:ext cx="1558319" cy="986190"/>
          </a:xfrm>
          <a:prstGeom prst="wedgeRoundRectCallout">
            <a:avLst>
              <a:gd name="adj1" fmla="val 58872"/>
              <a:gd name="adj2" fmla="val -497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Inject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Entity Manager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11000" y="6247627"/>
            <a:ext cx="2324100" cy="407873"/>
          </a:xfrm>
          <a:prstGeom prst="wedgeRoundRectCallout">
            <a:avLst>
              <a:gd name="adj1" fmla="val -42504"/>
              <a:gd name="adj2" fmla="val -8902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Single Transaction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9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bldLvl="0" animBg="1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2291736" y="4671485"/>
            <a:ext cx="8001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6400" y="5574116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88" y="1606668"/>
            <a:ext cx="2086425" cy="2084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Custom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Java-Based Setup</a:t>
            </a:r>
          </a:p>
        </p:txBody>
      </p:sp>
    </p:spTree>
    <p:extLst>
      <p:ext uri="{BB962C8B-B14F-4D97-AF65-F5344CB8AC3E}">
        <p14:creationId xmlns:p14="http://schemas.microsoft.com/office/powerpoint/2010/main" val="108278470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8" name="Content Placeholder 3"/>
          <p:cNvSpPr>
            <a:spLocks noGrp="1"/>
          </p:cNvSpPr>
          <p:nvPr>
            <p:ph idx="4294967295"/>
          </p:nvPr>
        </p:nvSpPr>
        <p:spPr>
          <a:xfrm>
            <a:off x="209810" y="1212280"/>
            <a:ext cx="11829790" cy="54171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noProof="1"/>
              <a:t>So far, we've configured our project with a spring properties file: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336000" y="3113762"/>
            <a:ext cx="11611319" cy="2065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#Data Source Properties</a:t>
            </a:r>
          </a:p>
          <a:p>
            <a:r>
              <a:rPr lang="en-US" noProof="1"/>
              <a:t>spring.datasource.driverClassName = com.mysql.jdbc.Driver</a:t>
            </a:r>
          </a:p>
          <a:p>
            <a:r>
              <a:rPr lang="en-US" noProof="1"/>
              <a:t>spring.datasource.url = jdbc:mysql://localhost:3306/shampoo_company?useSSL=false&amp;createDatabaseIfNotExist=true</a:t>
            </a:r>
          </a:p>
          <a:p>
            <a:r>
              <a:rPr lang="en-US" noProof="1"/>
              <a:t>spring.datasource.username = root</a:t>
            </a:r>
          </a:p>
          <a:p>
            <a:r>
              <a:rPr lang="en-US" noProof="1"/>
              <a:t>spring.datasource.password = 1234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336000" y="2540172"/>
            <a:ext cx="11611319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7498" y="4257357"/>
            <a:ext cx="3206640" cy="456568"/>
          </a:xfrm>
          <a:prstGeom prst="wedgeRoundRectCallout">
            <a:avLst>
              <a:gd name="adj1" fmla="val 20130"/>
              <a:gd name="adj2" fmla="val -7693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properties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6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(1)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2038" y="2729359"/>
            <a:ext cx="1092656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noProof="1"/>
              <a:t>@Configuration</a:t>
            </a:r>
          </a:p>
          <a:p>
            <a:r>
              <a:rPr lang="en-US" sz="2400" noProof="1"/>
              <a:t>@EnableJpaRepositories(basePackages = "com.demo.dao")</a:t>
            </a:r>
          </a:p>
          <a:p>
            <a:r>
              <a:rPr lang="en-US" sz="2400" noProof="1"/>
              <a:t>@EnableTransactionManagement</a:t>
            </a:r>
          </a:p>
          <a:p>
            <a:r>
              <a:rPr lang="en-US" sz="2400" noProof="1"/>
              <a:t>@PropertySource(value = "application.properties" 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	//Add configuration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732038" y="2058818"/>
            <a:ext cx="10926562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01000" y="1847499"/>
            <a:ext cx="2119200" cy="688306"/>
          </a:xfrm>
          <a:prstGeom prst="wedgeRoundRectCallout">
            <a:avLst>
              <a:gd name="adj1" fmla="val -26512"/>
              <a:gd name="adj2" fmla="val 8969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Configuration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713227" y="3763096"/>
            <a:ext cx="2039803" cy="735957"/>
          </a:xfrm>
          <a:prstGeom prst="wedgeRoundRectCallout">
            <a:avLst>
              <a:gd name="adj1" fmla="val -42551"/>
              <a:gd name="adj2" fmla="val -764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Repositories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Directory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757498" y="4499053"/>
            <a:ext cx="1861299" cy="456568"/>
          </a:xfrm>
          <a:prstGeom prst="wedgeRoundRectCallout">
            <a:avLst>
              <a:gd name="adj1" fmla="val -23942"/>
              <a:gd name="adj2" fmla="val -7954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Property File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(2)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6521" y="1874272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@Autowired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private Environment environment;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@Bean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public DataSource dataSource() {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 driverManagerDataSource = new DriverManagerDataSource();     driverManagerDataSource.setDriverClassName(environment.getProperty("</a:t>
            </a:r>
            <a:r>
              <a:rPr lang="en-US" sz="1800" noProof="1"/>
              <a:t>spring.datasource.driverClassName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driverManagerDataSource.setUrl(environment.getProperty("</a:t>
            </a:r>
            <a:r>
              <a:rPr lang="en-US" sz="1800" noProof="1"/>
              <a:t>spring.datasource.url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driverManagerDataSource.setUsername(environment.getProperty("</a:t>
            </a:r>
            <a:r>
              <a:rPr lang="en-US" sz="1800" noProof="1"/>
              <a:t>spring.datasource.</a:t>
            </a:r>
            <a:br>
              <a:rPr lang="bg-BG" sz="1800" noProof="1"/>
            </a:br>
            <a:r>
              <a:rPr lang="en-US" sz="1800" noProof="1"/>
              <a:t>username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driverManagerDataSource.setPassword(environment.getProperty("</a:t>
            </a:r>
            <a:r>
              <a:rPr lang="en-US" sz="1800" noProof="1"/>
              <a:t>spring.datasource.</a:t>
            </a:r>
            <a:br>
              <a:rPr lang="bg-BG" sz="1800" noProof="1"/>
            </a:br>
            <a:r>
              <a:rPr lang="en-US" sz="1800" noProof="1"/>
              <a:t>password</a:t>
            </a:r>
            <a:r>
              <a:rPr lang="en-US" sz="1800" noProof="1">
                <a:solidFill>
                  <a:schemeClr val="tx1"/>
                </a:solidFill>
              </a:rPr>
              <a:t>"));   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return driverManagerDataSource;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536521" y="1348706"/>
            <a:ext cx="11118958" cy="525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89121" y="2617858"/>
            <a:ext cx="3358667" cy="352143"/>
          </a:xfrm>
          <a:prstGeom prst="wedgeRoundRectCallout">
            <a:avLst>
              <a:gd name="adj1" fmla="val -22795"/>
              <a:gd name="adj2" fmla="val 778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Data Source Connection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2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(3)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20504" y="1827542"/>
            <a:ext cx="117348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1600" noProof="1"/>
              <a:t>    public EntityManagerFactory entityManagerFactory() {</a:t>
            </a:r>
          </a:p>
          <a:p>
            <a:endParaRPr lang="en-US" sz="1600" noProof="1"/>
          </a:p>
          <a:p>
            <a:r>
              <a:rPr lang="en-US" sz="1600" noProof="1"/>
              <a:t>        HibernateJpaVendorAdapter vendorAdapter = new HibernateJpaVendorAdapter();</a:t>
            </a:r>
          </a:p>
          <a:p>
            <a:r>
              <a:rPr lang="en-US" sz="1600" noProof="1"/>
              <a:t>        vendorAdapter.setDatabase(</a:t>
            </a:r>
            <a:r>
              <a:rPr lang="en-US" sz="1600" noProof="1">
                <a:solidFill>
                  <a:schemeClr val="bg1"/>
                </a:solidFill>
              </a:rPr>
              <a:t>Database.MYSQL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vendorAdapter.setGenerateDdl(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vendorAdapter.setShowSql(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LocalContainerEntityManagerFactoryBean factory = new LocalContainerEntityManagerFactoryBean();</a:t>
            </a:r>
          </a:p>
          <a:p>
            <a:r>
              <a:rPr lang="en-US" sz="1600" noProof="1"/>
              <a:t>        factory.setJpaVendorAdapter(vendorAdapter);</a:t>
            </a:r>
          </a:p>
          <a:p>
            <a:r>
              <a:rPr lang="en-US" sz="1600" noProof="1"/>
              <a:t>        factory.setPackagesToScan("</a:t>
            </a:r>
            <a:r>
              <a:rPr lang="en-US" sz="1600" noProof="1">
                <a:solidFill>
                  <a:schemeClr val="bg1"/>
                </a:solidFill>
              </a:rPr>
              <a:t>com.demo.domain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factory.setDataSource(dataSource());</a:t>
            </a:r>
          </a:p>
          <a:p>
            <a:r>
              <a:rPr lang="en-US" sz="1600" noProof="1"/>
              <a:t>        Properties jpaProperties = new Properties();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hibernate.hbm2ddl.auto</a:t>
            </a:r>
            <a:r>
              <a:rPr lang="en-US" sz="1600" noProof="1"/>
              <a:t>","</a:t>
            </a:r>
            <a:r>
              <a:rPr lang="en-US" sz="1600" noProof="1">
                <a:solidFill>
                  <a:schemeClr val="bg1"/>
                </a:solidFill>
              </a:rPr>
              <a:t>validate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hibernate.format_sql</a:t>
            </a:r>
            <a:r>
              <a:rPr lang="en-US" sz="1600" noProof="1"/>
              <a:t>", "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factory.setJpaProperties(jpaProperties);</a:t>
            </a:r>
          </a:p>
          <a:p>
            <a:r>
              <a:rPr lang="en-US" sz="1600" noProof="1"/>
              <a:t>        factory.afterPropertiesSet();</a:t>
            </a:r>
          </a:p>
          <a:p>
            <a:r>
              <a:rPr lang="en-US" sz="1600" noProof="1"/>
              <a:t>        return factory.getObject();</a:t>
            </a:r>
          </a:p>
          <a:p>
            <a:r>
              <a:rPr lang="en-US" sz="1600" noProof="1"/>
              <a:t>    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20504" y="1287889"/>
            <a:ext cx="117348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8000" y="2133647"/>
            <a:ext cx="2529000" cy="487956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JPA 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89573" y="4267200"/>
            <a:ext cx="2438400" cy="457200"/>
          </a:xfrm>
          <a:prstGeom prst="wedgeRoundRectCallout">
            <a:avLst>
              <a:gd name="adj1" fmla="val -55871"/>
              <a:gd name="adj2" fmla="val 21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Models Package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1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 (4)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447800" y="2803102"/>
            <a:ext cx="9372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2000" noProof="1"/>
              <a:t>public PlatformTransactionManager transactionManager() {</a:t>
            </a:r>
          </a:p>
          <a:p>
            <a:r>
              <a:rPr lang="bg-BG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JpaTransactionManager txManager = new JpaTransactionManager();</a:t>
            </a:r>
          </a:p>
          <a:p>
            <a:r>
              <a:rPr lang="en-US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txManager.setEntityManagerFactory(entityManagerFactory());</a:t>
            </a:r>
          </a:p>
          <a:p>
            <a:r>
              <a:rPr lang="en-US" sz="2000" noProof="1"/>
              <a:t>   </a:t>
            </a:r>
            <a:br>
              <a:rPr lang="bg-BG" sz="2000" noProof="1"/>
            </a:br>
            <a:r>
              <a:rPr lang="bg-BG" sz="2000" noProof="1"/>
              <a:t>   </a:t>
            </a:r>
            <a:r>
              <a:rPr lang="en-US" sz="2000" noProof="1"/>
              <a:t>return txManager;</a:t>
            </a:r>
          </a:p>
          <a:p>
            <a:r>
              <a:rPr lang="en-US" sz="20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447800" y="2197194"/>
            <a:ext cx="93726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6666" y="2136659"/>
            <a:ext cx="3358667" cy="726978"/>
          </a:xfrm>
          <a:prstGeom prst="wedgeRoundRectCallout">
            <a:avLst>
              <a:gd name="adj1" fmla="val -40368"/>
              <a:gd name="adj2" fmla="val 8708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Transaction Manager Configuration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2" y="1723768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Spring Data translates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methods to SQL Queries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can </a:t>
            </a:r>
            <a:r>
              <a:rPr lang="en-GB" sz="3600" b="1" dirty="0">
                <a:solidFill>
                  <a:schemeClr val="accent1"/>
                </a:solidFill>
              </a:rPr>
              <a:t>write custom queries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JPQL syntax on entity classes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Repositories </a:t>
            </a:r>
            <a:r>
              <a:rPr lang="en-US" sz="3600" b="1" dirty="0">
                <a:solidFill>
                  <a:schemeClr val="accent1"/>
                </a:solidFill>
              </a:rPr>
              <a:t>can be inherited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Reduces code duplication for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inherited entities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2295533" cy="81795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6" y="1286025"/>
            <a:ext cx="2020412" cy="114274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/>
          <p:nvPr/>
        </p:nvSpPr>
        <p:spPr>
          <a:xfrm>
            <a:off x="4724400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/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698494" y="1524000"/>
            <a:ext cx="2686455" cy="2133600"/>
            <a:chOff x="3637549" y="1066800"/>
            <a:chExt cx="4742863" cy="3647214"/>
          </a:xfrm>
        </p:grpSpPr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787" y="1066800"/>
              <a:ext cx="2970625" cy="3237981"/>
            </a:xfrm>
            <a:prstGeom prst="rect">
              <a:avLst/>
            </a:prstGeom>
          </p:spPr>
        </p:pic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549" y="2351814"/>
              <a:ext cx="2362200" cy="236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Retrieving Data by Custom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217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(1)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A23F5-E02F-4336-A2CC-DD0A0BB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15" y="1314000"/>
            <a:ext cx="9250769" cy="51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(2)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31D57-D0E7-48C5-B3FF-E599C93D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3" y="1182820"/>
            <a:ext cx="9001953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application.properties</a:t>
            </a:r>
            <a:r>
              <a:rPr lang="en-US" dirty="0"/>
              <a:t> – simple example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#Data Source Properties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spring.datasource.driverClassName=com.mysql.cj.jdbc.Driver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spring.datasource.url=jdbc:mysql://localhost:3306/1working?useSSL=false&amp;createDatabaseIfNotExist=true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spring.datasource.username=root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spring.datasource.password=12345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#JPA Properties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spring.jpa.properties.hibernate.dialect = org.hibernate.dialect.MySQL8Dialect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spring.jpa.properties.hibernate.format_sql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spring.jpa.hibernate.ddl-auto = update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spring.jpa.open-in-view=false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###Logging Levels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 Disable the default loggers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 = WARN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logging.level.blog = WARN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i="1" noProof="1">
                <a:solidFill>
                  <a:schemeClr val="accent2"/>
                </a:solidFill>
              </a:rPr>
              <a:t>#Show SQL executed with parameter bindings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logging.level.org.hibernate.SQL = DEBUG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8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5950" y="1864731"/>
            <a:ext cx="1111895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>
                <a:solidFill>
                  <a:schemeClr val="bg1"/>
                </a:solidFill>
              </a:rPr>
              <a:t>@Repository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public interface ShampooDao extends JpaRepository &lt;Shampoo, Long&gt;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    List&lt;Shampoo&gt; </a:t>
            </a:r>
            <a:r>
              <a:rPr lang="en-US" sz="2200" noProof="1">
                <a:solidFill>
                  <a:schemeClr val="bg1"/>
                </a:solidFill>
              </a:rPr>
              <a:t>findByBrand</a:t>
            </a:r>
            <a:r>
              <a:rPr lang="en-US" sz="2200" noProof="1"/>
              <a:t>(String brand);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9600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406000" y="3944563"/>
            <a:ext cx="2133600" cy="456568"/>
          </a:xfrm>
          <a:prstGeom prst="wedgeRoundRectCallout">
            <a:avLst>
              <a:gd name="adj1" fmla="val 36409"/>
              <a:gd name="adj2" fmla="val -17145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6491492" y="5091468"/>
            <a:ext cx="351143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SELECT * </a:t>
            </a:r>
          </a:p>
          <a:p>
            <a:r>
              <a:rPr lang="en-US" noProof="1">
                <a:solidFill>
                  <a:schemeClr val="bg1"/>
                </a:solidFill>
              </a:rPr>
              <a:t>  FROM shampoos AS s</a:t>
            </a:r>
          </a:p>
          <a:p>
            <a:r>
              <a:rPr lang="en-US" noProof="1">
                <a:solidFill>
                  <a:schemeClr val="bg1"/>
                </a:solidFill>
              </a:rPr>
              <a:t> WHERE s.brand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6491492" y="4485560"/>
            <a:ext cx="35114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44338" y="3804869"/>
            <a:ext cx="1600200" cy="417758"/>
          </a:xfrm>
          <a:prstGeom prst="wedgeRoundRectCallout">
            <a:avLst>
              <a:gd name="adj1" fmla="val -44078"/>
              <a:gd name="adj2" fmla="val -825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77713" y="5868672"/>
            <a:ext cx="1565070" cy="456568"/>
          </a:xfrm>
          <a:prstGeom prst="wedgeRoundRectCallout">
            <a:avLst>
              <a:gd name="adj1" fmla="val -65969"/>
              <a:gd name="adj2" fmla="val -60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Paramater</a:t>
            </a:r>
          </a:p>
        </p:txBody>
      </p:sp>
      <p:sp>
        <p:nvSpPr>
          <p:cNvPr id="8" name="Стрелка: наляво и нагоре 7"/>
          <p:cNvSpPr/>
          <p:nvPr/>
        </p:nvSpPr>
        <p:spPr>
          <a:xfrm flipH="1">
            <a:off x="5508215" y="4202110"/>
            <a:ext cx="685800" cy="889359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animBg="1"/>
      <p:bldP spid="10" grpId="0" animBg="1"/>
      <p:bldP spid="11" grpId="0" bldLvl="0" animBg="1"/>
      <p:bldP spid="12" grpId="0" bldLvl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Lookup</a:t>
            </a:r>
            <a:endParaRPr lang="bg-BG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6800" y="1905001"/>
            <a:ext cx="915972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List&lt;Shampoo&gt; </a:t>
            </a:r>
            <a:r>
              <a:rPr lang="en-US" sz="2800" noProof="1"/>
              <a:t>findByBrand</a:t>
            </a:r>
            <a:r>
              <a:rPr lang="en-US" sz="2800" noProof="1">
                <a:solidFill>
                  <a:schemeClr val="tx1"/>
                </a:solidFill>
              </a:rPr>
              <a:t>(String brand);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31000" y="2588847"/>
            <a:ext cx="2286000" cy="456568"/>
          </a:xfrm>
          <a:prstGeom prst="wedgeRoundRectCallout">
            <a:avLst>
              <a:gd name="adj1" fmla="val -20847"/>
              <a:gd name="adj2" fmla="val -7139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Return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86000" y="1355190"/>
            <a:ext cx="1378841" cy="456568"/>
          </a:xfrm>
          <a:prstGeom prst="wedgeRoundRectCallout">
            <a:avLst>
              <a:gd name="adj1" fmla="val -21124"/>
              <a:gd name="adj2" fmla="val 766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1066801" y="4059817"/>
            <a:ext cx="88773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List&lt;Shampoo&gt; </a:t>
            </a:r>
            <a:r>
              <a:rPr lang="en-US" noProof="1">
                <a:solidFill>
                  <a:schemeClr val="bg1"/>
                </a:solidFill>
              </a:rPr>
              <a:t>findBy</a:t>
            </a:r>
            <a:r>
              <a:rPr lang="en-US" noProof="1">
                <a:solidFill>
                  <a:schemeClr val="accent2"/>
                </a:solidFill>
              </a:rPr>
              <a:t>Brand</a:t>
            </a:r>
            <a:r>
              <a:rPr lang="en-US" noProof="1"/>
              <a:t>And</a:t>
            </a:r>
            <a:r>
              <a:rPr lang="en-US" noProof="1">
                <a:solidFill>
                  <a:schemeClr val="accent2"/>
                </a:solidFill>
              </a:rPr>
              <a:t>Size</a:t>
            </a:r>
            <a:br>
              <a:rPr lang="en-US" noProof="1"/>
            </a:br>
            <a:r>
              <a:rPr lang="en-US" noProof="1"/>
              <a:t>(String brand, Size size);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505200" y="1336190"/>
            <a:ext cx="2590800" cy="494569"/>
          </a:xfrm>
          <a:prstGeom prst="wedgeRoundRectCallout">
            <a:avLst>
              <a:gd name="adj1" fmla="val 19816"/>
              <a:gd name="adj2" fmla="val 7733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509403" y="3401353"/>
            <a:ext cx="2438400" cy="478417"/>
          </a:xfrm>
          <a:prstGeom prst="wedgeRoundRectCallout">
            <a:avLst>
              <a:gd name="adj1" fmla="val 20923"/>
              <a:gd name="adj2" fmla="val 764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Query Prefix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210320" y="3652257"/>
            <a:ext cx="1295400" cy="456568"/>
          </a:xfrm>
          <a:prstGeom prst="wedgeRoundRectCallout">
            <a:avLst>
              <a:gd name="adj1" fmla="val -18805"/>
              <a:gd name="adj2" fmla="val 7242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800600" y="5357600"/>
            <a:ext cx="2679600" cy="465080"/>
          </a:xfrm>
          <a:prstGeom prst="wedgeRoundRectCallout">
            <a:avLst>
              <a:gd name="adj1" fmla="val -26580"/>
              <a:gd name="adj2" fmla="val -822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Predicate Keyword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861000" y="3627753"/>
            <a:ext cx="1210637" cy="456568"/>
          </a:xfrm>
          <a:prstGeom prst="wedgeRoundRectCallout">
            <a:avLst>
              <a:gd name="adj1" fmla="val -20021"/>
              <a:gd name="adj2" fmla="val 714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Field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8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animBg="1"/>
      <p:bldP spid="18" grpId="0" bldLvl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</TotalTime>
  <Words>1664</Words>
  <Application>Microsoft Office PowerPoint</Application>
  <PresentationFormat>Widescreen</PresentationFormat>
  <Paragraphs>339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Spring Data Advanced Querying</vt:lpstr>
      <vt:lpstr>Table of Contents</vt:lpstr>
      <vt:lpstr>Questions</vt:lpstr>
      <vt:lpstr>Retrieving Data by Custom Queries</vt:lpstr>
      <vt:lpstr>Spring Project (1)</vt:lpstr>
      <vt:lpstr>Spring Project (2)</vt:lpstr>
      <vt:lpstr>application.properties – simple example</vt:lpstr>
      <vt:lpstr>Query Methods</vt:lpstr>
      <vt:lpstr>Query Lookup</vt:lpstr>
      <vt:lpstr>Query Methods</vt:lpstr>
      <vt:lpstr>Problem: Select Shampoos by Size</vt:lpstr>
      <vt:lpstr>Solution: Select Shampoos by Size</vt:lpstr>
      <vt:lpstr>Java Persistence Query Language</vt:lpstr>
      <vt:lpstr>JPQL</vt:lpstr>
      <vt:lpstr>JPQL Functionalities</vt:lpstr>
      <vt:lpstr>JPQL Select Syntax</vt:lpstr>
      <vt:lpstr>JPQL Join Syntax</vt:lpstr>
      <vt:lpstr>JPQL Syntax</vt:lpstr>
      <vt:lpstr>Problem: Select Shampoos by Ingredients</vt:lpstr>
      <vt:lpstr>Solution: Select Shampoos by Ingredients</vt:lpstr>
      <vt:lpstr>Repository Inheritance</vt:lpstr>
      <vt:lpstr>Repository Inheritance</vt:lpstr>
      <vt:lpstr>Example: Repository Inheritance (1)</vt:lpstr>
      <vt:lpstr>Example: Repository Inheritance (2)</vt:lpstr>
      <vt:lpstr>Spring Custom Configuration</vt:lpstr>
      <vt:lpstr>Application Properties</vt:lpstr>
      <vt:lpstr>Java-Based Configuration (1)</vt:lpstr>
      <vt:lpstr>Java-Based Configuration (2)</vt:lpstr>
      <vt:lpstr>Java-Based Configuration (3)</vt:lpstr>
      <vt:lpstr>Java-Based Configuration (4)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Advanced Querying</dc:title>
  <dc:subject>Databases Frameworks – Hibernate and Spring Data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SvilenVelikov</cp:lastModifiedBy>
  <cp:revision>60</cp:revision>
  <dcterms:created xsi:type="dcterms:W3CDTF">2018-05-23T13:08:44Z</dcterms:created>
  <dcterms:modified xsi:type="dcterms:W3CDTF">2022-03-12T15:52:03Z</dcterms:modified>
  <cp:category>https://softuni.bg/trainings/1444/databases-advanced-hibernate-october-2016</cp:category>
</cp:coreProperties>
</file>