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53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301" r:id="rId21"/>
    <p:sldId id="305" r:id="rId22"/>
    <p:sldId id="302" r:id="rId23"/>
    <p:sldId id="303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401" r:id="rId43"/>
    <p:sldId id="405" r:id="rId44"/>
    <p:sldId id="49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797B3D-05E4-48F1-8652-414D70F2FA26}">
          <p14:sldIdLst>
            <p14:sldId id="256"/>
            <p14:sldId id="257"/>
            <p14:sldId id="258"/>
          </p14:sldIdLst>
        </p14:section>
        <p14:section name="Defining Classes" id="{67811E80-2225-4378-B0D6-0861AD6A7334}">
          <p14:sldIdLst>
            <p14:sldId id="259"/>
            <p14:sldId id="260"/>
            <p14:sldId id="261"/>
            <p14:sldId id="262"/>
            <p14:sldId id="263"/>
            <p14:sldId id="264"/>
            <p14:sldId id="539"/>
          </p14:sldIdLst>
        </p14:section>
        <p14:section name="Class Data" id="{BC9C6C8F-B1CF-420D-BE5C-84861A9A9A2C}">
          <p14:sldIdLst>
            <p14:sldId id="266"/>
            <p14:sldId id="267"/>
            <p14:sldId id="268"/>
            <p14:sldId id="269"/>
            <p14:sldId id="270"/>
          </p14:sldIdLst>
        </p14:section>
        <p14:section name="Methods" id="{B0FBEAA6-9447-4B60-B87A-4C42F593DA49}">
          <p14:sldIdLst>
            <p14:sldId id="271"/>
            <p14:sldId id="272"/>
            <p14:sldId id="273"/>
            <p14:sldId id="274"/>
            <p14:sldId id="301"/>
            <p14:sldId id="305"/>
            <p14:sldId id="302"/>
            <p14:sldId id="303"/>
            <p14:sldId id="275"/>
            <p14:sldId id="276"/>
          </p14:sldIdLst>
        </p14:section>
        <p14:section name="Constructors" id="{9E3ED31F-E78D-434B-BDE4-F8FA33398C60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tatic Members" id="{261104DD-264E-4F36-9058-DBC168E258C5}">
          <p14:sldIdLst>
            <p14:sldId id="285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Conclusion" id="{F50487EF-F295-480E-AA49-E6D6B9E1333C}">
          <p14:sldIdLst>
            <p14:sldId id="292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2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563" y="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EF2AD7-9C25-4B42-9705-E401384EA4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965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F2382B-84EF-40FB-BDD2-CED0A1271D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7649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A1A3E9-1F9E-4B16-8C75-904C7971A4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7289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52D8C1-BC3F-444C-8951-97205F90F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466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4C96F8-F4ED-41A5-B528-56ACF673EE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7503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426BA7-4DC3-4583-B6BA-E702C76F98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1292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F49E66-44EA-43AE-A809-FED9F179E4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3323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C9CA880-93B9-4395-989B-B43682A3B7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6405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575899-8E32-4A3A-AE82-7B86819110A7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E1554F-28A6-4971-8239-92ED1378F3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197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8E4190A-8841-4C3F-A40E-09EDEEF7EA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094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932CD2-ADB1-46B9-888B-C9C5153439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29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CBD142-50A5-4DD3-AEB0-C6F2370F39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7039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4A5F2DF-3289-4D11-8B1F-D4A91843DA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8473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5A6727-5ABC-4692-8CAF-913F466596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554286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F08BBC2-D576-4C8E-AE72-B4DAF03E4A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09089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5CA6156-A6EE-40B7-A545-04E1820B11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65822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2E6C86C-FD96-4A16-9083-C306C77BFA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8841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36FBF13-1EB6-461A-9E9C-1876CBD7E5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8168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5878D1-F049-4B1A-BC3B-E97CC9C764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6125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2E6659-25DB-4E50-8455-BA81873EED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98239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049BAD-C1D3-49EC-B7F3-BCF416FB82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3312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637E710-82A8-4D51-9230-8454E5AACD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2030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64EADB-FFF3-4D4F-9C3B-D5546B2731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9743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1C13C6-A7EA-4BB7-BE37-5ABFC79574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6948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52C5AD-D417-40D8-82A2-35F7A109C1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9898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8A0B78-E79F-488B-A8BD-BA1BEE91C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1732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2A9DB9-568D-4FBC-A518-58922B3530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2259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2525A96-D081-4C32-BB1B-95856389C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606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F0ED7D-C107-4953-ABB4-7E124A1CE3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448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oftuni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1517/Defining-Classes-La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1517/Defining-Classes-Lab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Classes, Fields, Constructors, Methods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Classes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56A046-9CE4-47F7-B1EE-04A3798684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2574000"/>
            <a:ext cx="2248400" cy="2248400"/>
          </a:xfrm>
          <a:prstGeom prst="rect">
            <a:avLst/>
          </a:prstGeom>
        </p:spPr>
      </p:pic>
      <p:sp>
        <p:nvSpPr>
          <p:cNvPr id="2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5441" y="5909744"/>
            <a:ext cx="2951518" cy="395548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8645441" y="6334540"/>
            <a:ext cx="2951518" cy="363232"/>
          </a:xfrm>
        </p:spPr>
        <p:txBody>
          <a:bodyPr/>
          <a:lstStyle/>
          <a:p>
            <a:r>
              <a:rPr lang="en-US">
                <a:hlinkClick r:id="rId4"/>
              </a:rPr>
              <a:t>https://softuni.bg</a:t>
            </a:r>
            <a:endParaRPr lang="en-US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735" y="4867792"/>
            <a:ext cx="2951518" cy="524815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735" y="5361047"/>
            <a:ext cx="2951518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</p:spTree>
    <p:extLst>
      <p:ext uri="{BB962C8B-B14F-4D97-AF65-F5344CB8AC3E}">
        <p14:creationId xmlns:p14="http://schemas.microsoft.com/office/powerpoint/2010/main" val="13056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 object is a single</a:t>
            </a:r>
            <a:br>
              <a:rPr lang="bg-BG" dirty="0"/>
            </a:br>
            <a:r>
              <a:rPr lang="en-US" dirty="0"/>
              <a:t>instance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provide structure for creating</a:t>
            </a:r>
            <a:r>
              <a:rPr lang="en-GB" dirty="0"/>
              <a:t> </a:t>
            </a:r>
            <a:r>
              <a:rPr lang="en-US" dirty="0"/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259876" y="2568496"/>
            <a:ext cx="2559525" cy="3256704"/>
            <a:chOff x="455611" y="2077297"/>
            <a:chExt cx="2559525" cy="3256704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59523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class </a:t>
              </a:r>
            </a:p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Dice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59522" cy="132035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sides: int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4399129"/>
              <a:ext cx="2559524" cy="934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roll(…)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6" y="4966606"/>
            <a:ext cx="1950465" cy="782316"/>
          </a:xfrm>
          <a:prstGeom prst="wedgeRoundRectCallout">
            <a:avLst>
              <a:gd name="adj1" fmla="val -48600"/>
              <a:gd name="adj2" fmla="val -62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actions</a:t>
            </a:r>
            <a:r>
              <a:rPr lang="en-US" sz="2400" b="1" dirty="0">
                <a:solidFill>
                  <a:srgbClr val="FFFFFF"/>
                </a:solidFill>
              </a:rPr>
              <a:t> (methods)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428" y="2961620"/>
            <a:ext cx="1749542" cy="394692"/>
          </a:xfrm>
          <a:prstGeom prst="wedgeRoundRectCallout">
            <a:avLst>
              <a:gd name="adj1" fmla="val -46129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337" y="4012659"/>
            <a:ext cx="1749541" cy="434981"/>
          </a:xfrm>
          <a:prstGeom prst="wedgeRoundRectCallout">
            <a:avLst>
              <a:gd name="adj1" fmla="val -41246"/>
              <a:gd name="adj2" fmla="val -145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Class </a:t>
            </a:r>
            <a:r>
              <a:rPr lang="en-US" sz="2400" b="1" dirty="0">
                <a:solidFill>
                  <a:schemeClr val="bg1"/>
                </a:solidFill>
              </a:rPr>
              <a:t>fields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128809" y="2649215"/>
            <a:ext cx="2971800" cy="2373076"/>
            <a:chOff x="9294812" y="1741724"/>
            <a:chExt cx="2133600" cy="2373076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object</a:t>
              </a:r>
              <a:br>
                <a:rPr lang="en-US" sz="2800" noProof="1">
                  <a:latin typeface="Consolas" panose="020B0609020204030204" pitchFamily="49" charset="0"/>
                </a:rPr>
              </a:br>
              <a:r>
                <a:rPr lang="en-US" sz="2800" b="1" noProof="1">
                  <a:latin typeface="Consolas" panose="020B0609020204030204" pitchFamily="49" charset="0"/>
                </a:rPr>
                <a:t>D6Dice</a:t>
              </a: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800" b="1" noProof="1">
                <a:latin typeface="Consolas" panose="020B0609020204030204" pitchFamily="49" charset="0"/>
              </a:endParaRP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sides = 6</a:t>
              </a: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2811386"/>
            <a:ext cx="1524001" cy="695160"/>
          </a:xfrm>
          <a:prstGeom prst="wedgeRoundRectCallout">
            <a:avLst>
              <a:gd name="adj1" fmla="val -44503"/>
              <a:gd name="adj2" fmla="val -24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name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8335" y="4012659"/>
            <a:ext cx="1524001" cy="695161"/>
          </a:xfrm>
          <a:prstGeom prst="wedgeRoundRectCallout">
            <a:avLst>
              <a:gd name="adj1" fmla="val -36797"/>
              <a:gd name="adj2" fmla="val -12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Object </a:t>
            </a:r>
            <a:r>
              <a:rPr lang="en-US" sz="2400" b="1" dirty="0">
                <a:solidFill>
                  <a:schemeClr val="bg1"/>
                </a:solidFill>
              </a:rPr>
              <a:t>data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7799EF10-A4CD-43B7-91E7-B1C966372B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6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253" y="1261980"/>
            <a:ext cx="2760313" cy="27710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37328D8-4054-490B-B406-721CB5C717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Class Data</a:t>
            </a:r>
          </a:p>
        </p:txBody>
      </p:sp>
    </p:spTree>
    <p:extLst>
      <p:ext uri="{BB962C8B-B14F-4D97-AF65-F5344CB8AC3E}">
        <p14:creationId xmlns:p14="http://schemas.microsoft.com/office/powerpoint/2010/main" val="42495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dirty="0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886774" y="1980797"/>
            <a:ext cx="6415277" cy="3141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public class Car {</a:t>
            </a:r>
          </a:p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private</a:t>
            </a:r>
            <a:r>
              <a:rPr lang="en-US" sz="2400" dirty="0">
                <a:solidFill>
                  <a:schemeClr val="bg1"/>
                </a:solidFill>
              </a:rPr>
              <a:t> String </a:t>
            </a:r>
            <a:r>
              <a:rPr lang="en-US" sz="2400" dirty="0">
                <a:solidFill>
                  <a:schemeClr val="tx1"/>
                </a:solidFill>
              </a:rPr>
              <a:t>brand;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private</a:t>
            </a:r>
            <a:r>
              <a:rPr lang="en-US" sz="2400" dirty="0">
                <a:solidFill>
                  <a:schemeClr val="bg1"/>
                </a:solidFill>
              </a:rPr>
              <a:t> int </a:t>
            </a:r>
            <a:r>
              <a:rPr lang="en-US" sz="2400" dirty="0">
                <a:solidFill>
                  <a:schemeClr val="tx1"/>
                </a:solidFill>
              </a:rPr>
              <a:t>year;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public</a:t>
            </a:r>
            <a:r>
              <a:rPr lang="en-US" sz="2400" dirty="0">
                <a:solidFill>
                  <a:schemeClr val="bg1"/>
                </a:solidFill>
              </a:rPr>
              <a:t> Person </a:t>
            </a:r>
            <a:r>
              <a:rPr lang="en-US" sz="2400" dirty="0">
                <a:solidFill>
                  <a:schemeClr val="tx1"/>
                </a:solidFill>
              </a:rPr>
              <a:t>owner;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…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172200" y="4303202"/>
            <a:ext cx="2895600" cy="737974"/>
          </a:xfrm>
          <a:prstGeom prst="wedgeRoundRectCallout">
            <a:avLst>
              <a:gd name="adj1" fmla="val -49290"/>
              <a:gd name="adj2" fmla="val -19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 can be of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any type</a:t>
            </a:r>
            <a:endParaRPr lang="en-US" sz="24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3388" y="1141093"/>
            <a:ext cx="10870413" cy="641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indent="-456915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398" dirty="0">
                <a:solidFill>
                  <a:srgbClr val="234465"/>
                </a:solidFill>
              </a:rPr>
              <a:t>Class </a:t>
            </a:r>
            <a:r>
              <a:rPr lang="en-US" sz="3398" dirty="0"/>
              <a:t>fields</a:t>
            </a:r>
            <a:r>
              <a:rPr lang="en-US" sz="3398" dirty="0">
                <a:solidFill>
                  <a:srgbClr val="234465"/>
                </a:solidFill>
              </a:rPr>
              <a:t> have </a:t>
            </a:r>
            <a:r>
              <a:rPr lang="en-US" sz="3398" b="1" dirty="0">
                <a:solidFill>
                  <a:schemeClr val="bg1"/>
                </a:solidFill>
              </a:rPr>
              <a:t>access modifiers</a:t>
            </a:r>
            <a:r>
              <a:rPr lang="en-US" sz="3398" dirty="0">
                <a:solidFill>
                  <a:srgbClr val="234465"/>
                </a:solidFill>
              </a:rPr>
              <a:t>, </a:t>
            </a:r>
            <a:r>
              <a:rPr lang="en-US" sz="3398" b="1" dirty="0">
                <a:solidFill>
                  <a:schemeClr val="bg1"/>
                </a:solidFill>
              </a:rPr>
              <a:t>type</a:t>
            </a:r>
            <a:r>
              <a:rPr lang="en-US" sz="3398" dirty="0">
                <a:solidFill>
                  <a:srgbClr val="234465"/>
                </a:solidFill>
              </a:rPr>
              <a:t> and </a:t>
            </a:r>
            <a:r>
              <a:rPr lang="en-US" sz="3398" b="1" dirty="0">
                <a:solidFill>
                  <a:schemeClr val="bg1"/>
                </a:solidFill>
              </a:rPr>
              <a:t>name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867401" y="2085650"/>
            <a:ext cx="992189" cy="469149"/>
          </a:xfrm>
          <a:prstGeom prst="wedgeRoundRectCallout">
            <a:avLst>
              <a:gd name="adj1" fmla="val -74776"/>
              <a:gd name="adj2" fmla="val 706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type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83388" y="2286001"/>
            <a:ext cx="2281995" cy="633498"/>
          </a:xfrm>
          <a:prstGeom prst="wedgeRoundRectCallout">
            <a:avLst>
              <a:gd name="adj1" fmla="val 65226"/>
              <a:gd name="adj2" fmla="val 315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access modifier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705601" y="2919499"/>
            <a:ext cx="992189" cy="469149"/>
          </a:xfrm>
          <a:prstGeom prst="wedgeRoundRectCallout">
            <a:avLst>
              <a:gd name="adj1" fmla="val -68388"/>
              <a:gd name="adj2" fmla="val -45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name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67FE01C-4824-4DA7-AC60-019DBCECD8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3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0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Ensure proper naming!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Define Car Class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38249" y="2375454"/>
            <a:ext cx="4934536" cy="2724382"/>
            <a:chOff x="-330155" y="2077297"/>
            <a:chExt cx="3161616" cy="272438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Car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290150" y="2756946"/>
              <a:ext cx="3121611" cy="127813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+brand:String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+model:String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+horsePower:int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30155" y="4247807"/>
              <a:ext cx="3137848" cy="5538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i="1" noProof="1">
                  <a:latin typeface="Consolas" panose="020B0609020204030204" pitchFamily="49" charset="0"/>
                </a:rPr>
                <a:t>(no actions)</a:t>
              </a:r>
              <a:endParaRPr lang="en-US" sz="2000" b="1" i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73427" y="3621091"/>
            <a:ext cx="444897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4039490" y="2265540"/>
            <a:ext cx="1854572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name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630378" y="3033182"/>
            <a:ext cx="19812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fields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3630378" y="4333244"/>
            <a:ext cx="2514600" cy="426137"/>
          </a:xfrm>
          <a:prstGeom prst="wedgeRoundRectCallout">
            <a:avLst>
              <a:gd name="adj1" fmla="val -58939"/>
              <a:gd name="adj2" fmla="val 40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methods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1B71A6-B62D-44D6-A091-FC1AF84DCE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6000" y="1896419"/>
            <a:ext cx="4844415" cy="3800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09629B3-AA58-4358-8B52-FFC79397A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636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Define Car Class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531000" y="2125190"/>
            <a:ext cx="4836365" cy="26076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3200" dirty="0">
                <a:solidFill>
                  <a:schemeClr val="bg1"/>
                </a:solidFill>
                <a:effectLst/>
              </a:rPr>
              <a:t>public class </a:t>
            </a:r>
            <a:r>
              <a:rPr lang="en-GB" sz="3200" dirty="0">
                <a:solidFill>
                  <a:schemeClr val="tx1"/>
                </a:solidFill>
                <a:effectLst/>
              </a:rPr>
              <a:t>Car</a:t>
            </a:r>
            <a:r>
              <a:rPr lang="en-GB" sz="3200" dirty="0">
                <a:solidFill>
                  <a:schemeClr val="bg1"/>
                </a:solidFill>
                <a:effectLst/>
              </a:rPr>
              <a:t> </a:t>
            </a:r>
            <a:r>
              <a:rPr lang="en-GB" sz="32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String</a:t>
            </a:r>
            <a:r>
              <a:rPr lang="en-GB" sz="3200" dirty="0">
                <a:solidFill>
                  <a:schemeClr val="bg1"/>
                </a:solidFill>
                <a:effectLst/>
              </a:rPr>
              <a:t> brand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String</a:t>
            </a:r>
            <a:r>
              <a:rPr lang="en-GB" sz="3200" dirty="0">
                <a:solidFill>
                  <a:schemeClr val="bg1"/>
                </a:solidFill>
                <a:effectLst/>
              </a:rPr>
              <a:t> model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bg1"/>
                </a:solidFill>
                <a:effectLst/>
              </a:rPr>
              <a:t>  </a:t>
            </a:r>
            <a:r>
              <a:rPr lang="en-GB" sz="3200" dirty="0">
                <a:solidFill>
                  <a:schemeClr val="tx1"/>
                </a:solidFill>
                <a:effectLst/>
              </a:rPr>
              <a:t>int</a:t>
            </a:r>
            <a:r>
              <a:rPr lang="en-GB" sz="3200" dirty="0">
                <a:solidFill>
                  <a:schemeClr val="bg1"/>
                </a:solidFill>
                <a:effectLst/>
              </a:rPr>
              <a:t> </a:t>
            </a:r>
            <a:r>
              <a:rPr lang="en-GB" sz="32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GB" sz="32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3200" dirty="0">
                <a:solidFill>
                  <a:schemeClr val="tx1"/>
                </a:solidFill>
                <a:effectLst/>
              </a:rPr>
              <a:t>}</a:t>
            </a:r>
            <a:endParaRPr lang="en-US" sz="32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DE89D8-64CA-4C1B-9B2C-8A58C11CE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47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Classes and class members </a:t>
            </a:r>
            <a:r>
              <a:rPr lang="en-US" b="1" dirty="0">
                <a:solidFill>
                  <a:schemeClr val="bg1"/>
                </a:solidFill>
              </a:rPr>
              <a:t>have modifiers</a:t>
            </a:r>
          </a:p>
          <a:p>
            <a:r>
              <a:rPr lang="en-US" dirty="0"/>
              <a:t>Modifiers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define visibility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36222" y="3348533"/>
            <a:ext cx="5543280" cy="21151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ffectLst/>
              </a:rPr>
              <a:t> </a:t>
            </a:r>
            <a:r>
              <a:rPr lang="en-US" sz="3200" dirty="0">
                <a:solidFill>
                  <a:schemeClr val="bg1"/>
                </a:solidFill>
                <a:effectLst/>
              </a:rPr>
              <a:t>class </a:t>
            </a:r>
            <a:r>
              <a:rPr lang="en-US" sz="3200" dirty="0">
                <a:solidFill>
                  <a:schemeClr val="tx1"/>
                </a:solidFill>
                <a:effectLst/>
              </a:rPr>
              <a:t>Car {</a:t>
            </a:r>
          </a:p>
          <a:p>
            <a:r>
              <a:rPr lang="en-US" sz="3200" dirty="0">
                <a:effectLst/>
              </a:rPr>
              <a:t>  </a:t>
            </a:r>
            <a:r>
              <a:rPr lang="en-US" sz="3200" dirty="0">
                <a:solidFill>
                  <a:schemeClr val="bg1"/>
                </a:solidFill>
                <a:effectLst/>
              </a:rPr>
              <a:t>private </a:t>
            </a:r>
            <a:r>
              <a:rPr lang="en-US" sz="3200" dirty="0">
                <a:solidFill>
                  <a:schemeClr val="tx1"/>
                </a:solidFill>
                <a:effectLst/>
              </a:rPr>
              <a:t>String brand;</a:t>
            </a:r>
          </a:p>
          <a:p>
            <a:r>
              <a:rPr lang="en-US" sz="3200" dirty="0">
                <a:solidFill>
                  <a:schemeClr val="bg1"/>
                </a:solidFill>
                <a:effectLst/>
              </a:rPr>
              <a:t>  private </a:t>
            </a:r>
            <a:r>
              <a:rPr lang="en-US" sz="3200" dirty="0">
                <a:solidFill>
                  <a:schemeClr val="tx1"/>
                </a:solidFill>
                <a:effectLst/>
              </a:rPr>
              <a:t>String model;</a:t>
            </a:r>
          </a:p>
          <a:p>
            <a:r>
              <a:rPr lang="en-US" sz="32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026077" y="2631239"/>
            <a:ext cx="2738520" cy="578882"/>
          </a:xfrm>
          <a:prstGeom prst="wedgeRoundRectCallout">
            <a:avLst>
              <a:gd name="adj1" fmla="val -56509"/>
              <a:gd name="adj2" fmla="val 411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Class modifier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949877" y="5097548"/>
            <a:ext cx="2890920" cy="578882"/>
          </a:xfrm>
          <a:prstGeom prst="wedgeRoundRectCallout">
            <a:avLst>
              <a:gd name="adj1" fmla="val -33176"/>
              <a:gd name="adj2" fmla="val -73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Member modifier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703149" y="4041940"/>
            <a:ext cx="3442996" cy="1055608"/>
          </a:xfrm>
          <a:prstGeom prst="wedgeRoundRectCallout">
            <a:avLst>
              <a:gd name="adj1" fmla="val -57504"/>
              <a:gd name="adj2" fmla="val -208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 should always be private!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860825B-9007-49B2-BDE0-ED29321EA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13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1" y="1524001"/>
            <a:ext cx="3164951" cy="22725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3BFE05-FF14-4037-88C1-1785D8CF75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05261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b="1" dirty="0">
                <a:solidFill>
                  <a:schemeClr val="bg1"/>
                </a:solidFill>
              </a:rPr>
              <a:t>executable code </a:t>
            </a:r>
            <a:r>
              <a:rPr lang="en-US" dirty="0"/>
              <a:t>(algorithm) that manipulate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06082" y="2104884"/>
            <a:ext cx="7750093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GB" sz="2800" dirty="0">
                <a:solidFill>
                  <a:schemeClr val="bg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increaseHP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value)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  <a:endParaRPr lang="bg-BG" sz="2800" dirty="0">
              <a:solidFill>
                <a:schemeClr val="tx1"/>
              </a:solidFill>
              <a:effectLst/>
            </a:endParaRPr>
          </a:p>
          <a:p>
            <a:r>
              <a:rPr lang="bg-BG" sz="2800" dirty="0">
                <a:solidFill>
                  <a:schemeClr val="tx2">
                    <a:lumMod val="75000"/>
                  </a:schemeClr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+= value;</a:t>
            </a:r>
            <a:endParaRPr lang="en-US" sz="2800" dirty="0">
              <a:solidFill>
                <a:schemeClr val="tx2">
                  <a:lumMod val="75000"/>
                </a:schemeClr>
              </a:solidFill>
              <a:effectLst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67ECA70-FFD9-4833-A653-1045341197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25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r>
              <a:rPr lang="en-US" dirty="0"/>
              <a:t>Used to create </a:t>
            </a:r>
            <a:r>
              <a:rPr lang="en-US" b="1" dirty="0">
                <a:solidFill>
                  <a:schemeClr val="bg1"/>
                </a:solidFill>
              </a:rPr>
              <a:t>accessors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</a:rPr>
              <a:t>mutators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getters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setters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00224" y="1666453"/>
            <a:ext cx="10693778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private</a:t>
            </a:r>
            <a:r>
              <a:rPr lang="en-US" sz="28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getHorsePower</a:t>
            </a:r>
            <a:r>
              <a:rPr lang="en-US" sz="2800" dirty="0">
                <a:solidFill>
                  <a:schemeClr val="bg1"/>
                </a:solidFill>
                <a:effectLst/>
              </a:rPr>
              <a:t>()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return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setHorsePower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)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66395" y="1710408"/>
            <a:ext cx="2749094" cy="510778"/>
          </a:xfrm>
          <a:prstGeom prst="wedgeRoundRectCallout">
            <a:avLst>
              <a:gd name="adj1" fmla="val -57988"/>
              <a:gd name="adj2" fmla="val 35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Field</a:t>
            </a:r>
            <a:r>
              <a:rPr lang="bg-BG" sz="2400" b="1" noProof="1">
                <a:solidFill>
                  <a:schemeClr val="bg2"/>
                </a:solidFill>
                <a:latin typeface="Calibri" panose="020F0502020204030204"/>
              </a:rPr>
              <a:t> </a:t>
            </a:r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is hidden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277879" y="2221186"/>
            <a:ext cx="2827789" cy="919401"/>
          </a:xfrm>
          <a:prstGeom prst="wedgeRoundRectCallout">
            <a:avLst>
              <a:gd name="adj1" fmla="val -56251"/>
              <a:gd name="adj2" fmla="val -141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Getter provides access to field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632971" y="4150018"/>
            <a:ext cx="3685859" cy="510778"/>
          </a:xfrm>
          <a:prstGeom prst="wedgeRoundRectCallout">
            <a:avLst>
              <a:gd name="adj1" fmla="val -56514"/>
              <a:gd name="adj2" fmla="val 504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latin typeface="Calibri" panose="020F0502020204030204"/>
              </a:rPr>
              <a:t>Setter provide field change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743198" y="3649334"/>
            <a:ext cx="3135087" cy="919401"/>
          </a:xfrm>
          <a:prstGeom prst="wedgeRoundRectCallout">
            <a:avLst>
              <a:gd name="adj1" fmla="val -12103"/>
              <a:gd name="adj2" fmla="val -65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GB" sz="2400" b="1" noProof="1">
                <a:solidFill>
                  <a:srgbClr val="FFFFFF"/>
                </a:solidFill>
                <a:latin typeface="Calibri" panose="020F0502020204030204"/>
              </a:rPr>
              <a:t> points to the current instance</a:t>
            </a:r>
            <a:endParaRPr lang="en-US" sz="2400" b="1" noProof="1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0C2599B-48BB-4BEC-B78C-84AA8025C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759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Keyword </a:t>
            </a:r>
            <a:r>
              <a:rPr lang="en-US" b="1" dirty="0">
                <a:solidFill>
                  <a:schemeClr val="bg1"/>
                </a:solidFill>
              </a:rPr>
              <a:t>this</a:t>
            </a:r>
          </a:p>
          <a:p>
            <a:pPr marL="989982" lvl="2" indent="-456915">
              <a:buClr>
                <a:schemeClr val="tx1"/>
              </a:buClr>
            </a:pPr>
            <a:r>
              <a:rPr lang="en-US" sz="3198" dirty="0"/>
              <a:t>Prevent field hiding</a:t>
            </a:r>
          </a:p>
          <a:p>
            <a:pPr marL="989982" lvl="2" indent="-456915">
              <a:buClr>
                <a:schemeClr val="tx1"/>
              </a:buClr>
            </a:pPr>
            <a:r>
              <a:rPr lang="en-US" sz="3198" dirty="0"/>
              <a:t>Refers to a current object </a:t>
            </a:r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96000" y="3090803"/>
            <a:ext cx="9671401" cy="3572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private int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setSides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public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void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setSidesNotWorking</a:t>
            </a:r>
            <a:r>
              <a:rPr lang="en-US" sz="2800" dirty="0">
                <a:solidFill>
                  <a:schemeClr val="tx1"/>
                </a:solidFill>
                <a:effectLst/>
              </a:rPr>
              <a:t>(int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1"/>
                </a:solidFill>
                <a:effectLst/>
              </a:rPr>
              <a:t>)</a:t>
            </a:r>
            <a:r>
              <a:rPr lang="en-US" sz="28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 = </a:t>
            </a:r>
            <a:r>
              <a:rPr lang="en-US" sz="2800" dirty="0" err="1">
                <a:solidFill>
                  <a:schemeClr val="accent4"/>
                </a:solidFill>
                <a:effectLst/>
              </a:rPr>
              <a:t>horsePower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1C469D-D702-4A05-9CD2-014AB0584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183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01" y="1191467"/>
            <a:ext cx="11804822" cy="553001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Defining Simple Classes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Fields 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Methods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Constructors, Keyword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endParaRPr lang="en-US" dirty="0"/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Static Members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18EFA33B-D489-431F-A658-F209F5E428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4860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009C6C2-5A8B-4A21-9372-CF110D9B8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428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We can use </a:t>
            </a:r>
            <a:r>
              <a:rPr lang="en-US" b="1" dirty="0">
                <a:solidFill>
                  <a:schemeClr val="bg1"/>
                </a:solidFill>
              </a:rPr>
              <a:t>toString() </a:t>
            </a:r>
            <a:r>
              <a:rPr lang="en-US" dirty="0"/>
              <a:t>method to get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representation of an object.</a:t>
            </a:r>
          </a:p>
          <a:p>
            <a:pPr lvl="0"/>
            <a:r>
              <a:rPr lang="en-US" sz="3198" dirty="0"/>
              <a:t>Whenever we try to print the Object reference then internally </a:t>
            </a:r>
            <a:r>
              <a:rPr lang="en-US" sz="3198" b="1" dirty="0">
                <a:solidFill>
                  <a:schemeClr val="bg1"/>
                </a:solidFill>
              </a:rPr>
              <a:t>toString()</a:t>
            </a:r>
            <a:r>
              <a:rPr lang="en-US" sz="3198" dirty="0"/>
              <a:t> method is invoked.</a:t>
            </a:r>
          </a:p>
          <a:p>
            <a:pPr lvl="0"/>
            <a:r>
              <a:rPr lang="en-US" dirty="0"/>
              <a:t>If we did not define toString() method in your class then Object class toString()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chemeClr val="bg1"/>
                </a:solidFill>
              </a:rPr>
              <a:t>ToString</a:t>
            </a:r>
            <a:r>
              <a:rPr lang="en-US" sz="4000" dirty="0">
                <a:solidFill>
                  <a:schemeClr val="bg1"/>
                </a:solidFill>
              </a:rPr>
              <a:t>() Method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58586" y="5094000"/>
            <a:ext cx="9874827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System.out.println(car);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//Car@3feba861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E705CD7-61F0-4A7B-B2FB-4B027D3EF7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If you define toString() method in your class then your implemented/Overridden toString() method will be called..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solidFill>
                  <a:schemeClr val="bg1"/>
                </a:solidFill>
              </a:rPr>
              <a:t>ToString() Method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112573" y="5657349"/>
            <a:ext cx="9874827" cy="1007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System.out.println(car);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//BMW:M3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6830960-877E-4C1F-91D1-BF3D87099FAD}"/>
              </a:ext>
            </a:extLst>
          </p:cNvPr>
          <p:cNvSpPr txBox="1">
            <a:spLocks/>
          </p:cNvSpPr>
          <p:nvPr/>
        </p:nvSpPr>
        <p:spPr>
          <a:xfrm>
            <a:off x="1112573" y="2364954"/>
            <a:ext cx="9874827" cy="31616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class Car {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@Override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itchFamily="49" charset="0"/>
                <a:ea typeface="+mn-ea"/>
              </a:rPr>
              <a:t> 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public String toString()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    return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this.brand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+ ":" + 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this.model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45483EC6-3519-408C-8585-D77AFB00E3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60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In java </a:t>
            </a:r>
            <a:r>
              <a:rPr lang="en-US" b="1" dirty="0">
                <a:solidFill>
                  <a:schemeClr val="bg1"/>
                </a:solidFill>
              </a:rPr>
              <a:t>equals()</a:t>
            </a:r>
            <a:r>
              <a:rPr lang="en-US" dirty="0"/>
              <a:t> method is used to compare equality of two Objects</a:t>
            </a:r>
            <a:endParaRPr lang="en-US" sz="3198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Equals() Method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24210" y="2361953"/>
            <a:ext cx="11143431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firstCar = new Car("BMW","M3");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secondCar = new Car("Mercedes","C63 AMG");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boolean isEqual = firstCar.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equals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(secondCar);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System.out.println(isEqual);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//false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87F79B1-1671-4F21-A70F-BEC84D961A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15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Method returns the </a:t>
            </a:r>
            <a:r>
              <a:rPr lang="en-US" b="1" dirty="0">
                <a:solidFill>
                  <a:schemeClr val="bg1"/>
                </a:solidFill>
              </a:rPr>
              <a:t>hash code </a:t>
            </a:r>
            <a:r>
              <a:rPr lang="en-US" dirty="0"/>
              <a:t>for the Method class object. </a:t>
            </a:r>
          </a:p>
          <a:p>
            <a:pPr lvl="0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hash code </a:t>
            </a:r>
            <a:r>
              <a:rPr lang="en-US" dirty="0"/>
              <a:t>is always the same if the object doesn’t change.</a:t>
            </a:r>
          </a:p>
          <a:p>
            <a:pPr lvl="1"/>
            <a:r>
              <a:rPr lang="en-US" dirty="0"/>
              <a:t>Syntax: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chemeClr val="bg1"/>
                </a:solidFill>
              </a:rPr>
              <a:t>HashCode</a:t>
            </a:r>
            <a:r>
              <a:rPr lang="en-US" sz="4000" dirty="0">
                <a:solidFill>
                  <a:schemeClr val="bg1"/>
                </a:solidFill>
              </a:rPr>
              <a:t>() Method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2A5DC61-077B-4AA2-A317-6F76C5646DDB}"/>
              </a:ext>
            </a:extLst>
          </p:cNvPr>
          <p:cNvSpPr txBox="1">
            <a:spLocks/>
          </p:cNvSpPr>
          <p:nvPr/>
        </p:nvSpPr>
        <p:spPr>
          <a:xfrm>
            <a:off x="1500480" y="3676434"/>
            <a:ext cx="10396261" cy="27307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Car car = new Car();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int hash = car.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hashCode()</a:t>
            </a: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//integer value which represents hashCode value for this class.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endParaRPr kumimoji="0" lang="en-US" sz="2800" b="1" i="1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System.out.println(hash); </a:t>
            </a:r>
            <a:r>
              <a:rPr kumimoji="0" lang="en-US" sz="2800" b="1" i="1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ea typeface="+mn-ea"/>
              </a:rPr>
              <a:t>//1072408673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8BEC10-9F13-4851-93C8-668E76638A6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4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Car Info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56092" y="2528654"/>
            <a:ext cx="5135109" cy="3193753"/>
            <a:chOff x="-318235" y="2319950"/>
            <a:chExt cx="3149695" cy="3193753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18235" y="2319950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Car</a:t>
              </a:r>
              <a:endParaRPr lang="en-US" sz="16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15153" y="2896821"/>
              <a:ext cx="3135740" cy="8839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-(private)brand:String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792181"/>
              <a:ext cx="3137848" cy="172152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+(public)setBrand():void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+getBrand():String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…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b="1" noProof="1">
                  <a:latin typeface="Consolas" panose="020B0609020204030204" pitchFamily="49" charset="0"/>
                </a:rPr>
                <a:t>+carInfo():String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30" name="Right Arrow 7"/>
          <p:cNvSpPr/>
          <p:nvPr/>
        </p:nvSpPr>
        <p:spPr>
          <a:xfrm>
            <a:off x="5899486" y="3843142"/>
            <a:ext cx="327663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520421" y="5864346"/>
            <a:ext cx="1854572" cy="426137"/>
          </a:xfrm>
          <a:prstGeom prst="wedgeRoundRectCallout">
            <a:avLst>
              <a:gd name="adj1" fmla="val -28574"/>
              <a:gd name="adj2" fmla="val -67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+ == public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56092" y="1889796"/>
            <a:ext cx="1878799" cy="426137"/>
          </a:xfrm>
          <a:prstGeom prst="wedgeRoundRectCallout">
            <a:avLst>
              <a:gd name="adj1" fmla="val -26621"/>
              <a:gd name="adj2" fmla="val 778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- == private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2902649" y="3805641"/>
            <a:ext cx="1981200" cy="426137"/>
          </a:xfrm>
          <a:prstGeom prst="wedgeRoundRectCallout">
            <a:avLst>
              <a:gd name="adj1" fmla="val -57496"/>
              <a:gd name="adj2" fmla="val 53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return type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2565" y="628231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1D322B6-6C4E-40D2-9652-ED556C584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9283AA-055C-4870-9671-74DE218251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7"/>
          <a:stretch/>
        </p:blipFill>
        <p:spPr>
          <a:xfrm>
            <a:off x="6681000" y="2528653"/>
            <a:ext cx="4875024" cy="31937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405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4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Info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77900" y="1295401"/>
            <a:ext cx="10972800" cy="5023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public class Car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String brand; 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private String model;</a:t>
            </a:r>
          </a:p>
          <a:p>
            <a:pPr>
              <a:spcAft>
                <a:spcPts val="600"/>
              </a:spcAft>
            </a:pPr>
            <a:r>
              <a:rPr lang="en-GB" sz="2400" dirty="0">
                <a:solidFill>
                  <a:schemeClr val="tx1"/>
                </a:solidFill>
                <a:effectLst/>
              </a:rPr>
              <a:t>  private int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horsePower</a:t>
            </a:r>
            <a:r>
              <a:rPr lang="en-GB" sz="24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public void</a:t>
            </a:r>
            <a:r>
              <a:rPr lang="en-GB" sz="2400" dirty="0">
                <a:effectLst/>
              </a:rPr>
              <a:t>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setBrand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(</a:t>
            </a:r>
            <a:r>
              <a:rPr lang="en-GB" sz="2400" dirty="0">
                <a:solidFill>
                  <a:schemeClr val="tx1"/>
                </a:solidFill>
                <a:effectLst/>
              </a:rPr>
              <a:t>String 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)</a:t>
            </a:r>
            <a:r>
              <a:rPr lang="en-GB" sz="2400" dirty="0">
                <a:effectLst/>
              </a:rPr>
              <a:t> </a:t>
            </a:r>
            <a:r>
              <a:rPr lang="en-GB" sz="2400" dirty="0">
                <a:solidFill>
                  <a:schemeClr val="tx1"/>
                </a:solidFill>
                <a:effectLst/>
              </a:rPr>
              <a:t>{</a:t>
            </a:r>
            <a:r>
              <a:rPr lang="bg-BG" sz="2400" dirty="0">
                <a:solidFill>
                  <a:schemeClr val="tx1"/>
                </a:solidFill>
                <a:effectLst/>
              </a:rPr>
              <a:t>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this.brand</a:t>
            </a:r>
            <a:r>
              <a:rPr lang="bg-BG" sz="2400" dirty="0">
                <a:solidFill>
                  <a:schemeClr val="tx1"/>
                </a:solidFill>
                <a:effectLst/>
              </a:rPr>
              <a:t> = </a:t>
            </a:r>
            <a:r>
              <a:rPr lang="en-US" sz="2400" dirty="0">
                <a:solidFill>
                  <a:schemeClr val="tx1"/>
                </a:solidFill>
                <a:effectLst/>
              </a:rPr>
              <a:t>brand</a:t>
            </a:r>
            <a:r>
              <a:rPr lang="en-GB" sz="24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tx1"/>
                </a:solidFill>
                <a:effectLst/>
              </a:rPr>
              <a:t>public String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getBrand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() </a:t>
            </a:r>
            <a:r>
              <a:rPr lang="en-GB" sz="2400" dirty="0">
                <a:solidFill>
                  <a:schemeClr val="tx1"/>
                </a:solidFill>
                <a:effectLst/>
              </a:rPr>
              <a:t>{ return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this.brand</a:t>
            </a:r>
            <a:r>
              <a:rPr lang="en-GB" sz="2400" dirty="0">
                <a:solidFill>
                  <a:schemeClr val="tx1"/>
                </a:solidFill>
                <a:effectLst/>
              </a:rPr>
              <a:t>; }</a:t>
            </a:r>
          </a:p>
          <a:p>
            <a:r>
              <a:rPr lang="en-GB" sz="2400" dirty="0">
                <a:effectLst/>
              </a:rPr>
              <a:t>  </a:t>
            </a:r>
            <a:r>
              <a:rPr lang="en-GB" sz="2400" dirty="0">
                <a:solidFill>
                  <a:schemeClr val="tx1"/>
                </a:solidFill>
                <a:effectLst/>
              </a:rPr>
              <a:t>public String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carInfo</a:t>
            </a:r>
            <a:r>
              <a:rPr lang="en-GB" sz="2400" dirty="0">
                <a:solidFill>
                  <a:schemeClr val="bg1"/>
                </a:solidFill>
                <a:effectLst/>
              </a:rPr>
              <a:t>() </a:t>
            </a:r>
            <a:r>
              <a:rPr lang="en-GB" sz="24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>
                <a:solidFill>
                  <a:schemeClr val="bg1"/>
                </a:solidFill>
                <a:effectLst/>
              </a:rPr>
              <a:t>return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String.format</a:t>
            </a:r>
            <a:r>
              <a:rPr lang="en-GB" sz="2400" dirty="0">
                <a:solidFill>
                  <a:schemeClr val="tx1"/>
                </a:solidFill>
                <a:effectLst/>
              </a:rPr>
              <a:t>("</a:t>
            </a:r>
            <a:r>
              <a:rPr lang="en-US" sz="2400" dirty="0">
                <a:solidFill>
                  <a:schemeClr val="tx1"/>
                </a:solidFill>
                <a:effectLst/>
              </a:rPr>
              <a:t>The car is: %s %s - %d HP.</a:t>
            </a:r>
            <a:r>
              <a:rPr lang="en-GB" sz="2400" dirty="0">
                <a:solidFill>
                  <a:schemeClr val="tx1"/>
                </a:solidFill>
                <a:effectLst/>
              </a:rPr>
              <a:t>",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 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this.brand</a:t>
            </a:r>
            <a:r>
              <a:rPr lang="en-GB" sz="2400" dirty="0">
                <a:solidFill>
                  <a:schemeClr val="bg1"/>
                </a:solidFill>
                <a:effectLst/>
              </a:rPr>
              <a:t>,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GB" sz="2400" dirty="0">
                <a:solidFill>
                  <a:schemeClr val="bg1"/>
                </a:solidFill>
                <a:effectLst/>
              </a:rPr>
              <a:t>, </a:t>
            </a:r>
            <a:r>
              <a:rPr lang="en-GB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GB" sz="2400" dirty="0">
                <a:solidFill>
                  <a:schemeClr val="tx1"/>
                </a:solidFill>
                <a:effectLst/>
              </a:rPr>
              <a:t>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//TODO: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Create the other Getters and Setters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GB" sz="2400" dirty="0">
                <a:solidFill>
                  <a:schemeClr val="accent2"/>
                </a:solidFill>
                <a:effectLst/>
              </a:rPr>
              <a:t>//TODO: 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Test the program</a:t>
            </a:r>
            <a:endParaRPr lang="en-US" sz="2400" i="1" dirty="0">
              <a:solidFill>
                <a:schemeClr val="accent2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17E55-540B-4F49-A06D-8F0353FE7E35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228691B-CB96-4B26-A16A-E2947C6E0D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81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749" y="1395069"/>
            <a:ext cx="2970505" cy="222001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90A9967-64C3-4B18-AB5E-744428B43F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20815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  <a:p>
            <a:r>
              <a:rPr lang="en-GB" dirty="0"/>
              <a:t>The only one way to </a:t>
            </a:r>
            <a:r>
              <a:rPr lang="en-GB" b="1" dirty="0">
                <a:solidFill>
                  <a:schemeClr val="bg1"/>
                </a:solidFill>
              </a:rPr>
              <a:t>call a constructor</a:t>
            </a:r>
            <a:r>
              <a:rPr lang="en-GB" dirty="0"/>
              <a:t> in Java is </a:t>
            </a:r>
            <a:br>
              <a:rPr lang="en-GB" dirty="0"/>
            </a:br>
            <a:r>
              <a:rPr lang="en-GB" dirty="0"/>
              <a:t>through the </a:t>
            </a:r>
            <a:r>
              <a:rPr lang="en-GB" b="1" dirty="0">
                <a:solidFill>
                  <a:schemeClr val="bg1"/>
                </a:solidFill>
              </a:rPr>
              <a:t>keyword new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743199" y="3225681"/>
            <a:ext cx="4162801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public class Car 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private String brand;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public </a:t>
            </a:r>
            <a:r>
              <a:rPr lang="en-US" sz="2400" dirty="0">
                <a:solidFill>
                  <a:srgbClr val="FFA000"/>
                </a:solidFill>
              </a:rPr>
              <a:t>Car() </a:t>
            </a:r>
            <a:r>
              <a:rPr lang="en-US" sz="2400" dirty="0">
                <a:solidFill>
                  <a:srgbClr val="234465"/>
                </a:solidFill>
              </a:rPr>
              <a:t>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  </a:t>
            </a:r>
            <a:r>
              <a:rPr lang="en-US" sz="2400" dirty="0" err="1">
                <a:solidFill>
                  <a:srgbClr val="234465"/>
                </a:solidFill>
              </a:rPr>
              <a:t>this.brand</a:t>
            </a:r>
            <a:r>
              <a:rPr lang="en-US" sz="2400" dirty="0">
                <a:solidFill>
                  <a:srgbClr val="234465"/>
                </a:solidFill>
              </a:rPr>
              <a:t> = "BMW";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}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153060" y="4147727"/>
            <a:ext cx="2895600" cy="899547"/>
          </a:xfrm>
          <a:prstGeom prst="wedgeRoundRectCallout">
            <a:avLst>
              <a:gd name="adj1" fmla="val -57459"/>
              <a:gd name="adj2" fmla="val -18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Overloading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 default constructor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D0D29F-EB53-4B66-B4E3-2EF2D0FB27E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0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Special methods, executed during object creation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9601" y="2000406"/>
            <a:ext cx="858766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bg1"/>
                </a:solidFill>
                <a:effectLst/>
              </a:rPr>
              <a:t>class </a:t>
            </a:r>
            <a:r>
              <a:rPr lang="en-US" sz="2800" dirty="0">
                <a:solidFill>
                  <a:schemeClr val="tx1"/>
                </a:solidFill>
                <a:effectLst/>
              </a:rPr>
              <a:t>Car</a:t>
            </a:r>
            <a:r>
              <a:rPr lang="en-US" sz="2800" dirty="0">
                <a:solidFill>
                  <a:schemeClr val="bg1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tx1"/>
                </a:solidFill>
                <a:effectLst/>
              </a:rPr>
              <a:t>String</a:t>
            </a:r>
            <a:r>
              <a:rPr lang="en-US" sz="2800" dirty="0">
                <a:solidFill>
                  <a:schemeClr val="bg1"/>
                </a:solidFill>
                <a:effectLst/>
              </a:rPr>
              <a:t> brand;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  <a:r>
              <a:rPr lang="en-US" sz="2800" dirty="0">
                <a:solidFill>
                  <a:schemeClr val="tx1"/>
                </a:solidFill>
                <a:effectLst/>
              </a:rPr>
              <a:t>…</a:t>
            </a:r>
            <a:r>
              <a:rPr lang="en-US" sz="2800" dirty="0">
                <a:solidFill>
                  <a:schemeClr val="bg1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public Car() </a:t>
            </a:r>
            <a:r>
              <a:rPr lang="en-US" sz="2800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bg1"/>
                </a:solidFill>
                <a:effectLst/>
              </a:rPr>
              <a:t>this.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brand</a:t>
            </a:r>
            <a:r>
              <a:rPr lang="en-US" sz="2800" dirty="0">
                <a:solidFill>
                  <a:schemeClr val="bg1"/>
                </a:solidFill>
                <a:effectLst/>
              </a:rPr>
              <a:t> = </a:t>
            </a:r>
            <a:r>
              <a:rPr lang="en-US" sz="2800" dirty="0">
                <a:solidFill>
                  <a:schemeClr val="tx1"/>
                </a:solidFill>
                <a:effectLst/>
              </a:rPr>
              <a:t>"unknown";</a:t>
            </a:r>
          </a:p>
          <a:p>
            <a:r>
              <a:rPr lang="en-US" sz="2800" dirty="0">
                <a:solidFill>
                  <a:schemeClr val="bg1"/>
                </a:solidFill>
                <a:effectLst/>
              </a:rPr>
              <a:t>    </a:t>
            </a:r>
            <a:r>
              <a:rPr lang="en-US" sz="2800" dirty="0">
                <a:solidFill>
                  <a:schemeClr val="tx1"/>
                </a:solidFill>
                <a:effectLst/>
              </a:rPr>
              <a:t>…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35757" y="3336957"/>
            <a:ext cx="3030243" cy="919401"/>
          </a:xfrm>
          <a:prstGeom prst="wedgeRoundRectCallout">
            <a:avLst>
              <a:gd name="adj1" fmla="val -58196"/>
              <a:gd name="adj2" fmla="val -18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Overloading default constructor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BA9BC34-D7FE-4E87-AA91-843516815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01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6801"/>
            <a:ext cx="11804822" cy="5570355"/>
          </a:xfrm>
        </p:spPr>
        <p:txBody>
          <a:bodyPr/>
          <a:lstStyle/>
          <a:p>
            <a:r>
              <a:rPr lang="en-GB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1935" y="1659613"/>
            <a:ext cx="9570752" cy="50464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public class Car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 private String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pPr>
              <a:lnSpc>
                <a:spcPts val="3200"/>
              </a:lnSpc>
            </a:pPr>
            <a:endParaRPr lang="en-US" sz="2400" dirty="0">
              <a:solidFill>
                <a:schemeClr val="tx2"/>
              </a:solidFill>
              <a:effectLst/>
            </a:endParaRP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Car(</a:t>
            </a:r>
            <a:r>
              <a:rPr lang="en-US" sz="2400" dirty="0">
                <a:solidFill>
                  <a:schemeClr val="bg1"/>
                </a:solidFill>
                <a:effectLst/>
              </a:rPr>
              <a:t>String brand, int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pPr>
              <a:lnSpc>
                <a:spcPts val="3200"/>
              </a:lnSpc>
            </a:pPr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817618" y="5203099"/>
            <a:ext cx="3138677" cy="919401"/>
          </a:xfrm>
          <a:prstGeom prst="wedgeRoundRectCallout">
            <a:avLst>
              <a:gd name="adj1" fmla="val -36188"/>
              <a:gd name="adj2" fmla="val -605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Constructor with all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680969" y="2836134"/>
            <a:ext cx="3276600" cy="919401"/>
          </a:xfrm>
          <a:prstGeom prst="wedgeRoundRectCallout">
            <a:avLst>
              <a:gd name="adj1" fmla="val -56380"/>
              <a:gd name="adj2" fmla="val -17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Constructor with one parameter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0C9CD5A-6A1A-4884-9FDF-513196B6B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9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2348025-FE13-4A9E-AEC5-97AD36E7C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6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Constructors </a:t>
            </a:r>
            <a:r>
              <a:rPr lang="en-GB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36222" y="1899612"/>
            <a:ext cx="9206768" cy="4023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public class Car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String brand;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List&lt;Part&gt; parts;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  <a:r>
              <a:rPr lang="en-US" sz="2800" dirty="0">
                <a:solidFill>
                  <a:schemeClr val="bg1"/>
                </a:solidFill>
                <a:effectLst/>
              </a:rPr>
              <a:t>public Car(String brand)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800" dirty="0">
                <a:solidFill>
                  <a:schemeClr val="tx2"/>
                </a:solidFill>
                <a:effectLst/>
              </a:rPr>
              <a:t> = brand;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this.parts</a:t>
            </a:r>
            <a:r>
              <a:rPr lang="en-US" sz="2800" dirty="0">
                <a:solidFill>
                  <a:schemeClr val="tx2"/>
                </a:solidFill>
                <a:effectLst/>
              </a:rPr>
              <a:t> = new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ArrayList</a:t>
            </a:r>
            <a:r>
              <a:rPr lang="en-US" sz="2800" dirty="0">
                <a:solidFill>
                  <a:schemeClr val="tx2"/>
                </a:solidFill>
                <a:effectLst/>
              </a:rPr>
              <a:t>&lt;&gt;();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186835" y="3436194"/>
            <a:ext cx="2660012" cy="950226"/>
          </a:xfrm>
          <a:prstGeom prst="wedgeRoundRectCallout">
            <a:avLst>
              <a:gd name="adj1" fmla="val -55447"/>
              <a:gd name="adj2" fmla="val 420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Always ensure correct state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FFCCF4B-E55D-4B30-8D2D-8A0F92C439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489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990601"/>
            <a:ext cx="11804822" cy="5570355"/>
          </a:xfrm>
        </p:spPr>
        <p:txBody>
          <a:bodyPr/>
          <a:lstStyle/>
          <a:p>
            <a:r>
              <a:rPr lang="en-GB" dirty="0"/>
              <a:t>Constructors can </a:t>
            </a:r>
            <a:r>
              <a:rPr lang="en-GB" b="1" dirty="0">
                <a:solidFill>
                  <a:schemeClr val="bg1"/>
                </a:solidFill>
              </a:rPr>
              <a:t>call each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20382" y="1604897"/>
            <a:ext cx="7742383" cy="4946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>
                <a:solidFill>
                  <a:schemeClr val="tx2"/>
                </a:solidFill>
                <a:effectLst/>
              </a:rPr>
              <a:t>class Car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private String brand;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private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endParaRPr lang="en-US" sz="2400" dirty="0">
              <a:solidFill>
                <a:schemeClr val="tx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public Car(String brand, int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tx2"/>
                </a:solidFill>
                <a:effectLst/>
              </a:rPr>
              <a:t> = brand;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 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 = </a:t>
            </a:r>
            <a:r>
              <a:rPr lang="en-US" sz="2400" dirty="0" err="1">
                <a:solidFill>
                  <a:schemeClr val="tx2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400" dirty="0">
              <a:solidFill>
                <a:schemeClr val="tx2"/>
              </a:solidFill>
              <a:effectLst/>
            </a:endParaRP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400" dirty="0">
                <a:solidFill>
                  <a:schemeClr val="tx1"/>
                </a:solidFill>
                <a:effectLst/>
              </a:rPr>
              <a:t>Car</a:t>
            </a:r>
            <a:r>
              <a:rPr lang="en-US" sz="2400" dirty="0">
                <a:solidFill>
                  <a:schemeClr val="tx2"/>
                </a:solidFill>
                <a:effectLst/>
              </a:rPr>
              <a:t>(String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)</a:t>
            </a:r>
            <a:r>
              <a:rPr lang="en-US" sz="2400" dirty="0">
                <a:solidFill>
                  <a:schemeClr val="tx2"/>
                </a:solidFill>
                <a:effectLst/>
              </a:rPr>
              <a:t> {</a:t>
            </a:r>
          </a:p>
          <a:p>
            <a:r>
              <a:rPr lang="en-US" sz="2400" dirty="0">
                <a:solidFill>
                  <a:schemeClr val="bg1"/>
                </a:solidFill>
                <a:effectLst/>
              </a:rPr>
              <a:t>    this(brand, -1)</a:t>
            </a:r>
            <a:r>
              <a:rPr lang="en-US" sz="24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9061CFD-7D73-4730-BBFF-265758DA99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316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/>
              <a:t>class </a:t>
            </a:r>
            <a:r>
              <a:rPr lang="en-US" b="1">
                <a:solidFill>
                  <a:schemeClr val="bg1"/>
                </a:solidFill>
              </a:rPr>
              <a:t>Car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Constructors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48754" y="2108449"/>
            <a:ext cx="5029200" cy="3538949"/>
            <a:chOff x="-306388" y="1623324"/>
            <a:chExt cx="3137848" cy="360514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1623324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Car</a:t>
              </a:r>
              <a:endParaRPr lang="en-US" sz="1400" b="1" noProof="1">
                <a:solidFill>
                  <a:srgbClr val="234465">
                    <a:lumMod val="75000"/>
                  </a:srgb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205957"/>
              <a:ext cx="3137848" cy="13142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-brand:String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-horsePower:int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509774"/>
              <a:ext cx="3137848" cy="17186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+Car(String brand)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+Car(String brand, String model, </a:t>
              </a:r>
              <a:b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</a:b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    int horsePower)</a:t>
              </a:r>
            </a:p>
            <a:p>
              <a:pPr eaLnBrk="0" hangingPunct="0">
                <a:lnSpc>
                  <a:spcPts val="3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000" b="1" noProof="1">
                  <a:solidFill>
                    <a:srgbClr val="234465"/>
                  </a:solidFill>
                  <a:latin typeface="Consolas" panose="020B0609020204030204" pitchFamily="49" charset="0"/>
                </a:rPr>
                <a:t>+carInfo():String</a:t>
              </a:r>
              <a:endParaRPr lang="en-US" sz="1600" b="1" noProof="1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" name="Arrow: Bent-Up 9"/>
          <p:cNvSpPr/>
          <p:nvPr/>
        </p:nvSpPr>
        <p:spPr>
          <a:xfrm rot="10800000" flipH="1">
            <a:off x="5919459" y="2178203"/>
            <a:ext cx="838200" cy="788102"/>
          </a:xfrm>
          <a:prstGeom prst="bentUpArrow">
            <a:avLst>
              <a:gd name="adj1" fmla="val 32251"/>
              <a:gd name="adj2" fmla="val 40712"/>
              <a:gd name="adj3" fmla="val 3225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GB" sz="280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2E52F-7DD0-4849-921E-D22C96921E0C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48F073-1B18-43C9-8F18-DAF066DB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459" y="3297982"/>
            <a:ext cx="6020638" cy="15974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E02BB99-3BFC-4738-9F93-50FC7B09A5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95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Constructors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89702" y="1615408"/>
            <a:ext cx="9901297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public Car(String brand) {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this.brand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brand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 </a:t>
            </a:r>
            <a:r>
              <a:rPr lang="en-US" sz="2400" dirty="0">
                <a:solidFill>
                  <a:schemeClr val="bg1"/>
                </a:solidFill>
                <a:effectLst/>
              </a:rPr>
              <a:t>"unknown"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-1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}</a:t>
            </a:r>
          </a:p>
          <a:p>
            <a:pPr lvl="0"/>
            <a:endParaRPr lang="en-US" sz="2400" dirty="0">
              <a:solidFill>
                <a:schemeClr val="tx1"/>
              </a:solidFill>
              <a:effectLst/>
            </a:endParaRP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public Car(String brand, String model, int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this(brand)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this.model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model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bg1"/>
                </a:solidFill>
                <a:effectLst/>
              </a:rPr>
              <a:t>  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this.horsePower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</a:rPr>
              <a:t>=</a:t>
            </a:r>
            <a:r>
              <a:rPr lang="en-US" sz="240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dirty="0" err="1">
                <a:solidFill>
                  <a:schemeClr val="bg1"/>
                </a:solidFill>
                <a:effectLst/>
              </a:rPr>
              <a:t>horsePower</a:t>
            </a:r>
            <a:r>
              <a:rPr lang="en-US" sz="2400" dirty="0">
                <a:solidFill>
                  <a:schemeClr val="tx1"/>
                </a:solidFill>
                <a:effectLst/>
              </a:rPr>
              <a:t>;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effectLst/>
              </a:rPr>
              <a:t>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7A299-6C76-463D-AA65-2E6C47B00FE3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82D95FA-8F9A-49F4-B664-25331066B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8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4800600" y="1600200"/>
            <a:ext cx="2624118" cy="1988418"/>
            <a:chOff x="3013094" y="1021045"/>
            <a:chExt cx="5976918" cy="3481973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3013094" y="1021045"/>
              <a:ext cx="5976918" cy="3481973"/>
            </a:xfrm>
            <a:prstGeom prst="roundRect">
              <a:avLst>
                <a:gd name="adj" fmla="val 197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431249" y="2536831"/>
              <a:ext cx="513080" cy="5130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4640417" y="3555349"/>
              <a:ext cx="513080" cy="5130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223535" y="2842308"/>
              <a:ext cx="513080" cy="51308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5828165" y="3248660"/>
              <a:ext cx="513080" cy="51308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055573" y="3849327"/>
              <a:ext cx="513080" cy="51308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057151" y="2778999"/>
              <a:ext cx="513080" cy="51308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42088">
              <a:off x="5193551" y="2606311"/>
              <a:ext cx="513080" cy="51308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235496" y="3231075"/>
              <a:ext cx="513080" cy="51308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2495" y="3874199"/>
              <a:ext cx="513080" cy="51308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6871566" y="3656589"/>
              <a:ext cx="513080" cy="51308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5804562" y="1158704"/>
              <a:ext cx="513080" cy="51308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3626364" y="2868284"/>
              <a:ext cx="513080" cy="513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92575">
              <a:off x="8148085" y="3743499"/>
              <a:ext cx="513080" cy="51308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3387012" y="3690725"/>
              <a:ext cx="513080" cy="51308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4518328" y="2334407"/>
              <a:ext cx="513080" cy="51308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498693">
              <a:off x="5723666" y="3751440"/>
              <a:ext cx="513080" cy="51308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1108">
              <a:off x="4054800" y="3788415"/>
              <a:ext cx="513080" cy="51308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4035324" y="3306296"/>
              <a:ext cx="513080" cy="513080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7961">
              <a:off x="6595792" y="2699152"/>
              <a:ext cx="513080" cy="513080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236427">
              <a:off x="6906059" y="2088035"/>
              <a:ext cx="513080" cy="5130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84700">
              <a:off x="6342658" y="1623827"/>
              <a:ext cx="513080" cy="51308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0357" y="3115108"/>
              <a:ext cx="513080" cy="513080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32570" y="3207155"/>
              <a:ext cx="513080" cy="51308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5378">
              <a:off x="7927211" y="3072928"/>
              <a:ext cx="513080" cy="51308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2616" y="2765374"/>
              <a:ext cx="513080" cy="51308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100">
              <a:off x="5745013" y="2116825"/>
              <a:ext cx="513080" cy="51308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396339">
              <a:off x="5199344" y="1399762"/>
              <a:ext cx="513080" cy="5130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760802">
              <a:off x="7648258" y="3701406"/>
              <a:ext cx="513080" cy="513080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526107">
              <a:off x="5157002" y="2016084"/>
              <a:ext cx="513080" cy="51308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D131423-DCC4-418A-9DD8-7D6238EFBB4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</p:spTree>
    <p:extLst>
      <p:ext uri="{BB962C8B-B14F-4D97-AF65-F5344CB8AC3E}">
        <p14:creationId xmlns:p14="http://schemas.microsoft.com/office/powerpoint/2010/main" val="335614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31766" y="1121143"/>
            <a:ext cx="9499234" cy="5187857"/>
          </a:xfrm>
        </p:spPr>
        <p:txBody>
          <a:bodyPr/>
          <a:lstStyle/>
          <a:p>
            <a:r>
              <a:rPr lang="en-GB" dirty="0"/>
              <a:t>Access static members </a:t>
            </a:r>
            <a:r>
              <a:rPr lang="en-GB" b="1" dirty="0">
                <a:solidFill>
                  <a:schemeClr val="bg1"/>
                </a:solidFill>
              </a:rPr>
              <a:t>through the class name</a:t>
            </a:r>
          </a:p>
          <a:p>
            <a:r>
              <a:rPr lang="en-GB" dirty="0"/>
              <a:t>Static members are </a:t>
            </a:r>
            <a:r>
              <a:rPr lang="en-GB" b="1" dirty="0">
                <a:solidFill>
                  <a:schemeClr val="bg1"/>
                </a:solidFill>
              </a:rPr>
              <a:t>shared class-wide</a:t>
            </a:r>
          </a:p>
          <a:p>
            <a:r>
              <a:rPr lang="en-US" dirty="0"/>
              <a:t>You don't </a:t>
            </a:r>
            <a:r>
              <a:rPr lang="en-US" b="1" dirty="0">
                <a:solidFill>
                  <a:schemeClr val="bg1"/>
                </a:solidFill>
              </a:rPr>
              <a:t>need</a:t>
            </a:r>
            <a:r>
              <a:rPr lang="en-US" dirty="0"/>
              <a:t> an instance</a:t>
            </a:r>
          </a:p>
          <a:p>
            <a:pPr marL="0" indent="0">
              <a:buNone/>
            </a:pPr>
            <a:endParaRPr lang="en-GB" b="1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Members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823795" y="3505651"/>
            <a:ext cx="7402048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2"/>
                </a:solidFill>
              </a:rPr>
              <a:t>class Program {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public static void main(String[] </a:t>
            </a:r>
            <a:r>
              <a:rPr lang="en-US" sz="2400" dirty="0" err="1">
                <a:solidFill>
                  <a:schemeClr val="tx2"/>
                </a:solidFill>
              </a:rPr>
              <a:t>args</a:t>
            </a:r>
            <a:r>
              <a:rPr lang="en-US" sz="2400" dirty="0">
                <a:solidFill>
                  <a:schemeClr val="tx2"/>
                </a:solidFill>
              </a:rPr>
              <a:t>) { 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  </a:t>
            </a:r>
            <a:r>
              <a:rPr lang="en-US" sz="2400" dirty="0" err="1">
                <a:solidFill>
                  <a:schemeClr val="bg1"/>
                </a:solidFill>
              </a:rPr>
              <a:t>BankAccount.setInterestRate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400" dirty="0">
                <a:solidFill>
                  <a:schemeClr val="tx2"/>
                </a:solidFill>
              </a:rPr>
              <a:t>2.2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2400" dirty="0">
                <a:solidFill>
                  <a:schemeClr val="tx2"/>
                </a:solidFill>
              </a:rPr>
              <a:t>;</a:t>
            </a:r>
          </a:p>
          <a:p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r>
              <a:rPr lang="en-US" sz="2400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737838" y="5172860"/>
            <a:ext cx="3033600" cy="919401"/>
          </a:xfrm>
          <a:prstGeom prst="wedgeRoundRectCallout">
            <a:avLst>
              <a:gd name="adj1" fmla="val 58441"/>
              <a:gd name="adj2" fmla="val -48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Sets the rate for all bank accounts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C734E45-AB32-41BE-A430-03C0F418CD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7200" y="1371601"/>
            <a:ext cx="10693778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tx2"/>
                </a:solidFill>
                <a:effectLst/>
              </a:rPr>
              <a:t>class BankAccount 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int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accountsCount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private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double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BankAccount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()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accountsCount</a:t>
            </a:r>
            <a:r>
              <a:rPr lang="en-US" sz="2800" dirty="0">
                <a:solidFill>
                  <a:schemeClr val="tx2"/>
                </a:solidFill>
                <a:effectLst/>
              </a:rPr>
              <a:t>++;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endParaRPr lang="en-US" sz="2800" dirty="0">
              <a:solidFill>
                <a:schemeClr val="tx2"/>
              </a:solidFill>
              <a:effectLst/>
            </a:endParaRP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public </a:t>
            </a:r>
            <a:r>
              <a:rPr lang="en-US" sz="28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bg-BG" sz="2800" dirty="0">
                <a:solidFill>
                  <a:schemeClr val="tx2"/>
                </a:solidFill>
                <a:effectLst/>
              </a:rPr>
              <a:t>void</a:t>
            </a:r>
            <a:r>
              <a:rPr lang="en-US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setInterestRate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(double rate)</a:t>
            </a:r>
            <a:r>
              <a:rPr lang="bg-BG" sz="2800" dirty="0">
                <a:solidFill>
                  <a:schemeClr val="tx2"/>
                </a:solidFill>
                <a:effectLst/>
              </a:rPr>
              <a:t> </a:t>
            </a:r>
            <a:r>
              <a:rPr lang="en-US" sz="2800" dirty="0">
                <a:solidFill>
                  <a:schemeClr val="tx2"/>
                </a:solidFill>
                <a:effectLst/>
              </a:rPr>
              <a:t>{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  </a:t>
            </a:r>
            <a:r>
              <a:rPr lang="en-US" sz="2800" dirty="0" err="1">
                <a:solidFill>
                  <a:schemeClr val="tx2"/>
                </a:solidFill>
                <a:effectLst/>
              </a:rPr>
              <a:t>interestRate</a:t>
            </a:r>
            <a:r>
              <a:rPr lang="en-US" sz="2800" dirty="0">
                <a:solidFill>
                  <a:schemeClr val="tx2"/>
                </a:solidFill>
                <a:effectLst/>
              </a:rPr>
              <a:t> = rate;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  }</a:t>
            </a:r>
          </a:p>
          <a:p>
            <a:r>
              <a:rPr lang="en-US" sz="2800" dirty="0">
                <a:solidFill>
                  <a:schemeClr val="tx2"/>
                </a:solidFill>
                <a:effectLst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D9329D-1552-431D-AFC3-B69DC4F00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560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Create a class </a:t>
            </a:r>
            <a:r>
              <a:rPr lang="en-US" b="1" dirty="0">
                <a:solidFill>
                  <a:schemeClr val="bg1"/>
                </a:solidFill>
              </a:rPr>
              <a:t>BankAccount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Support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commands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Deposit</a:t>
            </a:r>
            <a:r>
              <a:rPr lang="en-US" dirty="0"/>
              <a:t> {ID} {Amount}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SetInterest</a:t>
            </a:r>
            <a:r>
              <a:rPr lang="en-US" dirty="0"/>
              <a:t> {Interest}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GetInterest</a:t>
            </a:r>
            <a:r>
              <a:rPr lang="en-US" dirty="0"/>
              <a:t> {ID} {Years}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r>
              <a:rPr lang="en-US"/>
              <a:t>: Bank Account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056152" y="1159947"/>
            <a:ext cx="5450049" cy="3666790"/>
            <a:chOff x="-306388" y="2077297"/>
            <a:chExt cx="3137848" cy="3666790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7848" cy="58263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noAutofit/>
            </a:bodyPr>
            <a:lstStyle/>
            <a:p>
              <a:pPr algn="ctr"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800" b="1" noProof="1">
                  <a:latin typeface="Consolas" panose="020B0609020204030204" pitchFamily="49" charset="0"/>
                </a:rPr>
                <a:t>BankAccount</a:t>
              </a:r>
              <a:endPara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2239"/>
              <a:ext cx="3137848" cy="134207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-id:int (starts from 1)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-balance:double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-</a:t>
              </a:r>
              <a:r>
                <a:rPr lang="en-US" sz="2000" b="1" u="sng" noProof="1">
                  <a:latin typeface="Consolas" panose="020B0609020204030204" pitchFamily="49" charset="0"/>
                </a:rPr>
                <a:t>interestRate:double (default: 0.02)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17295"/>
              <a:ext cx="3137848" cy="172679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8000" tIns="108000" rIns="108000" bIns="108000">
              <a:spAutoFit/>
            </a:bodyPr>
            <a:lstStyle/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</a:t>
              </a:r>
              <a:r>
                <a:rPr lang="en-US" sz="2000" b="1" u="sng" noProof="1">
                  <a:latin typeface="Consolas" panose="020B0609020204030204" pitchFamily="49" charset="0"/>
                </a:rPr>
                <a:t>setInterest(double interest):void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+getId():int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+getInterest(int years):double</a:t>
              </a:r>
            </a:p>
            <a:p>
              <a:pPr eaLnBrk="0" hangingPunct="0">
                <a:lnSpc>
                  <a:spcPts val="3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noProof="1">
                  <a:latin typeface="Consolas" panose="020B0609020204030204" pitchFamily="49" charset="0"/>
                </a:rPr>
                <a:t>+deposit(double amount):void</a:t>
              </a: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5130800" y="5074331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Deposit 1 20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GetInterest 1 10</a:t>
            </a:r>
          </a:p>
          <a:p>
            <a:pPr>
              <a:lnSpc>
                <a:spcPct val="115000"/>
              </a:lnSpc>
            </a:pPr>
            <a:r>
              <a:rPr lang="en-US" sz="2000" b="1" noProof="1">
                <a:latin typeface="Consolas" panose="020B0609020204030204" pitchFamily="49" charset="0"/>
                <a:cs typeface="Arial" panose="020B0604020202020204" pitchFamily="34" charset="0"/>
              </a:rPr>
              <a:t>End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670825" y="5075939"/>
            <a:ext cx="2880000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Account ID1 Created</a:t>
            </a:r>
          </a:p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Deposited 20 to ID1</a:t>
            </a:r>
          </a:p>
          <a:p>
            <a:pPr>
              <a:lnSpc>
                <a:spcPct val="115000"/>
              </a:lnSpc>
            </a:pPr>
            <a:r>
              <a:rPr lang="en-GB" sz="2000" b="1" noProof="1">
                <a:latin typeface="Consolas" panose="020B0609020204030204" pitchFamily="49" charset="0"/>
                <a:cs typeface="Arial" panose="020B0604020202020204" pitchFamily="34" charset="0"/>
              </a:rPr>
              <a:t>4.00</a:t>
            </a:r>
          </a:p>
          <a:p>
            <a:pPr algn="ctr">
              <a:lnSpc>
                <a:spcPct val="115000"/>
              </a:lnSpc>
            </a:pPr>
            <a:endParaRPr lang="it-IT" sz="20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ight Arrow 7"/>
          <p:cNvSpPr/>
          <p:nvPr/>
        </p:nvSpPr>
        <p:spPr>
          <a:xfrm>
            <a:off x="8135513" y="5683931"/>
            <a:ext cx="444897" cy="35113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9448800" y="6094252"/>
            <a:ext cx="1981200" cy="387536"/>
          </a:xfrm>
          <a:prstGeom prst="wedgeRoundRectCallout">
            <a:avLst>
              <a:gd name="adj1" fmla="val -55574"/>
              <a:gd name="adj2" fmla="val -466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chemeClr val="bg2"/>
                </a:solidFill>
                <a:latin typeface="Calibri" panose="020F0502020204030204"/>
              </a:rPr>
              <a:t>(20 * 0.02) * 10</a:t>
            </a:r>
            <a:endParaRPr lang="en-US" sz="2400" b="1" noProof="1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33" name="AutoShape 6"/>
          <p:cNvSpPr>
            <a:spLocks noChangeArrowheads="1"/>
          </p:cNvSpPr>
          <p:nvPr/>
        </p:nvSpPr>
        <p:spPr bwMode="auto">
          <a:xfrm>
            <a:off x="9486156" y="1801983"/>
            <a:ext cx="2507543" cy="702735"/>
          </a:xfrm>
          <a:prstGeom prst="wedgeRoundRectCallout">
            <a:avLst>
              <a:gd name="adj1" fmla="val -56498"/>
              <a:gd name="adj2" fmla="val 415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latin typeface="Calibri" panose="020F0502020204030204"/>
              </a:rPr>
              <a:t>underline == static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1CEDFAF-E78F-4F94-9B2A-F51745582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43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2" y="1227712"/>
            <a:ext cx="10667998" cy="43003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00" dirty="0">
                <a:solidFill>
                  <a:schemeClr val="tx1"/>
                </a:solidFill>
                <a:effectLst/>
              </a:rPr>
              <a:t>public class BankAccount {</a:t>
            </a: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 final static double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DEFAULT_INTEREST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= 0.02;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double rate = </a:t>
            </a:r>
            <a:r>
              <a:rPr lang="en-US" sz="2700" dirty="0">
                <a:solidFill>
                  <a:schemeClr val="bg1"/>
                </a:solidFill>
                <a:effectLst/>
              </a:rPr>
              <a:t>DEFAULT_INTEREST;</a:t>
            </a: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700" dirty="0">
                <a:effectLst/>
              </a:rPr>
              <a:t> </a:t>
            </a:r>
            <a:r>
              <a:rPr lang="en-US" sz="2700" dirty="0">
                <a:solidFill>
                  <a:schemeClr val="tx1"/>
                </a:solidFill>
                <a:effectLst/>
              </a:rPr>
              <a:t>int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bankAccountsCount</a:t>
            </a:r>
            <a:r>
              <a:rPr lang="en-US" sz="2700" dirty="0">
                <a:solidFill>
                  <a:schemeClr val="tx1"/>
                </a:solidFill>
                <a:effectLst/>
              </a:rPr>
              <a:t>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dirty="0">
                <a:solidFill>
                  <a:schemeClr val="tx1"/>
                </a:solidFill>
                <a:effectLst/>
              </a:rPr>
              <a:t>private int id;</a:t>
            </a:r>
          </a:p>
          <a:p>
            <a:r>
              <a:rPr lang="en-US" sz="2700" dirty="0">
                <a:solidFill>
                  <a:schemeClr val="tx1"/>
                </a:solidFill>
                <a:effectLst/>
              </a:rPr>
              <a:t>  private double balance;</a:t>
            </a:r>
          </a:p>
          <a:p>
            <a:endParaRPr lang="en-US" sz="2700" dirty="0">
              <a:effectLst/>
            </a:endParaRPr>
          </a:p>
          <a:p>
            <a:r>
              <a:rPr lang="en-US" sz="2700" dirty="0">
                <a:effectLst/>
              </a:rPr>
              <a:t>  </a:t>
            </a:r>
            <a:r>
              <a:rPr lang="en-US" sz="2700" i="1" dirty="0">
                <a:solidFill>
                  <a:schemeClr val="accent2"/>
                </a:solidFill>
                <a:effectLst/>
              </a:rPr>
              <a:t>// continue…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3C838-6960-4B12-94F3-ED41F94AA76F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139160-A182-42FB-8A6B-4E2025EE8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33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2" y="1181546"/>
            <a:ext cx="10667998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</a:rPr>
              <a:t>  public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BankAccount</a:t>
            </a:r>
            <a:r>
              <a:rPr lang="en-US" sz="2000" dirty="0">
                <a:solidFill>
                  <a:schemeClr val="tx1"/>
                </a:solidFill>
                <a:effectLst/>
              </a:rPr>
              <a:t>() {</a:t>
            </a:r>
            <a:endParaRPr lang="en-US" sz="2000" i="1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this.id = ++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bankAccountsCount</a:t>
            </a:r>
            <a:r>
              <a:rPr lang="en-US" sz="2000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}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public </a:t>
            </a:r>
            <a:r>
              <a:rPr lang="en-US" sz="2000" dirty="0">
                <a:solidFill>
                  <a:schemeClr val="bg1"/>
                </a:solidFill>
                <a:effectLst/>
              </a:rPr>
              <a:t>static</a:t>
            </a:r>
            <a:r>
              <a:rPr lang="en-US" sz="2000" dirty="0">
                <a:solidFill>
                  <a:schemeClr val="tx1"/>
                </a:solidFill>
                <a:effectLst/>
              </a:rPr>
              <a:t> void 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setInterest</a:t>
            </a:r>
            <a:r>
              <a:rPr lang="en-US" sz="2000" dirty="0">
                <a:solidFill>
                  <a:schemeClr val="tx1"/>
                </a:solidFill>
                <a:effectLst/>
              </a:rPr>
              <a:t>(double interest) {</a:t>
            </a:r>
            <a:endParaRPr lang="en-US" sz="2000" i="1" dirty="0">
              <a:solidFill>
                <a:schemeClr val="tx1"/>
              </a:solidFill>
              <a:effectLst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rate = interest;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}</a:t>
            </a:r>
          </a:p>
          <a:p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</a:rPr>
              <a:t>  </a:t>
            </a:r>
            <a:r>
              <a:rPr lang="en-US" sz="2000" dirty="0">
                <a:solidFill>
                  <a:schemeClr val="accent2"/>
                </a:solidFill>
                <a:effectLst/>
              </a:rPr>
              <a:t>// TODO: 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int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getId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  </a:t>
            </a:r>
            <a:r>
              <a:rPr lang="en-US" sz="2000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 double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getInterest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(int years)</a:t>
            </a:r>
          </a:p>
          <a:p>
            <a:r>
              <a:rPr lang="en-US" sz="2000" i="1" dirty="0">
                <a:solidFill>
                  <a:schemeClr val="accent2"/>
                </a:solidFill>
                <a:effectLst/>
              </a:rPr>
              <a:t>  </a:t>
            </a:r>
            <a:r>
              <a:rPr lang="en-US" sz="2000" dirty="0">
                <a:solidFill>
                  <a:schemeClr val="accent2"/>
                </a:solidFill>
                <a:effectLst/>
              </a:rPr>
              <a:t>// TODO: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 void deposit(double amount)</a:t>
            </a:r>
            <a:endParaRPr lang="en-US" sz="2000" dirty="0">
              <a:solidFill>
                <a:schemeClr val="accent2"/>
              </a:solidFill>
              <a:effectLst/>
            </a:endParaRPr>
          </a:p>
          <a:p>
            <a:r>
              <a:rPr lang="en-US" sz="2000" dirty="0">
                <a:solidFill>
                  <a:schemeClr val="accent2"/>
                </a:solidFill>
                <a:effectLst/>
              </a:rPr>
              <a:t>  // TODO: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 override </a:t>
            </a:r>
            <a:r>
              <a:rPr lang="en-US" sz="2000" i="1" dirty="0" err="1">
                <a:solidFill>
                  <a:schemeClr val="accent2"/>
                </a:solidFill>
                <a:effectLst/>
              </a:rPr>
              <a:t>toString</a:t>
            </a:r>
            <a:r>
              <a:rPr lang="en-US" sz="2000" i="1" dirty="0">
                <a:solidFill>
                  <a:schemeClr val="accent2"/>
                </a:solidFill>
                <a:effectLst/>
              </a:rPr>
              <a:t>()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39840-DBB9-4077-980B-629D374AC91A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6A7FDD0-E062-4232-92B2-00C907C31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385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2" y="1524000"/>
            <a:ext cx="2404316" cy="240431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C1D3213-1FA6-4228-8D8F-2548038790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Defining Classes</a:t>
            </a:r>
          </a:p>
        </p:txBody>
      </p:sp>
    </p:spTree>
    <p:extLst>
      <p:ext uri="{BB962C8B-B14F-4D97-AF65-F5344CB8AC3E}">
        <p14:creationId xmlns:p14="http://schemas.microsoft.com/office/powerpoint/2010/main" val="34999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Bank Account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2002" y="1371601"/>
            <a:ext cx="10667998" cy="42080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GB" sz="2400" dirty="0">
                <a:solidFill>
                  <a:schemeClr val="tx1"/>
                </a:solidFill>
                <a:effectLst/>
              </a:rPr>
              <a:t>HashMap&lt;Integer, BankAccount&gt; 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bankAccounts</a:t>
            </a:r>
            <a:r>
              <a:rPr lang="en-GB" sz="2400" dirty="0">
                <a:solidFill>
                  <a:schemeClr val="tx1"/>
                </a:solidFill>
                <a:effectLst/>
              </a:rPr>
              <a:t> = new HashMap&lt;&gt;();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while (!</a:t>
            </a:r>
            <a:r>
              <a:rPr lang="en-GB" sz="2400" dirty="0" err="1">
                <a:solidFill>
                  <a:schemeClr val="tx1"/>
                </a:solidFill>
                <a:effectLst/>
              </a:rPr>
              <a:t>command.equals</a:t>
            </a:r>
            <a:r>
              <a:rPr lang="en-GB" sz="2400" dirty="0">
                <a:solidFill>
                  <a:schemeClr val="tx1"/>
                </a:solidFill>
                <a:effectLst/>
              </a:rPr>
              <a:t>("End")) {</a:t>
            </a:r>
          </a:p>
          <a:p>
            <a:r>
              <a:rPr lang="en-GB" sz="2400" dirty="0">
                <a:solidFill>
                  <a:schemeClr val="tx1"/>
                </a:solidFill>
                <a:effectLst/>
              </a:rPr>
              <a:t>  </a:t>
            </a:r>
            <a:r>
              <a:rPr lang="en-GB" sz="2400" dirty="0">
                <a:solidFill>
                  <a:schemeClr val="accent2"/>
                </a:solidFill>
                <a:effectLst/>
              </a:rPr>
              <a:t>//TODO:</a:t>
            </a:r>
            <a:r>
              <a:rPr lang="en-GB" sz="2400" i="1" dirty="0">
                <a:solidFill>
                  <a:schemeClr val="accent2"/>
                </a:solidFill>
                <a:effectLst/>
              </a:rPr>
              <a:t> Get command </a:t>
            </a:r>
            <a:r>
              <a:rPr lang="en-GB" sz="2400" i="1" dirty="0" err="1">
                <a:solidFill>
                  <a:schemeClr val="accent2"/>
                </a:solidFill>
                <a:effectLst/>
              </a:rPr>
              <a:t>args</a:t>
            </a:r>
            <a:endParaRPr lang="en-GB" sz="2400" i="1" dirty="0">
              <a:solidFill>
                <a:schemeClr val="accent2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switch (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cmdType</a:t>
            </a:r>
            <a:r>
              <a:rPr lang="en-US" sz="2400" dirty="0">
                <a:solidFill>
                  <a:schemeClr val="tx1"/>
                </a:solidFill>
                <a:effectLst/>
              </a:rPr>
              <a:t>) {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"Create": 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"Deposit":    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SetInterest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":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case "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GetInterest</a:t>
            </a:r>
            <a:r>
              <a:rPr lang="en-US" sz="2400" dirty="0">
                <a:solidFill>
                  <a:schemeClr val="tx1"/>
                </a:solidFill>
                <a:effectLst/>
              </a:rPr>
              <a:t>": 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// TODO</a:t>
            </a:r>
          </a:p>
          <a:p>
            <a:r>
              <a:rPr lang="en-US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  <a:p>
            <a:r>
              <a:rPr lang="en-US" sz="2400" i="1" dirty="0">
                <a:solidFill>
                  <a:schemeClr val="tx1"/>
                </a:solidFill>
                <a:effectLst/>
              </a:rPr>
              <a:t>  </a:t>
            </a:r>
            <a:r>
              <a:rPr lang="en-US" sz="2400" dirty="0">
                <a:solidFill>
                  <a:schemeClr val="accent2"/>
                </a:solidFill>
                <a:effectLst/>
              </a:rPr>
              <a:t>//TODO:</a:t>
            </a:r>
            <a:r>
              <a:rPr lang="en-US" sz="2400" i="1" dirty="0">
                <a:solidFill>
                  <a:schemeClr val="accent2"/>
                </a:solidFill>
                <a:effectLst/>
              </a:rPr>
              <a:t> Read command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84825-C2BE-4897-ACF7-EB655BF6FA85}"/>
              </a:ext>
            </a:extLst>
          </p:cNvPr>
          <p:cNvSpPr txBox="1"/>
          <p:nvPr/>
        </p:nvSpPr>
        <p:spPr>
          <a:xfrm>
            <a:off x="582565" y="631782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https://judge.softuni.bg/Contests/1517/Defining-Classes-Lab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622B4A7-ACAA-4C7F-8120-580E627915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283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20275"/>
            <a:ext cx="8630747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 dirty="0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FFA000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8">
                <a:solidFill>
                  <a:srgbClr val="234465"/>
                </a:solidFill>
                <a:latin typeface="Calibri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82"/>
            <a:ext cx="2881926" cy="3118969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806" y="1724212"/>
            <a:ext cx="8065426" cy="482898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Classes define specific </a:t>
            </a: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>
                <a:solidFill>
                  <a:schemeClr val="bg2"/>
                </a:solidFill>
              </a:rPr>
              <a:t> for objects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2800" dirty="0">
                <a:solidFill>
                  <a:schemeClr val="bg2"/>
                </a:solidFill>
              </a:rPr>
              <a:t>Objects are particular </a:t>
            </a:r>
            <a:r>
              <a:rPr lang="en-US" sz="2800" b="1" dirty="0">
                <a:solidFill>
                  <a:schemeClr val="bg1"/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Classes define </a:t>
            </a:r>
            <a:r>
              <a:rPr lang="en-US" sz="3200" b="1" dirty="0">
                <a:solidFill>
                  <a:schemeClr val="bg1"/>
                </a:solidFill>
              </a:rPr>
              <a:t>fields, methods, constructors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and other members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Constructors are </a:t>
            </a:r>
            <a:r>
              <a:rPr lang="en-US" sz="3200" b="1" dirty="0">
                <a:solidFill>
                  <a:schemeClr val="bg1"/>
                </a:solidFill>
              </a:rPr>
              <a:t>invoked</a:t>
            </a:r>
            <a:r>
              <a:rPr lang="en-US" sz="3200" dirty="0">
                <a:solidFill>
                  <a:schemeClr val="bg2"/>
                </a:solidFill>
              </a:rPr>
              <a:t> when creating new class instances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r>
              <a:rPr lang="en-US" sz="3200" dirty="0">
                <a:solidFill>
                  <a:schemeClr val="bg2"/>
                </a:solidFill>
              </a:rPr>
              <a:t>Constructors </a:t>
            </a:r>
            <a:r>
              <a:rPr lang="en-US" sz="3200" b="1" dirty="0">
                <a:solidFill>
                  <a:schemeClr val="bg1"/>
                </a:solidFill>
              </a:rPr>
              <a:t>initialize</a:t>
            </a:r>
            <a:r>
              <a:rPr lang="en-US" sz="3200" dirty="0">
                <a:solidFill>
                  <a:schemeClr val="bg2"/>
                </a:solidFill>
              </a:rPr>
              <a:t> the </a:t>
            </a:r>
            <a:r>
              <a:rPr lang="en-US" sz="3200" b="1" dirty="0">
                <a:solidFill>
                  <a:schemeClr val="bg1"/>
                </a:solidFill>
              </a:rPr>
              <a:t>object's 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initial state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</a:pPr>
            <a:endParaRPr lang="en-US" sz="3599" dirty="0">
              <a:solidFill>
                <a:schemeClr val="bg2"/>
              </a:solidFill>
            </a:endParaRPr>
          </a:p>
          <a:p>
            <a:pPr lvl="1" indent="-456915">
              <a:lnSpc>
                <a:spcPct val="100000"/>
              </a:lnSpc>
            </a:pPr>
            <a:endParaRPr lang="en-US" sz="2999" dirty="0">
              <a:solidFill>
                <a:srgbClr val="FFFFFF"/>
              </a:solidFill>
            </a:endParaRPr>
          </a:p>
          <a:p>
            <a:pPr lvl="1" indent="-456915">
              <a:lnSpc>
                <a:spcPct val="100000"/>
              </a:lnSpc>
            </a:pPr>
            <a:endParaRPr lang="en-US" sz="2999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220964E-C2B7-4F2F-87A8-492673161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177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797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86194A-3B4B-417A-BBD7-A86BF58419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7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5ACE39-8C94-4E92-9755-285D4A3B6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640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/>
          <a:lstStyle/>
          <a:p>
            <a:pPr marL="457200" indent="-457200"/>
            <a:r>
              <a:rPr lang="en-GB" dirty="0"/>
              <a:t>Specification of a given type of objects </a:t>
            </a:r>
            <a:br>
              <a:rPr lang="en-GB" dirty="0"/>
            </a:br>
            <a:r>
              <a:rPr lang="en-GB" dirty="0"/>
              <a:t>from the real-world</a:t>
            </a:r>
          </a:p>
          <a:p>
            <a:pPr marL="457200" indent="-45720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provide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structure for describing</a:t>
            </a:r>
            <a:br>
              <a:rPr lang="en-US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creating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453421" y="3987633"/>
            <a:ext cx="3062477" cy="2003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3200" dirty="0">
                <a:solidFill>
                  <a:srgbClr val="FFA000"/>
                </a:solidFill>
              </a:rPr>
              <a:t>class</a:t>
            </a:r>
            <a:r>
              <a:rPr lang="en-US" sz="3200" dirty="0">
                <a:solidFill>
                  <a:srgbClr val="234465"/>
                </a:solidFill>
              </a:rPr>
              <a:t> Car </a:t>
            </a:r>
            <a:r>
              <a:rPr lang="en-US" sz="3200" dirty="0">
                <a:solidFill>
                  <a:srgbClr val="FFA000"/>
                </a:solidFill>
              </a:rPr>
              <a:t>{</a:t>
            </a:r>
          </a:p>
          <a:p>
            <a:pPr>
              <a:defRPr/>
            </a:pPr>
            <a:r>
              <a:rPr lang="en-US" sz="3200" dirty="0">
                <a:solidFill>
                  <a:srgbClr val="234465"/>
                </a:solidFill>
              </a:rPr>
              <a:t>  …</a:t>
            </a:r>
          </a:p>
          <a:p>
            <a:pPr>
              <a:defRPr/>
            </a:pPr>
            <a:r>
              <a:rPr lang="en-US" sz="3200" dirty="0">
                <a:solidFill>
                  <a:srgbClr val="FFA000"/>
                </a:solidFill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76000" y="3429000"/>
            <a:ext cx="2156684" cy="688889"/>
          </a:xfrm>
          <a:prstGeom prst="wedgeRoundRectCallout">
            <a:avLst>
              <a:gd name="adj1" fmla="val -37121"/>
              <a:gd name="adj2" fmla="val 7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Class </a:t>
            </a:r>
            <a:r>
              <a:rPr lang="en-US" sz="32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name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950414" y="4688117"/>
            <a:ext cx="2156683" cy="802508"/>
          </a:xfrm>
          <a:prstGeom prst="wedgeRoundRectCallout">
            <a:avLst>
              <a:gd name="adj1" fmla="val -26564"/>
              <a:gd name="adj2" fmla="val -334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Class </a:t>
            </a:r>
            <a:r>
              <a:rPr lang="en-US" sz="32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body</a:t>
            </a:r>
            <a:endParaRPr lang="en-US" sz="32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143896" y="3643188"/>
            <a:ext cx="2008443" cy="688889"/>
          </a:xfrm>
          <a:prstGeom prst="wedgeRoundRectCallout">
            <a:avLst>
              <a:gd name="adj1" fmla="val 59925"/>
              <a:gd name="adj2" fmla="val 349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GB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Keyword</a:t>
            </a:r>
            <a:endParaRPr lang="en-US" sz="32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D432E36-DB90-45B0-B153-461F01839B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62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8801" y="1121144"/>
            <a:ext cx="10164900" cy="5276048"/>
          </a:xfrm>
        </p:spPr>
        <p:txBody>
          <a:bodyPr/>
          <a:lstStyle/>
          <a:p>
            <a:r>
              <a:rPr lang="en-US" noProof="1"/>
              <a:t>Use PascalCase naming</a:t>
            </a:r>
          </a:p>
          <a:p>
            <a:r>
              <a:rPr lang="en-GB" dirty="0"/>
              <a:t>Use descriptive nouns</a:t>
            </a:r>
          </a:p>
          <a:p>
            <a:r>
              <a:rPr lang="en-GB" dirty="0"/>
              <a:t>Avoid ambiguous names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24299" y="327181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Dice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BankAccount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IntegerCalculator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</p:txBody>
      </p:sp>
      <p:pic>
        <p:nvPicPr>
          <p:cNvPr id="13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67188" y="3624303"/>
            <a:ext cx="1293108" cy="1162526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5"/>
          <p:cNvSpPr txBox="1">
            <a:spLocks/>
          </p:cNvSpPr>
          <p:nvPr/>
        </p:nvSpPr>
        <p:spPr>
          <a:xfrm>
            <a:off x="4524299" y="4996480"/>
            <a:ext cx="5283578" cy="16329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TPMF 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bankaccount</a:t>
            </a:r>
            <a:r>
              <a:rPr lang="en-US" dirty="0">
                <a:solidFill>
                  <a:srgbClr val="234465"/>
                </a:solidFill>
              </a:rPr>
              <a:t> { … }</a:t>
            </a:r>
          </a:p>
          <a:p>
            <a:pPr>
              <a:defRPr/>
            </a:pPr>
            <a:r>
              <a:rPr lang="en-US">
                <a:solidFill>
                  <a:srgbClr val="234465"/>
                </a:solidFill>
              </a:rPr>
              <a:t>class </a:t>
            </a:r>
            <a:r>
              <a:rPr lang="en-US" noProof="1">
                <a:solidFill>
                  <a:srgbClr val="234465"/>
                </a:solidFill>
              </a:rPr>
              <a:t>numcalc</a:t>
            </a:r>
            <a:r>
              <a:rPr lang="en-US">
                <a:solidFill>
                  <a:srgbClr val="234465"/>
                </a:solidFill>
              </a:rPr>
              <a:t> </a:t>
            </a:r>
            <a:r>
              <a:rPr lang="en-US" dirty="0">
                <a:solidFill>
                  <a:srgbClr val="234465"/>
                </a:solidFill>
              </a:rPr>
              <a:t>{ … }</a:t>
            </a:r>
          </a:p>
        </p:txBody>
      </p:sp>
      <p:pic>
        <p:nvPicPr>
          <p:cNvPr id="14" name="Picture 13" descr="approve, block, cancel, delete, reject icon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7588" y="5383472"/>
            <a:ext cx="1104992" cy="1093528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8D45BE6-6EB3-4EA5-9603-FB74D0209E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46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Class is made up of </a:t>
            </a:r>
            <a:r>
              <a:rPr lang="en-US" b="1" dirty="0">
                <a:solidFill>
                  <a:srgbClr val="FFA000"/>
                </a:solidFill>
                <a:latin typeface="Calibri" panose="020F0502020204030204"/>
              </a:rPr>
              <a:t>state </a:t>
            </a: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and </a:t>
            </a:r>
            <a:r>
              <a:rPr lang="en-US" b="1" dirty="0">
                <a:solidFill>
                  <a:srgbClr val="FFA000"/>
                </a:solidFill>
                <a:latin typeface="Calibri" panose="020F0502020204030204"/>
              </a:rPr>
              <a:t>behavior</a:t>
            </a:r>
            <a:endParaRPr lang="bg-BG" b="1" dirty="0">
              <a:solidFill>
                <a:srgbClr val="FFA000"/>
              </a:solidFill>
              <a:latin typeface="Calibri" panose="020F0502020204030204"/>
            </a:endParaRPr>
          </a:p>
          <a:p>
            <a:pPr>
              <a:defRPr/>
            </a:pPr>
            <a:r>
              <a:rPr lang="en-GB" dirty="0">
                <a:solidFill>
                  <a:srgbClr val="234465"/>
                </a:solidFill>
                <a:latin typeface="Calibri" panose="020F0502020204030204"/>
              </a:rPr>
              <a:t>Fields </a:t>
            </a:r>
            <a:r>
              <a:rPr lang="en-GB" b="1" dirty="0">
                <a:solidFill>
                  <a:srgbClr val="FFA000"/>
                </a:solidFill>
                <a:latin typeface="Calibri" panose="020F0502020204030204"/>
              </a:rPr>
              <a:t>store state</a:t>
            </a:r>
          </a:p>
          <a:p>
            <a:pPr>
              <a:defRPr/>
            </a:pPr>
            <a:r>
              <a:rPr lang="en-GB" dirty="0">
                <a:solidFill>
                  <a:srgbClr val="234465"/>
                </a:solidFill>
                <a:latin typeface="Calibri" panose="020F0502020204030204"/>
              </a:rPr>
              <a:t>Methods </a:t>
            </a:r>
            <a:r>
              <a:rPr lang="en-GB" b="1" dirty="0">
                <a:solidFill>
                  <a:srgbClr val="FFA000"/>
                </a:solidFill>
                <a:latin typeface="Calibri" panose="020F0502020204030204"/>
              </a:rPr>
              <a:t>describe behaviour</a:t>
            </a:r>
            <a:endParaRPr lang="en-US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0864" y="3300739"/>
            <a:ext cx="486413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Car {</a:t>
            </a:r>
          </a:p>
          <a:p>
            <a:pPr>
              <a:defRPr/>
            </a:pPr>
            <a:r>
              <a:rPr lang="en-US" dirty="0">
                <a:solidFill>
                  <a:srgbClr val="234465">
                    <a:lumMod val="75000"/>
                  </a:srgbClr>
                </a:solidFill>
              </a:rPr>
              <a:t>  </a:t>
            </a:r>
            <a:r>
              <a:rPr lang="en-US" dirty="0">
                <a:solidFill>
                  <a:srgbClr val="FFA000"/>
                </a:solidFill>
              </a:rPr>
              <a:t>String brand;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String model;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void start(){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57600" y="3856166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191000" y="4953001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089669" y="3300739"/>
            <a:ext cx="486413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class Dog {</a:t>
            </a:r>
          </a:p>
          <a:p>
            <a:pPr>
              <a:defRPr/>
            </a:pPr>
            <a:r>
              <a:rPr lang="en-US" dirty="0">
                <a:solidFill>
                  <a:srgbClr val="234465">
                    <a:lumMod val="75000"/>
                  </a:srgbClr>
                </a:solidFill>
              </a:rPr>
              <a:t>  </a:t>
            </a:r>
            <a:r>
              <a:rPr lang="en-US" dirty="0">
                <a:solidFill>
                  <a:srgbClr val="FFA000"/>
                </a:solidFill>
              </a:rPr>
              <a:t>int age;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String type;</a:t>
            </a:r>
          </a:p>
          <a:p>
            <a:pPr>
              <a:defRPr/>
            </a:pPr>
            <a:r>
              <a:rPr lang="en-US" dirty="0">
                <a:solidFill>
                  <a:srgbClr val="FFA000"/>
                </a:solidFill>
              </a:rPr>
              <a:t>  void bark(){ … }</a:t>
            </a:r>
          </a:p>
          <a:p>
            <a:pPr>
              <a:defRPr/>
            </a:pPr>
            <a:r>
              <a:rPr lang="en-US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628714" y="3856166"/>
            <a:ext cx="1066800" cy="533400"/>
          </a:xfrm>
          <a:prstGeom prst="wedgeRoundRectCallout">
            <a:avLst>
              <a:gd name="adj1" fmla="val -75235"/>
              <a:gd name="adj2" fmla="val 31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Fields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372600" y="4953001"/>
            <a:ext cx="1457072" cy="593469"/>
          </a:xfrm>
          <a:prstGeom prst="wedgeRoundRectCallout">
            <a:avLst>
              <a:gd name="adj1" fmla="val -63347"/>
              <a:gd name="adj2" fmla="val -23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Method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6F27259-627E-4A27-938F-84F686A8DB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15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A class can have </a:t>
            </a:r>
            <a:r>
              <a:rPr lang="en-US" b="1" dirty="0">
                <a:solidFill>
                  <a:srgbClr val="FFA000"/>
                </a:solidFill>
                <a:latin typeface="Calibri" panose="020F0502020204030204"/>
              </a:rPr>
              <a:t>many instances </a:t>
            </a:r>
            <a:r>
              <a:rPr lang="en-US" dirty="0">
                <a:solidFill>
                  <a:srgbClr val="234465"/>
                </a:solidFill>
                <a:latin typeface="Calibri" panose="020F0502020204030204"/>
              </a:rPr>
              <a:t>(objects)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85801" y="1911433"/>
            <a:ext cx="5577077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class Program {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public static void main() {</a:t>
            </a:r>
          </a:p>
          <a:p>
            <a:pPr>
              <a:defRPr/>
            </a:pP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   </a:t>
            </a:r>
            <a:r>
              <a:rPr lang="en-US" sz="2400" dirty="0">
                <a:solidFill>
                  <a:srgbClr val="234465"/>
                </a:solidFill>
              </a:rPr>
              <a:t>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A000"/>
                </a:solidFill>
              </a:rPr>
              <a:t>firstCar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=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new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Car();</a:t>
            </a:r>
          </a:p>
          <a:p>
            <a:pPr>
              <a:defRPr/>
            </a:pP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   </a:t>
            </a:r>
            <a:r>
              <a:rPr lang="en-US" sz="2400" dirty="0">
                <a:solidFill>
                  <a:srgbClr val="234465"/>
                </a:solidFill>
              </a:rPr>
              <a:t>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 err="1">
                <a:solidFill>
                  <a:srgbClr val="FFA000"/>
                </a:solidFill>
              </a:rPr>
              <a:t>secondCar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=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new</a:t>
            </a:r>
            <a:r>
              <a:rPr lang="en-US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400" dirty="0">
                <a:solidFill>
                  <a:srgbClr val="234465"/>
                </a:solidFill>
              </a:rPr>
              <a:t>Car();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  }</a:t>
            </a:r>
          </a:p>
          <a:p>
            <a:pPr>
              <a:defRPr/>
            </a:pPr>
            <a:r>
              <a:rPr lang="en-US" sz="2400" dirty="0">
                <a:solidFill>
                  <a:srgbClr val="234465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563763" y="4149000"/>
            <a:ext cx="2385731" cy="921534"/>
          </a:xfrm>
          <a:prstGeom prst="wedgeRoundRectCallout">
            <a:avLst>
              <a:gd name="adj1" fmla="val 16683"/>
              <a:gd name="adj2" fmla="val -67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Variable stores a </a:t>
            </a:r>
            <a:r>
              <a:rPr lang="en-US" sz="24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reference</a:t>
            </a:r>
            <a:endParaRPr lang="en-US" sz="2400" b="1" noProof="1">
              <a:solidFill>
                <a:srgbClr val="FFA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881000" y="4014000"/>
            <a:ext cx="3048000" cy="540534"/>
          </a:xfrm>
          <a:prstGeom prst="wedgeRoundRectCallout">
            <a:avLst>
              <a:gd name="adj1" fmla="val -63957"/>
              <a:gd name="adj2" fmla="val -61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Use the </a:t>
            </a:r>
            <a:r>
              <a:rPr lang="en-US" sz="2400" b="1" dirty="0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new 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keyword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6987" y="2362201"/>
            <a:ext cx="3799215" cy="379921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FD512C24-379D-4D42-BB72-D6535708A3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5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Declaring a variable creates a </a:t>
            </a:r>
            <a:r>
              <a:rPr lang="en-GB" b="1" dirty="0">
                <a:solidFill>
                  <a:schemeClr val="bg1"/>
                </a:solidFill>
              </a:rPr>
              <a:t>reference</a:t>
            </a:r>
            <a:r>
              <a:rPr lang="en-GB" dirty="0"/>
              <a:t> in the stack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new</a:t>
            </a:r>
            <a:r>
              <a:rPr lang="en-GB" dirty="0"/>
              <a:t> keyword allocates memory on the heap</a:t>
            </a:r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7000" y="2590801"/>
            <a:ext cx="4845052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defRPr/>
            </a:pPr>
            <a:r>
              <a:rPr lang="en-US" sz="2600">
                <a:solidFill>
                  <a:srgbClr val="234465"/>
                </a:solidFill>
              </a:rPr>
              <a:t>Car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FFA000"/>
                </a:solidFill>
              </a:rPr>
              <a:t>car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 dirty="0">
                <a:solidFill>
                  <a:srgbClr val="234465"/>
                </a:solidFill>
              </a:rPr>
              <a:t>=</a:t>
            </a:r>
            <a:r>
              <a:rPr lang="en-US" sz="26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FFA000"/>
                </a:solidFill>
              </a:rPr>
              <a:t>new</a:t>
            </a:r>
            <a:r>
              <a:rPr lang="en-US" sz="26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US" sz="2600">
                <a:solidFill>
                  <a:srgbClr val="234465"/>
                </a:solidFill>
              </a:rPr>
              <a:t>Car();</a:t>
            </a:r>
            <a:endParaRPr lang="en-US" sz="2600" dirty="0">
              <a:solidFill>
                <a:srgbClr val="234465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64100" y="3455363"/>
            <a:ext cx="6041546" cy="1905000"/>
            <a:chOff x="693282" y="3505200"/>
            <a:chExt cx="6041546" cy="1905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190450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HEAP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200"/>
              <a:ext cx="3007412" cy="190500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rPr>
                <a:t>STACK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693282" y="4149121"/>
              <a:ext cx="5708936" cy="1093943"/>
              <a:chOff x="5838432" y="1938829"/>
              <a:chExt cx="5708936" cy="1093943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394668"/>
                <a:ext cx="1952991" cy="605189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diceD6</a:t>
                </a:r>
              </a:p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838432" y="1938829"/>
                <a:ext cx="952823" cy="55666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4000" tIns="108000" rIns="144000" bIns="108000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rgbClr val="67748E">
                      <a:lumMod val="40000"/>
                      <a:lumOff val="60000"/>
                    </a:srgbClr>
                  </a:buClr>
                  <a:buSzPct val="70000"/>
                  <a:defRPr/>
                </a:pPr>
                <a:r>
                  <a:rPr lang="en-GB" sz="2000" b="1" dirty="0">
                    <a:solidFill>
                      <a:srgbClr val="234465"/>
                    </a:solidFill>
                    <a:latin typeface="Calibri" panose="020F0502020204030204"/>
                  </a:rPr>
                  <a:t>obj</a:t>
                </a:r>
                <a:endParaRPr lang="en-US" sz="2000" b="1" dirty="0">
                  <a:solidFill>
                    <a:srgbClr val="234465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361751"/>
                <a:ext cx="1805402" cy="671021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type = null</a:t>
                </a:r>
              </a:p>
              <a:p>
                <a:pPr algn="ctr">
                  <a:defRPr/>
                </a:pPr>
                <a:r>
                  <a:rPr lang="en-GB" sz="20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/>
                  </a:rPr>
                  <a:t>sides = 0</a:t>
                </a:r>
                <a:endParaRPr lang="en-US" sz="20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/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38434"/>
                <a:ext cx="1121412" cy="38100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3600" b="1" dirty="0">
                  <a:solidFill>
                    <a:srgbClr val="FFA000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6FA22AC6-1209-4355-AAF4-32EC1DBDF9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15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4683</TotalTime>
  <Words>2731</Words>
  <Application>Microsoft Office PowerPoint</Application>
  <PresentationFormat>Widescreen</PresentationFormat>
  <Paragraphs>537</Paragraphs>
  <Slides>44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Wingdings</vt:lpstr>
      <vt:lpstr>Wingdings 2</vt:lpstr>
      <vt:lpstr>SoftUni</vt:lpstr>
      <vt:lpstr>Defining Classes</vt:lpstr>
      <vt:lpstr>Table of Contents</vt:lpstr>
      <vt:lpstr>Have a Question?</vt:lpstr>
      <vt:lpstr>Defining Classes</vt:lpstr>
      <vt:lpstr>Defining Simple Classes</vt:lpstr>
      <vt:lpstr>Naming Classes</vt:lpstr>
      <vt:lpstr>Class Members</vt:lpstr>
      <vt:lpstr>Creating an Object</vt:lpstr>
      <vt:lpstr>Object Reference</vt:lpstr>
      <vt:lpstr>Classes vs. Objects</vt:lpstr>
      <vt:lpstr>Class Data</vt:lpstr>
      <vt:lpstr>Fields</vt:lpstr>
      <vt:lpstr>Problem: Define Car Class</vt:lpstr>
      <vt:lpstr>Solution: Define Car Class</vt:lpstr>
      <vt:lpstr>Access Modifiers</vt:lpstr>
      <vt:lpstr>Methods</vt:lpstr>
      <vt:lpstr>Methods</vt:lpstr>
      <vt:lpstr>Getters and Setters</vt:lpstr>
      <vt:lpstr>Getters and Setters</vt:lpstr>
      <vt:lpstr>ToString() Method</vt:lpstr>
      <vt:lpstr>ToString() Method</vt:lpstr>
      <vt:lpstr>Equals() Method</vt:lpstr>
      <vt:lpstr>HashCode() Method</vt:lpstr>
      <vt:lpstr>Problem: Car Info</vt:lpstr>
      <vt:lpstr>Solution: Car Info</vt:lpstr>
      <vt:lpstr>Constructors</vt:lpstr>
      <vt:lpstr>Constructors</vt:lpstr>
      <vt:lpstr>Constructors (1)</vt:lpstr>
      <vt:lpstr>Constructors (2)</vt:lpstr>
      <vt:lpstr>Object Initial State</vt:lpstr>
      <vt:lpstr>Constructor Chaining</vt:lpstr>
      <vt:lpstr>Problem: Constructors</vt:lpstr>
      <vt:lpstr>Solution: Constructors</vt:lpstr>
      <vt:lpstr>Static Members</vt:lpstr>
      <vt:lpstr>Static Members</vt:lpstr>
      <vt:lpstr>Static Members</vt:lpstr>
      <vt:lpstr>Problem: Bank Account</vt:lpstr>
      <vt:lpstr>Solution: Bank Account</vt:lpstr>
      <vt:lpstr>Solution: Bank Account (2)</vt:lpstr>
      <vt:lpstr>Solution: Bank Account (2)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Defining Classes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Svilen Velikov</cp:lastModifiedBy>
  <cp:revision>22</cp:revision>
  <dcterms:created xsi:type="dcterms:W3CDTF">2018-05-23T13:08:44Z</dcterms:created>
  <dcterms:modified xsi:type="dcterms:W3CDTF">2020-12-21T22:53:40Z</dcterms:modified>
  <cp:category>programming;computer programming;software development;web development</cp:category>
</cp:coreProperties>
</file>