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401" r:id="rId29"/>
    <p:sldId id="284" r:id="rId30"/>
    <p:sldId id="285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68A522-E837-4888-B45A-17732670061C}">
          <p14:sldIdLst>
            <p14:sldId id="256"/>
            <p14:sldId id="257"/>
            <p14:sldId id="258"/>
          </p14:sldIdLst>
        </p14:section>
        <p14:section name="Generics" id="{D15C1FC2-08EA-4D5A-881C-D69D602FA490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Type Parameter Bounds" id="{9D09F8B3-8D62-459E-9FCD-766E53D7C4CA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D79F4A28-1DEE-41D2-BBD3-D2F0CE4DB924}">
          <p14:sldIdLst>
            <p14:sldId id="282"/>
            <p14:sldId id="401"/>
            <p14:sldId id="284"/>
            <p14:sldId id="285"/>
            <p14:sldId id="405"/>
            <p14:sldId id="493"/>
          </p14:sldIdLst>
        </p14:section>
        <p14:section name="Default Section" id="{3799BC84-A414-43B6-A4EC-36CD9878FB3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E33045-0866-4565-8DDA-2F9892FB9F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39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3AEFD6-4570-4ED2-8C06-7931476474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99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9ED7BA-6F6E-4D49-93F7-5EF7CD7BEA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8BA856D-EF62-464F-9BED-0611196FF8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971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630697-6FB8-4120-AC7F-076C75DC57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8101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DE5976-5F68-432F-8E07-6A5AA94C29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0509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7A94B77-B096-43ED-9FEC-381B26C56B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6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26/Generics-La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26/Generics-Lab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1.gif"/><Relationship Id="rId4" Type="http://schemas.openxmlformats.org/officeDocument/2006/relationships/image" Target="../media/image38.jpeg"/><Relationship Id="rId9" Type="http://schemas.openxmlformats.org/officeDocument/2006/relationships/hyperlink" Target="https://www.lukanet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650874"/>
            <a:ext cx="2950749" cy="958651"/>
          </a:xfrm>
        </p:spPr>
        <p:txBody>
          <a:bodyPr/>
          <a:lstStyle/>
          <a:p>
            <a:r>
              <a:rPr lang="en-US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175129"/>
            <a:ext cx="2950749" cy="832014"/>
          </a:xfrm>
        </p:spPr>
        <p:txBody>
          <a:bodyPr/>
          <a:lstStyle/>
          <a:p>
            <a:r>
              <a:rPr lang="en-US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657251"/>
            <a:ext cx="2839426" cy="169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A5882FA-3705-4AB5-862A-C75581A79F6E}"/>
              </a:ext>
            </a:extLst>
          </p:cNvPr>
          <p:cNvSpPr>
            <a:spLocks noGrp="1"/>
          </p:cNvSpPr>
          <p:nvPr/>
        </p:nvSpPr>
        <p:spPr>
          <a:xfrm>
            <a:off x="227284" y="25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Jar of 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A9FE1-A3B8-429F-BC14-AF2F1E393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605" y="1318313"/>
            <a:ext cx="9190789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Jar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Deque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content;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Jar() { this.content = new ArrayDeque&lt;&gt;(); }</a:t>
            </a:r>
            <a:endParaRPr lang="bg-BG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entity)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this.content.push(entity);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remove() { return this.content.pop();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E280B-F2A7-4423-A93C-A216CDF44FD5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EDFD12A-D9DC-494E-87D1-7EBC7FEAE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00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60FF00-F171-4337-B271-051ABC3A5F7A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Can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extend</a:t>
            </a:r>
            <a:r>
              <a:rPr lang="en-GB" dirty="0"/>
              <a:t> to a concrete 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A61AC67-CCE2-430D-A6E5-4508D1D6F22E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Subclassing Generic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80C2DD-B1C2-4B0D-A292-FC5013244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31" y="2188419"/>
            <a:ext cx="817110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JarOfPickles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Ja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r&lt;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Pickle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E8C680-48B5-4D28-8F79-E47BDB639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59" y="4237917"/>
            <a:ext cx="816264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JarOfPickles jar = new JarOfPickles();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Pickle()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Vegetable()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6718B6-A8EE-4CA0-A2FB-6DF936B9B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77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C739BF-C10E-45A6-95CE-C151F8D7DAE7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Generic interfaces </a:t>
            </a:r>
            <a:r>
              <a:rPr lang="en-US" dirty="0"/>
              <a:t>are similar to </a:t>
            </a:r>
            <a:r>
              <a:rPr lang="en-US" b="1" dirty="0">
                <a:solidFill>
                  <a:schemeClr val="bg1"/>
                </a:solidFill>
              </a:rPr>
              <a:t>generic classes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7C5CE9F-87BE-4586-9369-C2A77CD7D7EF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 Interfaces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224B0-6F59-4B76-93B2-290C90D5B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31" y="1958006"/>
            <a:ext cx="848574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interface List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void add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 (int index);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16D789-5DCB-4C1C-B45F-6D86C2FA2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31" y="5271229"/>
            <a:ext cx="848574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MyList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{…}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05648-D705-49A9-A582-CFD9EE6D3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93" y="6047660"/>
            <a:ext cx="84857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MyList&lt;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{…}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4D7FF7A-B02F-41FD-8BAB-5AE2B79C69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44FA60-3206-434F-B234-A191C1FBC1A2}"/>
              </a:ext>
            </a:extLst>
          </p:cNvPr>
          <p:cNvSpPr>
            <a:spLocks noGrp="1"/>
          </p:cNvSpPr>
          <p:nvPr/>
        </p:nvSpPr>
        <p:spPr>
          <a:xfrm>
            <a:off x="194387" y="1199213"/>
            <a:ext cx="11800847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>
                <a:latin typeface="+mj-lt"/>
              </a:rPr>
              <a:t> with a single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T[]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create(int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length,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Add a single overload: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T[]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create(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Class&lt;T&gt;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length,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It should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return an array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with the given length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every element should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set to the given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B802E3B-7A3E-49DD-9154-414D475698BB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Problem: Generic </a:t>
            </a:r>
            <a:r>
              <a:rPr lang="en-GB" dirty="0">
                <a:solidFill>
                  <a:schemeClr val="bg2"/>
                </a:solidFill>
              </a:rPr>
              <a:t>Array Creator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69C4F-E37F-432B-B178-93AE26A400A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509A9E3-AB8E-4E06-AB57-0BD3B2FD7E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22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08AF657-6E26-4963-B4E1-AF3BDA7EECE1}"/>
              </a:ext>
            </a:extLst>
          </p:cNvPr>
          <p:cNvSpPr>
            <a:spLocks noGrp="1"/>
          </p:cNvSpPr>
          <p:nvPr/>
        </p:nvSpPr>
        <p:spPr>
          <a:xfrm>
            <a:off x="285816" y="203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Generic Array Creator (1)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7E3CB-E596-4BB5-9EB3-F678B23F8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77" y="1614593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T[]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create(int length,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(T[])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 Object[length];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8BA3F-4BF0-4E1A-ABC8-70B9A2FD580C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5A30A05-C316-4D73-BE59-CE26567B7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28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523B193-558D-4A51-A55E-3BD1373AB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78" y="1613851"/>
            <a:ext cx="10840496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T[]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create(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Class&lt;T&gt;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cl, int length,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</a:rPr>
              <a:t>T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item)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array = (T[]) Array.newInstance(cl, length);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653F-B7F8-4C73-94DE-7C20DEEA6977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3B9E9E1-27B4-460B-8A16-6088667CC1A0}"/>
              </a:ext>
            </a:extLst>
          </p:cNvPr>
          <p:cNvSpPr>
            <a:spLocks noGrp="1"/>
          </p:cNvSpPr>
          <p:nvPr/>
        </p:nvSpPr>
        <p:spPr>
          <a:xfrm>
            <a:off x="285816" y="203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Generic Array Creator (2)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F9B1AB-E18E-46E2-80EC-9972E56AA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0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F7C446-058B-4C13-9016-C4769D23C05A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Generics are </a:t>
            </a:r>
            <a:r>
              <a:rPr lang="en-US" b="1" dirty="0">
                <a:solidFill>
                  <a:schemeClr val="bg1"/>
                </a:solidFill>
              </a:rPr>
              <a:t>compile time illusion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36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Compiler </a:t>
            </a:r>
            <a:r>
              <a:rPr lang="en-US" b="1" dirty="0">
                <a:solidFill>
                  <a:schemeClr val="bg1"/>
                </a:solidFill>
              </a:rPr>
              <a:t>deletes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all angle bracket syntax</a:t>
            </a:r>
          </a:p>
          <a:p>
            <a:pPr>
              <a:buClr>
                <a:schemeClr val="tx1"/>
              </a:buClr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</a:rPr>
              <a:t>type casts </a:t>
            </a:r>
            <a:r>
              <a:rPr lang="en-US" dirty="0"/>
              <a:t>for us (presented in byte-code)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85906F-ED4A-4ABE-8AF1-0B4A74AAC7B0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Erasure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EA2BF-8CF5-4038-AACC-5D535C0D2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90" y="1843951"/>
            <a:ext cx="963315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ArrayList&lt;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System.out.println(strings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List&lt;String&gt;);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1E5DA2F-F59C-4889-8FD7-BB31EBC2B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909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918776E-586D-4A03-89A2-5B35B849BE4E}"/>
              </a:ext>
            </a:extLst>
          </p:cNvPr>
          <p:cNvSpPr>
            <a:spLocks noGrp="1"/>
          </p:cNvSpPr>
          <p:nvPr/>
        </p:nvSpPr>
        <p:spPr>
          <a:xfrm>
            <a:off x="433873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Erasure –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435B09-1CD1-49CA-9775-F38276D0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100" y="1625497"/>
            <a:ext cx="81258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Illusion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function(Object obj)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(obj instanceof T) {}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T[] array = new T[1];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 newInstance = new T();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cl = T.class;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E0F99E5-1FFC-4BF9-B52C-AACED2E9E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44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DE3C13-FA92-4DFB-BFD3-70B04C07AE35}"/>
              </a:ext>
            </a:extLst>
          </p:cNvPr>
          <p:cNvSpPr txBox="1">
            <a:spLocks/>
          </p:cNvSpPr>
          <p:nvPr/>
        </p:nvSpPr>
        <p:spPr>
          <a:xfrm>
            <a:off x="914401" y="4858190"/>
            <a:ext cx="10363200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Type Parameter Bounds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39626EA-AE74-4566-930C-703265983E67}"/>
              </a:ext>
            </a:extLst>
          </p:cNvPr>
          <p:cNvSpPr txBox="1">
            <a:spLocks/>
          </p:cNvSpPr>
          <p:nvPr/>
        </p:nvSpPr>
        <p:spPr>
          <a:xfrm>
            <a:off x="914401" y="5757966"/>
            <a:ext cx="10363200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Upper and Lower Bounds</a:t>
            </a:r>
          </a:p>
        </p:txBody>
      </p:sp>
      <p:pic>
        <p:nvPicPr>
          <p:cNvPr id="3" name="Picture 2" descr="A picture containing crosswalk&#10;&#10;Description automatically generated">
            <a:extLst>
              <a:ext uri="{FF2B5EF4-FFF2-40B4-BE49-F238E27FC236}">
                <a16:creationId xmlns:a16="http://schemas.microsoft.com/office/drawing/2014/main" id="{E2E88EF6-24F6-463B-A7BF-B9888E2B2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03" y="1546399"/>
            <a:ext cx="2139194" cy="213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E5FE0F-0D75-4F6B-94F2-8259A1E7D3E3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 extends Class&gt;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specifies an </a:t>
            </a:r>
            <a:r>
              <a:rPr lang="en-US" b="1" dirty="0">
                <a:solidFill>
                  <a:schemeClr val="bg1"/>
                </a:solidFill>
              </a:rPr>
              <a:t>"Upper bound"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E6F1641-EA95-4904-AAEA-B8A0D6FC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Type Parameter Bounds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1D121D1-D85F-480A-96CD-E9BF63829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48910"/>
            <a:ext cx="10840496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AnimalList&lt;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extends Animal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List&lt;T&gt; animals;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add (T animal)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putAnimalsToSleep()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(Animal a : this.animals)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a.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sleep()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254A9BF3-5732-4386-937C-518BF6B08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291596"/>
            <a:ext cx="3048000" cy="1055608"/>
          </a:xfrm>
          <a:prstGeom prst="wedgeRoundRectCallout">
            <a:avLst>
              <a:gd name="adj1" fmla="val -57810"/>
              <a:gd name="adj2" fmla="val -540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will be a subclass of Animal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2EB76067-267D-4D78-BDFB-E74E31FBD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638" y="5569932"/>
            <a:ext cx="2971801" cy="578882"/>
          </a:xfrm>
          <a:prstGeom prst="wedgeRoundRectCallout">
            <a:avLst>
              <a:gd name="adj1" fmla="val -58177"/>
              <a:gd name="adj2" fmla="val -48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Uses methods of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958C6E9-9690-4981-BAB1-8F06F560A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87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Problem </a:t>
            </a:r>
            <a:r>
              <a:rPr lang="en-US" dirty="0"/>
              <a:t>before Java 5.0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Generics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Syntax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Classes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Interfaces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Methods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Type Erasure, Type Parameter Bounds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4C43B9-8355-406A-A0A2-72CEDD02C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00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B56395-DF77-4DDB-A498-D44FE299159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Holds two elements: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left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right</a:t>
            </a:r>
          </a:p>
          <a:p>
            <a:pPr lvl="1"/>
            <a:r>
              <a:rPr lang="en-US" dirty="0">
                <a:latin typeface="+mj-lt"/>
              </a:rPr>
              <a:t>Receives the elements through its single constructor:</a:t>
            </a:r>
          </a:p>
          <a:p>
            <a:pPr lvl="2"/>
            <a:r>
              <a:rPr lang="en-US" dirty="0">
                <a:latin typeface="+mj-lt"/>
              </a:rPr>
              <a:t>Scale(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dirty="0">
                <a:latin typeface="+mj-lt"/>
              </a:rPr>
              <a:t> left,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dirty="0">
                <a:latin typeface="+mj-lt"/>
              </a:rPr>
              <a:t> right)</a:t>
            </a:r>
          </a:p>
          <a:p>
            <a:pPr lvl="1"/>
            <a:r>
              <a:rPr lang="en-US" dirty="0">
                <a:latin typeface="+mj-lt"/>
              </a:rPr>
              <a:t>Has a method: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getHeavier()</a:t>
            </a:r>
          </a:p>
          <a:p>
            <a:r>
              <a:rPr lang="en-US" dirty="0">
                <a:latin typeface="+mj-lt"/>
              </a:rPr>
              <a:t>The greater of the two elements is heavier</a:t>
            </a:r>
          </a:p>
          <a:p>
            <a:r>
              <a:rPr lang="en-US" dirty="0">
                <a:latin typeface="+mj-lt"/>
              </a:rPr>
              <a:t>Should return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+mj-lt"/>
              </a:rPr>
              <a:t> if the elements are equal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312EB8F-1242-4EE5-9A02-115F1DF8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Scale</a:t>
            </a:r>
            <a:endParaRPr lang="en-US" dirty="0"/>
          </a:p>
        </p:txBody>
      </p:sp>
      <p:pic>
        <p:nvPicPr>
          <p:cNvPr id="7" name="Picture 2" descr="Image result for scale icon">
            <a:extLst>
              <a:ext uri="{FF2B5EF4-FFF2-40B4-BE49-F238E27FC236}">
                <a16:creationId xmlns:a16="http://schemas.microsoft.com/office/drawing/2014/main" id="{4E553F0B-54E1-4FA1-B47A-3A0BF2A7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267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C1478A-02B8-47C9-8C0F-85726164C1B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FDD9EE8-3D9A-44CC-8037-E8953E9A60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42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AA3A575-2066-44E0-AA5B-229FF53E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(1)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860D3-AF14-40D2-9F1C-1C170A222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56" y="1447800"/>
            <a:ext cx="10046543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Scale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 extends Comparable&lt;T&gt;&gt;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Scale(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left,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right)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this.left =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this.right =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getHeavier() {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next slide */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 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5ED9F-FB2C-432C-ABBE-E9BBAA7757F7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35FF480-2ECA-46AD-AF93-6BD056D49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566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712C9BB-9FE2-4308-86F9-F42FEEE7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718DC-DE0D-4C0A-9023-94A3D3BD1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47" y="1452138"/>
            <a:ext cx="10043653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getHeavier()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(this.left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== 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null;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(this.left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 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7ADA8-A02F-4735-8FA0-BDB5D057E6EA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DE41B7-9C1F-4B55-9171-B04F66D6F4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8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F71A59-B0F7-4D78-8EEF-5589A1F0DCC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ListUtils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Has two static methods: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getMin(List&lt;T&gt; list)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getMax(List&lt;T&gt; list)</a:t>
            </a:r>
          </a:p>
          <a:p>
            <a:pPr lvl="1"/>
            <a:r>
              <a:rPr lang="en-US" dirty="0">
                <a:latin typeface="+mj-lt"/>
              </a:rPr>
              <a:t>Should throw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dirty="0">
                <a:latin typeface="+mj-lt"/>
              </a:rPr>
              <a:t>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if an empty list is passed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247BC03-60EC-430E-86A9-F20DA155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List Utilities</a:t>
            </a:r>
            <a:endParaRPr lang="en-US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31D03066-2105-495A-B23B-5879A6601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85" y="4509456"/>
            <a:ext cx="1671935" cy="167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E2FFE-F025-41FB-AE6B-BE600E5AF8E6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CB410E6-398B-488E-8B2D-D37414293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01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1999606-EB38-455E-A306-89732E2F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List Utilities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D6CA1-A516-4BCD-8F32-ECD539481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1095270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 extends Comparable&lt;T&gt;&gt; T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getMax(List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(list.size() == 0) throw new IllegalArgumentException();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max = list.get(0);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list.size();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(max.compareTo(list.get(i)) &lt; 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max = list.get(i);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max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CD579-1014-4455-844F-DF239F6E2858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EEB1DEF-D519-415F-BB7E-1E699756D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99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6DB8AB-2469-41A7-A506-581767801DEF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Generics are </a:t>
            </a:r>
            <a:r>
              <a:rPr lang="en-US" b="1" dirty="0">
                <a:solidFill>
                  <a:schemeClr val="bg1"/>
                </a:solidFill>
              </a:rPr>
              <a:t>invariant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above was possible</a:t>
            </a:r>
            <a:r>
              <a:rPr lang="bg-BG" dirty="0"/>
              <a:t>, </a:t>
            </a:r>
            <a:r>
              <a:rPr lang="en-GB" dirty="0"/>
              <a:t>then why not: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A6A959D-3B55-45A8-8B13-8DEBE517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04" y="1752601"/>
            <a:ext cx="10840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objects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Animal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animals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animals; </a:t>
            </a:r>
            <a:r>
              <a:rPr lang="en-GB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Error!</a:t>
            </a:r>
            <a:endParaRPr lang="en-US" sz="3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5E9E95-8C4F-4059-9587-2B1ABE53B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04" y="4713982"/>
            <a:ext cx="1084049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 = animals;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Person()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Impossible!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8CC24F-2559-4E0D-8984-8FE282AF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Parameters Relationships (1)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C08DCCE-BA85-4BC0-9957-5E7D063D6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800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74C3E6-05C2-46C6-9FBB-406C8B394A9E}"/>
              </a:ext>
            </a:extLst>
          </p:cNvPr>
          <p:cNvSpPr txBox="1">
            <a:spLocks/>
          </p:cNvSpPr>
          <p:nvPr/>
        </p:nvSpPr>
        <p:spPr>
          <a:xfrm>
            <a:off x="192001" y="5492332"/>
            <a:ext cx="11804822" cy="75606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887" lvl="1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	 </a:t>
            </a:r>
            <a:r>
              <a:rPr lang="en-US" b="1" dirty="0">
                <a:latin typeface="Consolas" panose="020B0609020204030204" pitchFamily="49" charset="0"/>
              </a:rPr>
              <a:t>List&lt;Object&gt;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≠</a:t>
            </a:r>
            <a:r>
              <a:rPr lang="en-US" b="1" dirty="0">
                <a:latin typeface="Consolas" panose="020B0609020204030204" pitchFamily="49" charset="0"/>
              </a:rPr>
              <a:t> List&lt;Animal&gt;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2CF407-ED35-4591-AE12-F4B8723FB168}"/>
              </a:ext>
            </a:extLst>
          </p:cNvPr>
          <p:cNvSpPr/>
          <p:nvPr/>
        </p:nvSpPr>
        <p:spPr>
          <a:xfrm>
            <a:off x="3214860" y="1664391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Object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117E6CDB-4B11-42BA-BC7E-4FE056752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4785" y="1337518"/>
            <a:ext cx="3339348" cy="992240"/>
          </a:xfrm>
          <a:prstGeom prst="wedgeRoundRectCallout">
            <a:avLst>
              <a:gd name="adj1" fmla="val -68292"/>
              <a:gd name="adj2" fmla="val -68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List&lt;Object&gt;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can hold any Object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071D1B-4FAA-4D32-839A-1B0FE20504BD}"/>
              </a:ext>
            </a:extLst>
          </p:cNvPr>
          <p:cNvSpPr/>
          <p:nvPr/>
        </p:nvSpPr>
        <p:spPr>
          <a:xfrm>
            <a:off x="4629584" y="3357042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Animal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D3F77981-37AF-4E13-BCE9-AD9D186C8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031" y="3008212"/>
            <a:ext cx="3276600" cy="942598"/>
          </a:xfrm>
          <a:prstGeom prst="wedgeRoundRectCallout">
            <a:avLst>
              <a:gd name="adj1" fmla="val -67297"/>
              <a:gd name="adj2" fmla="val 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List&lt;Animal&gt;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can hold any Animal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6870D1-0141-4D17-8C34-4E6DFDF51F2C}"/>
              </a:ext>
            </a:extLst>
          </p:cNvPr>
          <p:cNvSpPr/>
          <p:nvPr/>
        </p:nvSpPr>
        <p:spPr>
          <a:xfrm>
            <a:off x="1704369" y="3322990"/>
            <a:ext cx="1800000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Person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2FBDB3-605F-4F20-B36A-802C857263C2}"/>
              </a:ext>
            </a:extLst>
          </p:cNvPr>
          <p:cNvSpPr/>
          <p:nvPr/>
        </p:nvSpPr>
        <p:spPr>
          <a:xfrm>
            <a:off x="3736494" y="4430004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Cat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409CBE-C2B0-40F2-B847-6FCCE2D49053}"/>
              </a:ext>
            </a:extLst>
          </p:cNvPr>
          <p:cNvSpPr/>
          <p:nvPr/>
        </p:nvSpPr>
        <p:spPr>
          <a:xfrm>
            <a:off x="5674459" y="4430004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Dog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524E77-9CD1-4472-ABE3-955BDB2862E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604369" y="2297024"/>
            <a:ext cx="1474031" cy="10259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86FFA5-80F8-414C-8EF5-2834650DB9C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218432" y="2297024"/>
            <a:ext cx="1311152" cy="10600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3D32BD-F310-447B-9295-F1ED88A1635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636494" y="3959136"/>
            <a:ext cx="813330" cy="470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8EE40-5C7C-4F50-82EC-6AB56CBE0D2A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626609" y="3959136"/>
            <a:ext cx="947850" cy="470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22">
            <a:extLst>
              <a:ext uri="{FF2B5EF4-FFF2-40B4-BE49-F238E27FC236}">
                <a16:creationId xmlns:a16="http://schemas.microsoft.com/office/drawing/2014/main" id="{E306727A-92E7-4D9A-A251-FCC4A320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Type Parameters Relationships (2)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40EA352-E05E-4CB0-9772-8A72FB4EB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7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2452" y="140708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7992" y="1877052"/>
            <a:ext cx="8065426" cy="421894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dirty="0">
                <a:solidFill>
                  <a:srgbClr val="FFFFFF"/>
                </a:solidFill>
              </a:rPr>
              <a:t>Generics add </a:t>
            </a:r>
            <a:r>
              <a:rPr lang="en-US" sz="3600" b="1" dirty="0">
                <a:solidFill>
                  <a:schemeClr val="bg1"/>
                </a:solidFill>
              </a:rPr>
              <a:t>type safety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dirty="0">
                <a:solidFill>
                  <a:srgbClr val="FFFFFF"/>
                </a:solidFill>
              </a:rPr>
              <a:t>Generic code is </a:t>
            </a:r>
            <a:r>
              <a:rPr lang="en-US" sz="3600" b="1" dirty="0">
                <a:solidFill>
                  <a:schemeClr val="bg1"/>
                </a:solidFill>
              </a:rPr>
              <a:t>more reusable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>
                <a:solidFill>
                  <a:srgbClr val="FFFFFF"/>
                </a:solidFill>
              </a:rPr>
              <a:t>,</a:t>
            </a:r>
            <a:r>
              <a:rPr lang="en-US" sz="3600" b="1" dirty="0">
                <a:solidFill>
                  <a:schemeClr val="bg1"/>
                </a:solidFill>
              </a:rPr>
              <a:t> interfaces and methods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can be generic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dirty="0">
                <a:solidFill>
                  <a:schemeClr val="bg2"/>
                </a:solidFill>
              </a:rPr>
              <a:t>Runtime information about </a:t>
            </a:r>
            <a:r>
              <a:rPr lang="en-US" sz="3600" b="1" dirty="0">
                <a:solidFill>
                  <a:schemeClr val="bg1"/>
                </a:solidFill>
              </a:rPr>
              <a:t>type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>
                <a:solidFill>
                  <a:schemeClr val="bg2"/>
                </a:solidFill>
              </a:rPr>
              <a:t> is lost due to </a:t>
            </a:r>
            <a:r>
              <a:rPr lang="en-US" sz="3600" b="1" dirty="0">
                <a:solidFill>
                  <a:schemeClr val="bg1"/>
                </a:solidFill>
              </a:rPr>
              <a:t>erasure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8E60BC6-D0CD-4775-BCDA-AD9987251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26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5437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6C114443-7209-4C68-B9CD-A02E35553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076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7ED79DA-09EC-4763-A923-F20620E045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39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E44D7C0C-806D-4253-9A33-ADD6C2EC1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625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E679E1-DB86-4515-94E9-3EB16EF0D9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9B64971-B93E-4CA7-BA5F-71AA1093E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82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963ED6-4BC9-4D8F-B84E-61D4301DD5DB}"/>
              </a:ext>
            </a:extLst>
          </p:cNvPr>
          <p:cNvSpPr>
            <a:spLocks noGrp="1"/>
          </p:cNvSpPr>
          <p:nvPr/>
        </p:nvSpPr>
        <p:spPr>
          <a:xfrm>
            <a:off x="914400" y="4876800"/>
            <a:ext cx="10363200" cy="820600"/>
          </a:xfrm>
          <a:prstGeom prst="rect">
            <a:avLst/>
          </a:prstGeom>
        </p:spPr>
        <p:txBody>
          <a:bodyPr vert="horz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Generics</a:t>
            </a:r>
          </a:p>
        </p:txBody>
      </p:sp>
      <p:pic>
        <p:nvPicPr>
          <p:cNvPr id="3" name="Picture 2" descr="A picture containing bottle&#10;&#10;Description automatically generated">
            <a:extLst>
              <a:ext uri="{FF2B5EF4-FFF2-40B4-BE49-F238E27FC236}">
                <a16:creationId xmlns:a16="http://schemas.microsoft.com/office/drawing/2014/main" id="{5CE90D18-CC17-4CDB-A218-5888282C3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58" y="1424975"/>
            <a:ext cx="2493884" cy="2493884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3DD44E4-949E-47BB-B5F3-272ED8076CAF}"/>
              </a:ext>
            </a:extLst>
          </p:cNvPr>
          <p:cNvSpPr txBox="1">
            <a:spLocks/>
          </p:cNvSpPr>
          <p:nvPr/>
        </p:nvSpPr>
        <p:spPr>
          <a:xfrm>
            <a:off x="914401" y="5757966"/>
            <a:ext cx="10363200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Problem and the Solution</a:t>
            </a:r>
          </a:p>
        </p:txBody>
      </p:sp>
    </p:spTree>
    <p:extLst>
      <p:ext uri="{BB962C8B-B14F-4D97-AF65-F5344CB8AC3E}">
        <p14:creationId xmlns:p14="http://schemas.microsoft.com/office/powerpoint/2010/main" val="310738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5E763B-E1AC-4D26-8879-EB8FFD2033FC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We need a collection that will store </a:t>
            </a:r>
            <a:r>
              <a:rPr lang="en-US" b="1" dirty="0">
                <a:solidFill>
                  <a:schemeClr val="bg1"/>
                </a:solidFill>
              </a:rPr>
              <a:t>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E433CEA-3D45-4033-9C61-1F4F3686E6C6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The Problem Before Java 5.0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3B148-EA5D-4B95-BA4B-24C00F144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51" y="1876891"/>
            <a:ext cx="10840496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 strings = new ArrayList();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Is this correct?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e1 = (String) strings.get(0);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e2 = (String) strings.get(1);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e3 = (String) strings.get(2);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51B980F-5A80-4694-A731-9BE755884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29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F4E3E-7A53-40AB-9E5E-90C4F4E1F27E}"/>
              </a:ext>
            </a:extLst>
          </p:cNvPr>
          <p:cNvSpPr>
            <a:spLocks noGrp="1"/>
          </p:cNvSpPr>
          <p:nvPr/>
        </p:nvSpPr>
        <p:spPr>
          <a:xfrm>
            <a:off x="113510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We need a collection that will store </a:t>
            </a:r>
            <a:r>
              <a:rPr lang="en-US" b="1" dirty="0">
                <a:solidFill>
                  <a:schemeClr val="bg1"/>
                </a:solidFill>
              </a:rPr>
              <a:t>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</a:rPr>
              <a:t>type safety </a:t>
            </a:r>
            <a:r>
              <a:rPr lang="en-US" dirty="0"/>
              <a:t>and provides powerful way for </a:t>
            </a:r>
            <a:r>
              <a:rPr lang="en-US" b="1" dirty="0">
                <a:solidFill>
                  <a:schemeClr val="bg1"/>
                </a:solidFill>
              </a:rPr>
              <a:t>code reuse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0B0D67E-6E04-4FB6-BFC6-2BD53D864F10}"/>
              </a:ext>
            </a:extLst>
          </p:cNvPr>
          <p:cNvSpPr>
            <a:spLocks noGrp="1"/>
          </p:cNvSpPr>
          <p:nvPr/>
        </p:nvSpPr>
        <p:spPr>
          <a:xfrm>
            <a:off x="111913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Generics - Type Safety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19D24-E458-4259-B0D1-D9D4EFF56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3" y="1872188"/>
            <a:ext cx="108404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3F7A7-30D6-429F-8A7D-CD947D531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3" y="5382091"/>
            <a:ext cx="1084049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&lt;Integer&gt;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integers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people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DC111786-887C-4146-A13F-9E3719EA7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9509" y="5966672"/>
            <a:ext cx="2390580" cy="483140"/>
          </a:xfrm>
          <a:prstGeom prst="wedgeRoundRectCallout">
            <a:avLst>
              <a:gd name="adj1" fmla="val -65813"/>
              <a:gd name="adj2" fmla="val -65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Type Inference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663AA06-0154-4F59-8B85-F3094ECDC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69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7C9F3B-9D76-4661-86CE-3AE202C66AF6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Defined with &lt;</a:t>
            </a:r>
            <a:r>
              <a:rPr lang="en-US" b="1" dirty="0">
                <a:solidFill>
                  <a:schemeClr val="bg1"/>
                </a:solidFill>
              </a:rPr>
              <a:t>Type Parameter 1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Type Parameter 2 </a:t>
            </a:r>
            <a:r>
              <a:rPr lang="en-US" dirty="0"/>
              <a:t>… etc.&gt;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Type Parameters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309E1AB-E050-4ED3-8CD9-E25456E9777A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968D9-987A-4D08-BC51-F23F345F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91" y="1953092"/>
            <a:ext cx="5427909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magic */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2BD863-67FE-4A1B-BDCB-B67141C6E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91" y="4772492"/>
            <a:ext cx="5427909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HashMap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V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magic */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3AA28F2-1FFC-4FF9-B4A8-2008FB22B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30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9C8DE9-AD3F-472B-8E7C-7E426C21F812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You can use it anywhere inside the </a:t>
            </a:r>
            <a:r>
              <a:rPr lang="en-US" b="1" dirty="0">
                <a:solidFill>
                  <a:schemeClr val="bg1"/>
                </a:solidFill>
              </a:rPr>
              <a:t>declaring 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512C77F-D10B-4EF6-B80E-CEC8BE867167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Parameter 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7F250-7217-4702-93B8-3B4B6B6E3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59" y="2070661"/>
            <a:ext cx="792667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public void add 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latin typeface="Consolas" pitchFamily="49" charset="0"/>
              </a:rPr>
              <a:t>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remove ()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get(int index)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E6B648F-37D5-483C-80CB-9F076F61C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16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206FEA-5F7E-4A64-8ACC-75C018BF6985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Jar&lt;&gt;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can store </a:t>
            </a:r>
            <a:r>
              <a:rPr lang="en-US" b="1" dirty="0">
                <a:solidFill>
                  <a:schemeClr val="bg1"/>
                </a:solidFill>
              </a:rPr>
              <a:t>anything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should add </a:t>
            </a:r>
            <a:r>
              <a:rPr lang="en-US" b="1" dirty="0">
                <a:solidFill>
                  <a:schemeClr val="bg1"/>
                </a:solidFill>
              </a:rPr>
              <a:t>on top </a:t>
            </a:r>
            <a:r>
              <a:rPr lang="en-US" dirty="0"/>
              <a:t>of its contents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Remove should get the </a:t>
            </a:r>
            <a:r>
              <a:rPr lang="en-US" b="1" dirty="0">
                <a:solidFill>
                  <a:schemeClr val="bg1"/>
                </a:solidFill>
              </a:rPr>
              <a:t>topmost</a:t>
            </a:r>
            <a:r>
              <a:rPr lang="en-US" dirty="0"/>
              <a:t>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It should have two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add(element)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element remove()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48F25E1-291A-4F14-8D12-D21BB95D4CFE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Problem: </a:t>
            </a:r>
            <a:r>
              <a:rPr lang="en-GB" dirty="0">
                <a:solidFill>
                  <a:schemeClr val="bg2"/>
                </a:solidFill>
              </a:rPr>
              <a:t>Jar of 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C8355-AA60-474F-87B5-8368CAD1FA37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7316A52-C2EF-4FAF-8860-760F7CA87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78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3704</TotalTime>
  <Words>1831</Words>
  <Application>Microsoft Office PowerPoint</Application>
  <PresentationFormat>Widescreen</PresentationFormat>
  <Paragraphs>296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Generics</vt:lpstr>
      <vt:lpstr>Table of Contents</vt:lpstr>
      <vt:lpstr>Have a Question?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Parameter Bounds</vt:lpstr>
      <vt:lpstr>Problem: Generic Scale</vt:lpstr>
      <vt:lpstr>Solution: Generic Scale (1)</vt:lpstr>
      <vt:lpstr>Solution: Generic Scale (2)</vt:lpstr>
      <vt:lpstr>Problem: List Utilities</vt:lpstr>
      <vt:lpstr>Solution: List Utilities</vt:lpstr>
      <vt:lpstr>Type Parameters Relationships (1)</vt:lpstr>
      <vt:lpstr>Type Parameters Relationships (2)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Generics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14</cp:revision>
  <dcterms:created xsi:type="dcterms:W3CDTF">2018-05-23T13:08:44Z</dcterms:created>
  <dcterms:modified xsi:type="dcterms:W3CDTF">2020-05-12T13:32:41Z</dcterms:modified>
  <cp:category>programming;computer programming;software development;web development</cp:category>
</cp:coreProperties>
</file>