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274" r:id="rId2"/>
    <p:sldId id="276" r:id="rId3"/>
    <p:sldId id="508" r:id="rId4"/>
    <p:sldId id="492" r:id="rId5"/>
    <p:sldId id="497" r:id="rId6"/>
    <p:sldId id="493" r:id="rId7"/>
    <p:sldId id="494" r:id="rId8"/>
    <p:sldId id="495" r:id="rId9"/>
    <p:sldId id="496" r:id="rId10"/>
    <p:sldId id="522" r:id="rId11"/>
    <p:sldId id="498" r:id="rId12"/>
    <p:sldId id="499" r:id="rId13"/>
    <p:sldId id="530" r:id="rId14"/>
    <p:sldId id="501" r:id="rId15"/>
    <p:sldId id="521" r:id="rId16"/>
    <p:sldId id="502" r:id="rId17"/>
    <p:sldId id="505" r:id="rId18"/>
    <p:sldId id="503" r:id="rId19"/>
    <p:sldId id="506" r:id="rId20"/>
    <p:sldId id="504" r:id="rId21"/>
    <p:sldId id="509" r:id="rId22"/>
    <p:sldId id="510" r:id="rId23"/>
    <p:sldId id="511" r:id="rId24"/>
    <p:sldId id="512" r:id="rId25"/>
    <p:sldId id="513" r:id="rId26"/>
    <p:sldId id="514" r:id="rId27"/>
    <p:sldId id="515" r:id="rId28"/>
    <p:sldId id="516" r:id="rId29"/>
    <p:sldId id="517" r:id="rId30"/>
    <p:sldId id="518" r:id="rId31"/>
    <p:sldId id="519" r:id="rId32"/>
    <p:sldId id="349" r:id="rId33"/>
    <p:sldId id="401" r:id="rId34"/>
    <p:sldId id="528" r:id="rId35"/>
    <p:sldId id="529" r:id="rId36"/>
    <p:sldId id="405" r:id="rId37"/>
    <p:sldId id="53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31C0661-05FC-4FFC-BE39-A96AFCF82D5C}">
          <p14:sldIdLst>
            <p14:sldId id="274"/>
            <p14:sldId id="276"/>
            <p14:sldId id="508"/>
          </p14:sldIdLst>
        </p14:section>
        <p14:section name="Model-View Controller" id="{5DD9B1AE-7764-4D32-823A-3862B5E34915}">
          <p14:sldIdLst>
            <p14:sldId id="492"/>
            <p14:sldId id="497"/>
            <p14:sldId id="493"/>
            <p14:sldId id="494"/>
            <p14:sldId id="495"/>
            <p14:sldId id="496"/>
          </p14:sldIdLst>
        </p14:section>
        <p14:section name="Spring MVC" id="{543B89DD-716A-46D2-8C10-971B88F3D365}">
          <p14:sldIdLst>
            <p14:sldId id="522"/>
            <p14:sldId id="498"/>
            <p14:sldId id="499"/>
            <p14:sldId id="530"/>
            <p14:sldId id="501"/>
            <p14:sldId id="521"/>
            <p14:sldId id="502"/>
            <p14:sldId id="505"/>
            <p14:sldId id="503"/>
            <p14:sldId id="506"/>
            <p14:sldId id="504"/>
          </p14:sldIdLst>
        </p14:section>
        <p14:section name="Thymeleaf" id="{DE2C00CF-F397-417A-A75A-35582C8664EB}">
          <p14:sldIdLst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</p14:sldIdLst>
        </p14:section>
        <p14:section name="Conclusion" id="{4C486340-73E6-4990-A64E-B60513D6D324}">
          <p14:sldIdLst>
            <p14:sldId id="349"/>
            <p14:sldId id="401"/>
            <p14:sldId id="528"/>
            <p14:sldId id="529"/>
            <p14:sldId id="405"/>
            <p14:sldId id="5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116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17.5.2020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2E8BA6E-B688-42D8-B6AA-1DC3ECEC8E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11312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9D5F6A3-03E9-470E-813D-03CF016A1C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02140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FDB9D0B-E628-4AE3-91BF-AF968D3F4E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82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DDAD65-C590-45A9-84A6-88169066FE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160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2BFE9E7-54E5-4E94-A9B0-55748C735C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7144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C3D0ED0-A72B-4371-8D34-3B329D2F8F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931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554D31-27A4-46BF-9A3B-FB6B8BE4AF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31382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FC16D87-D3B3-4071-9F2F-75B4F1AF9E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9838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77CCE9F-DD78-48F6-8AD5-B3E49D6E07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40400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585E9E-5B91-41DF-AF87-46B0C4C633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165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spring.io/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hyperlink" Target="https://netpeak.bg/" TargetMode="External"/><Relationship Id="rId18" Type="http://schemas.openxmlformats.org/officeDocument/2006/relationships/image" Target="../media/image35.png"/><Relationship Id="rId26" Type="http://schemas.openxmlformats.org/officeDocument/2006/relationships/image" Target="../media/image39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www.sbtech.com/" TargetMode="External"/><Relationship Id="rId7" Type="http://schemas.openxmlformats.org/officeDocument/2006/relationships/hyperlink" Target="https://motion-software.com/" TargetMode="External"/><Relationship Id="rId12" Type="http://schemas.openxmlformats.org/officeDocument/2006/relationships/image" Target="../media/image32.png"/><Relationship Id="rId17" Type="http://schemas.openxmlformats.org/officeDocument/2006/relationships/hyperlink" Target="http://www.telenor.bg/" TargetMode="External"/><Relationship Id="rId25" Type="http://schemas.openxmlformats.org/officeDocument/2006/relationships/hyperlink" Target="https://www.superhosting.bg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4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hyperlink" Target="https://aeternity.com/" TargetMode="External"/><Relationship Id="rId24" Type="http://schemas.openxmlformats.org/officeDocument/2006/relationships/image" Target="../media/image38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oftwaregroup.com/" TargetMode="External"/><Relationship Id="rId23" Type="http://schemas.openxmlformats.org/officeDocument/2006/relationships/hyperlink" Target="http://www.postbank.bg/" TargetMode="External"/><Relationship Id="rId28" Type="http://schemas.openxmlformats.org/officeDocument/2006/relationships/image" Target="../media/image40.png"/><Relationship Id="rId10" Type="http://schemas.openxmlformats.org/officeDocument/2006/relationships/image" Target="../media/image31.jpeg"/><Relationship Id="rId19" Type="http://schemas.openxmlformats.org/officeDocument/2006/relationships/hyperlink" Target="http://www.xs-software.com/" TargetMode="External"/><Relationship Id="rId4" Type="http://schemas.openxmlformats.org/officeDocument/2006/relationships/image" Target="../media/image28.png"/><Relationship Id="rId9" Type="http://schemas.openxmlformats.org/officeDocument/2006/relationships/hyperlink" Target="https://www.liebherr.com/en/deu/start/start-page.html" TargetMode="External"/><Relationship Id="rId14" Type="http://schemas.openxmlformats.org/officeDocument/2006/relationships/image" Target="../media/image33.png"/><Relationship Id="rId22" Type="http://schemas.openxmlformats.org/officeDocument/2006/relationships/image" Target="../media/image37.png"/><Relationship Id="rId27" Type="http://schemas.openxmlformats.org/officeDocument/2006/relationships/hyperlink" Target="http://smartit.bg/" TargetMode="Externa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ukanet.com/" TargetMode="External"/><Relationship Id="rId3" Type="http://schemas.openxmlformats.org/officeDocument/2006/relationships/image" Target="../media/image41.jpeg"/><Relationship Id="rId7" Type="http://schemas.openxmlformats.org/officeDocument/2006/relationships/image" Target="../media/image4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world-of-myths.com/" TargetMode="External"/><Relationship Id="rId5" Type="http://schemas.openxmlformats.org/officeDocument/2006/relationships/image" Target="../media/image42.png"/><Relationship Id="rId4" Type="http://schemas.openxmlformats.org/officeDocument/2006/relationships/hyperlink" Target="https://www.onebitsoftware.net/" TargetMode="External"/><Relationship Id="rId9" Type="http://schemas.openxmlformats.org/officeDocument/2006/relationships/image" Target="../media/image44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234465"/>
                </a:solidFill>
              </a:rPr>
              <a:t>MVC, Spring and Thymeleaf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/>
              <a:t>Web Project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A8A0BB43-1D00-46F2-89F2-F83AED9EB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882355" y="2185796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239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BE5C0-F2F0-46FF-9E3B-0B1CC6D01A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Spring MVC</a:t>
            </a:r>
            <a:endParaRPr lang="bg-BG"/>
          </a:p>
        </p:txBody>
      </p:sp>
      <p:pic>
        <p:nvPicPr>
          <p:cNvPr id="9" name="Picture 2" descr="https://fiverr-res.cloudinary.com/images/t_main1,q_auto,f_auto/gigs/104961974/original/115a26d1dd15eb9dc31b93fc1032b8ce9c1d3e3c/develop-web-services-from-spring-framework.png">
            <a:extLst>
              <a:ext uri="{FF2B5EF4-FFF2-40B4-BE49-F238E27FC236}">
                <a16:creationId xmlns:a16="http://schemas.microsoft.com/office/drawing/2014/main" id="{45D633F1-E450-4C23-B5CE-C18AD31E5D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88" r="25033" b="39655"/>
          <a:stretch/>
        </p:blipFill>
        <p:spPr bwMode="auto">
          <a:xfrm>
            <a:off x="4831449" y="1385091"/>
            <a:ext cx="2529102" cy="25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85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B7D91B-EE83-4D39-9DDC-A1B479271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MVC == open source Web MVC </a:t>
            </a:r>
            <a:br>
              <a:rPr lang="en-GB" dirty="0"/>
            </a:br>
            <a:r>
              <a:rPr lang="en-GB" dirty="0"/>
              <a:t>framework for Java</a:t>
            </a:r>
          </a:p>
          <a:p>
            <a:pPr lvl="1"/>
            <a:r>
              <a:rPr lang="en-GB" dirty="0"/>
              <a:t>Developed by Pivotal Software</a:t>
            </a:r>
          </a:p>
          <a:p>
            <a:pPr lvl="1"/>
            <a:r>
              <a:rPr lang="en-GB" dirty="0">
                <a:hlinkClick r:id="rId2"/>
              </a:rPr>
              <a:t>https://spring.io</a:t>
            </a:r>
            <a:endParaRPr lang="en-GB" dirty="0"/>
          </a:p>
          <a:p>
            <a:r>
              <a:rPr lang="en-US" dirty="0"/>
              <a:t>Built top of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Java Servlet API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C93657-7388-4930-A607-7BD88938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MVC</a:t>
            </a:r>
          </a:p>
        </p:txBody>
      </p:sp>
      <p:pic>
        <p:nvPicPr>
          <p:cNvPr id="7" name="Picture 4" descr="File:Pivotal Java Spring Logo.png">
            <a:extLst>
              <a:ext uri="{FF2B5EF4-FFF2-40B4-BE49-F238E27FC236}">
                <a16:creationId xmlns:a16="http://schemas.microsoft.com/office/drawing/2014/main" id="{489A9576-552A-4BEB-95A9-21FC096D9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115" y="4559573"/>
            <a:ext cx="4340257" cy="141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409174D-C186-4B88-A15D-ABAC19CA80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D9DDF38-458F-464A-A8A2-540AC31D9A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Simplifies building Spring applications</a:t>
            </a:r>
          </a:p>
          <a:p>
            <a:pPr>
              <a:buClr>
                <a:schemeClr val="tx1"/>
              </a:buClr>
            </a:pPr>
            <a:r>
              <a:rPr lang="en-GB" dirty="0"/>
              <a:t>Convention-over-configuration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Rapid application development with Spring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Create production-grade applications that you can "</a:t>
            </a:r>
            <a:r>
              <a:rPr lang="en-GB" b="1" dirty="0">
                <a:solidFill>
                  <a:schemeClr val="bg1"/>
                </a:solidFill>
              </a:rPr>
              <a:t>just run</a:t>
            </a:r>
            <a:r>
              <a:rPr lang="en-GB" dirty="0"/>
              <a:t>"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Automatically</a:t>
            </a:r>
            <a:r>
              <a:rPr lang="en-GB" dirty="0"/>
              <a:t> configure Spring Framework</a:t>
            </a:r>
          </a:p>
          <a:p>
            <a:pPr>
              <a:buClr>
                <a:schemeClr val="tx1"/>
              </a:buClr>
            </a:pPr>
            <a:r>
              <a:rPr lang="en-GB" dirty="0"/>
              <a:t>Built-in Web server (Tomcat)</a:t>
            </a:r>
          </a:p>
          <a:p>
            <a:pPr>
              <a:buClr>
                <a:schemeClr val="tx1"/>
              </a:buClr>
            </a:pPr>
            <a:r>
              <a:rPr lang="en-GB" dirty="0"/>
              <a:t>Integrates Spring MVC, Spring Data and </a:t>
            </a:r>
            <a:br>
              <a:rPr lang="en-GB" dirty="0"/>
            </a:br>
            <a:r>
              <a:rPr lang="en-GB" dirty="0"/>
              <a:t>other Spring technologies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F36E29-931E-47B0-83CF-FEC0C585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B3EDD91-4E73-4AB7-B6AC-15EC9FAA9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254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4F3B81-FAEB-4710-83DB-C52C1D9901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a new Maven-based Java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A2672-4C5B-420B-88F7-BA0838FF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912F576-12ED-4F74-8FC3-CD491349870C}"/>
              </a:ext>
            </a:extLst>
          </p:cNvPr>
          <p:cNvSpPr/>
          <p:nvPr/>
        </p:nvSpPr>
        <p:spPr bwMode="auto">
          <a:xfrm>
            <a:off x="6312667" y="3612881"/>
            <a:ext cx="546847" cy="367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5661F0-42E4-44D4-ADCD-38AD99AE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9136" y="3169069"/>
            <a:ext cx="3580104" cy="1255176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69" y="1933719"/>
            <a:ext cx="5468676" cy="4296277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7A0B947-1AEC-4CC3-8433-9BB084FF4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4320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5360644"/>
            <a:chOff x="965376" y="1254231"/>
            <a:chExt cx="9990313" cy="536064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77320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&lt;artifactId&gt;spring-boot-starter-parent&lt;/artifactId&gt;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&lt;version&gt;2.0.4.RELEASE&lt;/version&gt;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&lt;/parent&gt;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&lt;/dependencies&gt;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&lt;properties&gt;&lt;</a:t>
              </a:r>
              <a:r>
                <a:rPr lang="en-US" sz="2400" dirty="0" err="1">
                  <a:solidFill>
                    <a:schemeClr val="tx1"/>
                  </a:solidFill>
                </a:rPr>
                <a:t>java.version</a:t>
              </a:r>
              <a:r>
                <a:rPr lang="en-US" sz="2400" dirty="0">
                  <a:solidFill>
                    <a:schemeClr val="tx1"/>
                  </a:solidFill>
                </a:rPr>
                <a:t>&gt;11&lt;/java.version&gt;&lt;/properties&gt;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56231380-11AD-4452-9A5C-254049494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76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F45DED-2767-4643-AFD5-55D2F6FA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with Spring Boot (2)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81F522-BA60-4B49-AB52-595C40B30D1A}"/>
              </a:ext>
            </a:extLst>
          </p:cNvPr>
          <p:cNvGrpSpPr/>
          <p:nvPr/>
        </p:nvGrpSpPr>
        <p:grpSpPr>
          <a:xfrm>
            <a:off x="1100843" y="1345397"/>
            <a:ext cx="9990313" cy="4837423"/>
            <a:chOff x="965376" y="1254231"/>
            <a:chExt cx="9990313" cy="4837423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5D20B829-CD1E-4DBD-8A53-FBCED889AEE9}"/>
                </a:ext>
              </a:extLst>
            </p:cNvPr>
            <p:cNvSpPr txBox="1">
              <a:spLocks/>
            </p:cNvSpPr>
            <p:nvPr/>
          </p:nvSpPr>
          <p:spPr>
            <a:xfrm>
              <a:off x="965377" y="1841672"/>
              <a:ext cx="9990312" cy="424998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&lt;artifactId&gt;spring-boot-starter-thymeleaf&lt;/artifactId&gt;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&lt;dependency&gt;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&lt;groupId&gt;org.springframework.boot&lt;/groupId&gt;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   &lt;artifactId&gt;spring-boot-starter-web&lt;/artifactId&gt;</a:t>
              </a:r>
            </a:p>
            <a:p>
              <a:r>
                <a:rPr lang="en-US" sz="2400" dirty="0">
                  <a:solidFill>
                    <a:schemeClr val="tx1"/>
                  </a:solidFill>
                </a:rPr>
                <a:t>&lt;/dependency&gt;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944DE751-FE5C-4E2E-93E4-984CFDC7D742}"/>
                </a:ext>
              </a:extLst>
            </p:cNvPr>
            <p:cNvSpPr txBox="1">
              <a:spLocks/>
            </p:cNvSpPr>
            <p:nvPr/>
          </p:nvSpPr>
          <p:spPr>
            <a:xfrm>
              <a:off x="965376" y="1254231"/>
              <a:ext cx="9990311" cy="5874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pom.xml</a:t>
              </a: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F6100A0C-6C0A-46F5-AB06-DED50D70AD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70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758734-CEDF-4803-A5EC-08B98F2B4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Boot Application Class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8C15EA-7C23-4F21-929B-3A6B9D39B933}"/>
              </a:ext>
            </a:extLst>
          </p:cNvPr>
          <p:cNvGrpSpPr/>
          <p:nvPr/>
        </p:nvGrpSpPr>
        <p:grpSpPr>
          <a:xfrm>
            <a:off x="1861062" y="1227870"/>
            <a:ext cx="8469876" cy="5391423"/>
            <a:chOff x="1663926" y="1279266"/>
            <a:chExt cx="9317583" cy="6123064"/>
          </a:xfrm>
        </p:grpSpPr>
        <p:sp>
          <p:nvSpPr>
            <p:cNvPr id="6" name="Text Placeholder 5">
              <a:extLst>
                <a:ext uri="{FF2B5EF4-FFF2-40B4-BE49-F238E27FC236}">
                  <a16:creationId xmlns:a16="http://schemas.microsoft.com/office/drawing/2014/main" id="{CB2DDCAB-26C6-4EAD-9C0E-777FF9FABEA4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279266"/>
              <a:ext cx="9317583" cy="6671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src/main/java/app/MvcAppExample.java</a:t>
              </a:r>
            </a:p>
          </p:txBody>
        </p:sp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A39C9B98-6943-4DFC-92E1-3E1A27CEE3A5}"/>
                </a:ext>
              </a:extLst>
            </p:cNvPr>
            <p:cNvSpPr txBox="1">
              <a:spLocks/>
            </p:cNvSpPr>
            <p:nvPr/>
          </p:nvSpPr>
          <p:spPr>
            <a:xfrm>
              <a:off x="1663926" y="1946426"/>
              <a:ext cx="9317583" cy="545590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indent="0" defTabSz="1218438" latinLnBrk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398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1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r>
                <a:rPr lang="en-US" sz="2200" dirty="0">
                  <a:solidFill>
                    <a:schemeClr val="tx1"/>
                  </a:solidFill>
                </a:rPr>
                <a:t>package app;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tx1"/>
                  </a:solidFill>
                </a:rPr>
                <a:t>import org.springframework.boot.*;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import org.springframework.boot.autoconfigure.*;</a:t>
              </a:r>
            </a:p>
            <a:p>
              <a:pPr>
                <a:spcBef>
                  <a:spcPts val="1800"/>
                </a:spcBef>
              </a:pPr>
              <a:r>
                <a:rPr lang="en-US" sz="2200" dirty="0">
                  <a:solidFill>
                    <a:schemeClr val="bg1"/>
                  </a:solidFill>
                </a:rPr>
                <a:t>@SpringBootApplication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public class MvcAppExample {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public static void main(String[] args) {</a:t>
              </a:r>
            </a:p>
            <a:p>
              <a:r>
                <a:rPr lang="en-US" sz="2200" dirty="0"/>
                <a:t>    </a:t>
              </a:r>
              <a:r>
                <a:rPr lang="en-US" sz="2200" dirty="0">
                  <a:solidFill>
                    <a:schemeClr val="bg1"/>
                  </a:solidFill>
                </a:rPr>
                <a:t>SpringApplication.run</a:t>
              </a:r>
              <a:r>
                <a:rPr lang="en-US" sz="2200" dirty="0">
                  <a:solidFill>
                    <a:schemeClr val="tx1"/>
                  </a:solidFill>
                </a:rPr>
                <a:t>(MvcAppExample.class, args);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  }</a:t>
              </a:r>
            </a:p>
            <a:p>
              <a:r>
                <a:rPr lang="en-US" sz="2200" dirty="0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F15C70A6-49E6-4007-849B-92BE3AE4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147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0A63A2-A42E-4DF8-83AB-76F16D39B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Spring uses strongly-typed annotations</a:t>
            </a:r>
          </a:p>
          <a:p>
            <a:pPr lvl="1"/>
            <a:r>
              <a:rPr lang="en-GB" dirty="0"/>
              <a:t>Syntax highlighting + error checking</a:t>
            </a:r>
          </a:p>
          <a:p>
            <a:pPr lvl="1"/>
            <a:r>
              <a:rPr lang="en-GB" dirty="0"/>
              <a:t>Describe the code below them</a:t>
            </a:r>
          </a:p>
          <a:p>
            <a:pPr lvl="1"/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BA490FB-29AA-4823-BA9E-3E0971C4FC75}"/>
              </a:ext>
            </a:extLst>
          </p:cNvPr>
          <p:cNvSpPr txBox="1">
            <a:spLocks/>
          </p:cNvSpPr>
          <p:nvPr/>
        </p:nvSpPr>
        <p:spPr>
          <a:xfrm>
            <a:off x="6432750" y="3346206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</a:t>
            </a:r>
            <a:r>
              <a:rPr lang="en-GB" sz="2200" dirty="0">
                <a:solidFill>
                  <a:schemeClr val="tx1"/>
                </a:solidFill>
              </a:rPr>
              <a:t>("/hello")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hello()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C8774A-984E-47F1-89C4-C84DBE4F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Annotations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5FDC2E2-2B4C-4932-B166-41C6B70B414D}"/>
              </a:ext>
            </a:extLst>
          </p:cNvPr>
          <p:cNvSpPr txBox="1">
            <a:spLocks/>
          </p:cNvSpPr>
          <p:nvPr/>
        </p:nvSpPr>
        <p:spPr>
          <a:xfrm>
            <a:off x="857003" y="3346207"/>
            <a:ext cx="4812278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US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US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US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B94DDC7-5B54-4AD8-AF74-A65BB5560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5042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AD9687-33ED-4077-AA92-104A0AB2E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MVC </a:t>
            </a: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hold </a:t>
            </a:r>
            <a:r>
              <a:rPr lang="en-GB" b="1" dirty="0">
                <a:solidFill>
                  <a:schemeClr val="bg1"/>
                </a:solidFill>
              </a:rPr>
              <a:t>actions</a:t>
            </a:r>
            <a:r>
              <a:rPr lang="en-GB" dirty="0"/>
              <a:t>, mapped to </a:t>
            </a:r>
            <a:r>
              <a:rPr lang="en-GB" b="1" dirty="0">
                <a:solidFill>
                  <a:schemeClr val="bg1"/>
                </a:solidFill>
              </a:rPr>
              <a:t>URL</a:t>
            </a:r>
            <a:r>
              <a:rPr lang="en-GB" dirty="0"/>
              <a:t> by </a:t>
            </a:r>
            <a:r>
              <a:rPr lang="en-GB" b="1" dirty="0">
                <a:solidFill>
                  <a:schemeClr val="bg1"/>
                </a:solidFill>
              </a:rPr>
              <a:t>annotations</a:t>
            </a:r>
          </a:p>
          <a:p>
            <a:r>
              <a:rPr lang="en-GB" dirty="0"/>
              <a:t>Defined with </a:t>
            </a:r>
            <a:r>
              <a:rPr lang="en-GB" b="1" dirty="0">
                <a:solidFill>
                  <a:schemeClr val="bg1"/>
                </a:solidFill>
              </a:rPr>
              <a:t>@Controller </a:t>
            </a:r>
            <a:r>
              <a:rPr lang="en-GB" dirty="0"/>
              <a:t>annotations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Controllers can hold multiple actions on different routes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B11B5F-45E5-4EBC-8FBF-1588EE88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D36A105-ADF2-4C9F-97DB-4EC766C8212F}"/>
              </a:ext>
            </a:extLst>
          </p:cNvPr>
          <p:cNvSpPr txBox="1">
            <a:spLocks/>
          </p:cNvSpPr>
          <p:nvPr/>
        </p:nvSpPr>
        <p:spPr>
          <a:xfrm>
            <a:off x="778625" y="2545019"/>
            <a:ext cx="476873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class HomeController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A5B53689-14BF-496A-AE92-F93C49F09E47}"/>
              </a:ext>
            </a:extLst>
          </p:cNvPr>
          <p:cNvSpPr txBox="1">
            <a:spLocks/>
          </p:cNvSpPr>
          <p:nvPr/>
        </p:nvSpPr>
        <p:spPr>
          <a:xfrm>
            <a:off x="778626" y="5403351"/>
            <a:ext cx="9297192" cy="10491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@GetMapping("home")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home (ModelAndView modelAndView) { … } 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39AD2B6-A32F-4B35-9CB7-1C3871FD3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606" y="5239405"/>
            <a:ext cx="3809049" cy="688499"/>
          </a:xfrm>
          <a:prstGeom prst="wedgeRoundRectCallout">
            <a:avLst>
              <a:gd name="adj1" fmla="val -56269"/>
              <a:gd name="adj2" fmla="val 206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Mapped to </a:t>
            </a:r>
            <a:r>
              <a:rPr lang="en-GB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http://localhost:8080/hello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D536D9-5CC3-4548-83A9-47A26F878F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216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A8EF15-1530-48DB-AF79-046AC7FD19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GetMapping</a:t>
            </a:r>
            <a:r>
              <a:rPr lang="bg-BG" dirty="0"/>
              <a:t> –</a:t>
            </a:r>
            <a:r>
              <a:rPr lang="en-GB" dirty="0"/>
              <a:t> GET Request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PostMapping – POST Request</a:t>
            </a:r>
            <a:r>
              <a:rPr lang="bg-BG" dirty="0"/>
              <a:t> + </a:t>
            </a:r>
            <a:r>
              <a:rPr lang="en-US"/>
              <a:t>Delete + Put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A0684-77A7-4B4C-9503-ED7406BD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Actions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E6B2DDE9-12D6-4536-BE18-CD8E8C792187}"/>
              </a:ext>
            </a:extLst>
          </p:cNvPr>
          <p:cNvSpPr txBox="1">
            <a:spLocks/>
          </p:cNvSpPr>
          <p:nvPr/>
        </p:nvSpPr>
        <p:spPr>
          <a:xfrm>
            <a:off x="822168" y="1891876"/>
            <a:ext cx="9088186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@GetMapping("/home")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home(ModelAndView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939954-1B38-4B86-864D-C5AC12DA5BE9}"/>
              </a:ext>
            </a:extLst>
          </p:cNvPr>
          <p:cNvSpPr txBox="1">
            <a:spLocks/>
          </p:cNvSpPr>
          <p:nvPr/>
        </p:nvSpPr>
        <p:spPr>
          <a:xfrm>
            <a:off x="822168" y="4672050"/>
            <a:ext cx="9088185" cy="20339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bg1"/>
                </a:solidFill>
              </a:rPr>
              <a:t>@</a:t>
            </a:r>
            <a:r>
              <a:rPr lang="en-GB" sz="2200" dirty="0" err="1">
                <a:solidFill>
                  <a:schemeClr val="bg1"/>
                </a:solidFill>
              </a:rPr>
              <a:t>PostMapping</a:t>
            </a:r>
            <a:r>
              <a:rPr lang="en-GB" sz="2200" dirty="0">
                <a:solidFill>
                  <a:schemeClr val="bg1"/>
                </a:solidFill>
              </a:rPr>
              <a:t>("/register")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</a:t>
            </a:r>
            <a:r>
              <a:rPr lang="en-GB" sz="2200" dirty="0" err="1">
                <a:solidFill>
                  <a:schemeClr val="bg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register(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err="1">
                <a:solidFill>
                  <a:schemeClr val="tx1"/>
                </a:solidFill>
              </a:rPr>
              <a:t>modelAndView</a:t>
            </a:r>
            <a:r>
              <a:rPr lang="en-GB" sz="22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9CD3C5-8168-44AA-944E-7C46983C4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458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</a:pPr>
            <a:r>
              <a:rPr lang="en-GB" dirty="0"/>
              <a:t>Model-View Controller (MVC)</a:t>
            </a:r>
            <a:endParaRPr lang="bg-BG" dirty="0"/>
          </a:p>
          <a:p>
            <a:pPr>
              <a:lnSpc>
                <a:spcPts val="4000"/>
              </a:lnSpc>
            </a:pPr>
            <a:r>
              <a:rPr lang="en-GB" dirty="0"/>
              <a:t>Spring MVC</a:t>
            </a:r>
          </a:p>
          <a:p>
            <a:pPr lvl="1">
              <a:lnSpc>
                <a:spcPts val="4000"/>
              </a:lnSpc>
            </a:pPr>
            <a:r>
              <a:rPr lang="en-GB" dirty="0"/>
              <a:t>Annotations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Controllers</a:t>
            </a:r>
          </a:p>
          <a:p>
            <a:pPr lvl="1">
              <a:lnSpc>
                <a:spcPts val="4000"/>
              </a:lnSpc>
            </a:pPr>
            <a:r>
              <a:rPr lang="en-GB" dirty="0"/>
              <a:t>Processing Requests</a:t>
            </a:r>
          </a:p>
          <a:p>
            <a:pPr>
              <a:lnSpc>
                <a:spcPts val="4000"/>
              </a:lnSpc>
            </a:pPr>
            <a:r>
              <a:rPr lang="en-GB" dirty="0"/>
              <a:t>Thymeleaf View Engine</a:t>
            </a:r>
            <a:endParaRPr lang="bg-BG" dirty="0"/>
          </a:p>
          <a:p>
            <a:pPr marL="0" indent="0">
              <a:lnSpc>
                <a:spcPts val="4000"/>
              </a:lnSpc>
              <a:buNone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8D0D5A9-3623-42B7-B98E-F93E68FD48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1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101205-D16D-4F2F-ACE2-DC7DD89C3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Create Web controller + action /hello + view hello.html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0C6907-7EA5-4657-8A25-89FFA2E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Spring Controller: Example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0165C93-39EA-48BE-966D-CD769C5AC9C5}"/>
              </a:ext>
            </a:extLst>
          </p:cNvPr>
          <p:cNvSpPr txBox="1">
            <a:spLocks/>
          </p:cNvSpPr>
          <p:nvPr/>
        </p:nvSpPr>
        <p:spPr>
          <a:xfrm>
            <a:off x="1201782" y="2013489"/>
            <a:ext cx="9788435" cy="42499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@Controller</a:t>
            </a:r>
          </a:p>
          <a:p>
            <a:r>
              <a:rPr lang="en-GB" sz="2400" dirty="0">
                <a:solidFill>
                  <a:schemeClr val="tx1"/>
                </a:solidFill>
              </a:rPr>
              <a:t>public class GreetingController {</a:t>
            </a:r>
          </a:p>
          <a:p>
            <a:r>
              <a:rPr lang="en-GB" sz="2400" dirty="0">
                <a:solidFill>
                  <a:schemeClr val="bg1"/>
                </a:solidFill>
              </a:rPr>
              <a:t>   @</a:t>
            </a:r>
            <a:r>
              <a:rPr lang="en-GB" sz="2400" dirty="0" err="1">
                <a:solidFill>
                  <a:schemeClr val="bg1"/>
                </a:solidFill>
              </a:rPr>
              <a:t>GetMapping</a:t>
            </a:r>
            <a:r>
              <a:rPr lang="en-GB" sz="2400" dirty="0">
                <a:solidFill>
                  <a:schemeClr val="bg1"/>
                </a:solidFill>
              </a:rPr>
              <a:t>("/hello")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public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 home(</a:t>
            </a:r>
            <a:r>
              <a:rPr lang="en-GB" sz="2400" dirty="0">
                <a:solidFill>
                  <a:schemeClr val="bg1"/>
                </a:solidFill>
              </a:rPr>
              <a:t>ModelAndView modelAndView</a:t>
            </a:r>
            <a:r>
              <a:rPr lang="en-GB" sz="2400" dirty="0">
                <a:solidFill>
                  <a:schemeClr val="tx1"/>
                </a:solidFill>
              </a:rPr>
              <a:t>) {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modelAndView.</a:t>
            </a:r>
            <a:r>
              <a:rPr lang="en-GB" sz="2400" dirty="0">
                <a:solidFill>
                  <a:schemeClr val="bg1"/>
                </a:solidFill>
              </a:rPr>
              <a:t>setViewName</a:t>
            </a:r>
            <a:r>
              <a:rPr lang="en-GB" sz="2400" dirty="0">
                <a:solidFill>
                  <a:schemeClr val="tx1"/>
                </a:solidFill>
              </a:rPr>
              <a:t>("hello.html");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   return </a:t>
            </a:r>
            <a:r>
              <a:rPr lang="en-GB" sz="2400" dirty="0">
                <a:solidFill>
                  <a:schemeClr val="bg1"/>
                </a:solidFill>
              </a:rPr>
              <a:t>modelAndView</a:t>
            </a:r>
            <a:r>
              <a:rPr lang="en-GB" sz="2400" dirty="0">
                <a:solidFill>
                  <a:schemeClr val="tx1"/>
                </a:solidFill>
              </a:rPr>
              <a:t>;   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}</a:t>
            </a:r>
          </a:p>
          <a:p>
            <a:r>
              <a:rPr lang="en-GB" sz="2400" dirty="0">
                <a:solidFill>
                  <a:schemeClr val="tx1"/>
                </a:solidFill>
              </a:rPr>
              <a:t>}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50974FA-442D-4E01-B8FC-C7A5E2F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72" y="4665117"/>
            <a:ext cx="3559277" cy="1450547"/>
          </a:xfrm>
          <a:prstGeom prst="wedgeRoundRectCallout">
            <a:avLst>
              <a:gd name="adj1" fmla="val -64221"/>
              <a:gd name="adj2" fmla="val -539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in resources/templates/hello.html</a:t>
            </a:r>
            <a:endParaRPr lang="en-US" sz="2800" b="1" noProof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814F53-C418-4934-9D0F-F4550446C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286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5DBE-751E-4FBC-83B4-EDF9ABC4468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err="1"/>
              <a:t>Thymeleaf</a:t>
            </a:r>
            <a:endParaRPr lang="bg-BG" dirty="0"/>
          </a:p>
        </p:txBody>
      </p:sp>
      <p:pic>
        <p:nvPicPr>
          <p:cNvPr id="7" name="Picture 2" descr="Image result for spring mvc leaf">
            <a:extLst>
              <a:ext uri="{FF2B5EF4-FFF2-40B4-BE49-F238E27FC236}">
                <a16:creationId xmlns:a16="http://schemas.microsoft.com/office/drawing/2014/main" id="{79C950DD-BC86-4489-BA5E-56CBD059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837" y="1522257"/>
            <a:ext cx="2542325" cy="190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D0BC1813-7229-49F0-874B-557C00BAD76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Template Engine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989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65BF8-524A-4760-AD69-2ED715DD4F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Thymeleaf is a view engine used in </a:t>
            </a:r>
            <a:r>
              <a:rPr lang="en-GB" b="1" dirty="0">
                <a:solidFill>
                  <a:schemeClr val="bg1"/>
                </a:solidFill>
              </a:rPr>
              <a:t>Spring MVC</a:t>
            </a:r>
          </a:p>
          <a:p>
            <a:pPr lvl="1"/>
            <a:r>
              <a:rPr lang="en-GB" dirty="0"/>
              <a:t>Natural templates – HTML with</a:t>
            </a:r>
            <a:br>
              <a:rPr lang="en-GB" dirty="0"/>
            </a:br>
            <a:r>
              <a:rPr lang="en-GB" dirty="0"/>
              <a:t>additional attributes to add view logic</a:t>
            </a:r>
          </a:p>
          <a:p>
            <a:r>
              <a:rPr lang="en-GB" dirty="0"/>
              <a:t>Thymeleaf allows us to:</a:t>
            </a:r>
          </a:p>
          <a:p>
            <a:pPr lvl="1"/>
            <a:r>
              <a:rPr lang="en-GB" dirty="0"/>
              <a:t>Use </a:t>
            </a:r>
            <a:r>
              <a:rPr lang="en-GB" b="1" dirty="0">
                <a:solidFill>
                  <a:schemeClr val="bg1"/>
                </a:solidFill>
              </a:rPr>
              <a:t>variables</a:t>
            </a:r>
            <a:r>
              <a:rPr lang="en-GB" dirty="0"/>
              <a:t> / </a:t>
            </a:r>
            <a:r>
              <a:rPr lang="en-GB" b="1" dirty="0">
                <a:solidFill>
                  <a:schemeClr val="bg1"/>
                </a:solidFill>
              </a:rPr>
              <a:t>collections</a:t>
            </a:r>
            <a:r>
              <a:rPr lang="en-GB" dirty="0"/>
              <a:t> in our views</a:t>
            </a:r>
          </a:p>
          <a:p>
            <a:pPr lvl="1"/>
            <a:r>
              <a:rPr lang="en-GB" dirty="0"/>
              <a:t>Execute </a:t>
            </a:r>
            <a:r>
              <a:rPr lang="en-GB" b="1" dirty="0">
                <a:solidFill>
                  <a:schemeClr val="bg1"/>
                </a:solidFill>
              </a:rPr>
              <a:t>operations</a:t>
            </a:r>
            <a:r>
              <a:rPr lang="en-GB" dirty="0"/>
              <a:t> on our variables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Iterate </a:t>
            </a:r>
            <a:r>
              <a:rPr lang="en-GB" dirty="0"/>
              <a:t>over</a:t>
            </a:r>
            <a:r>
              <a:rPr lang="en-GB" b="1" dirty="0">
                <a:solidFill>
                  <a:schemeClr val="bg1"/>
                </a:solidFill>
              </a:rPr>
              <a:t> collections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3DD697-6427-4CA2-858F-9DAAF8BB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ACD451-D5D6-480E-B67B-885C16FCB8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56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B41152-985D-4DE6-ACCB-5D67A6495E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All Thymeleaf tags and attributes begin with </a:t>
            </a:r>
            <a:r>
              <a:rPr lang="en-GB" b="1" dirty="0">
                <a:solidFill>
                  <a:schemeClr val="bg1"/>
                </a:solidFill>
              </a:rPr>
              <a:t>th:</a:t>
            </a:r>
          </a:p>
          <a:p>
            <a:pPr>
              <a:buClr>
                <a:schemeClr val="tx1"/>
              </a:buClr>
            </a:pPr>
            <a:r>
              <a:rPr lang="en-GB" dirty="0"/>
              <a:t>Example of Thymeleaf attribute</a:t>
            </a:r>
          </a:p>
          <a:p>
            <a:pPr>
              <a:buClr>
                <a:schemeClr val="tx1"/>
              </a:buClr>
            </a:pPr>
            <a:endParaRPr lang="en-GB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th:block</a:t>
            </a:r>
            <a:r>
              <a:rPr lang="en-GB" dirty="0"/>
              <a:t> is an attribute container </a:t>
            </a:r>
            <a:br>
              <a:rPr lang="en-GB" dirty="0"/>
            </a:br>
            <a:r>
              <a:rPr lang="en-GB" dirty="0"/>
              <a:t>that disappears in the HTML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C533F68-13EB-4ACB-98E9-6FBAFBC84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Tags and Attributes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E986EBE-BE1E-4D45-B972-E0E20117AD93}"/>
              </a:ext>
            </a:extLst>
          </p:cNvPr>
          <p:cNvSpPr txBox="1">
            <a:spLocks/>
          </p:cNvSpPr>
          <p:nvPr/>
        </p:nvSpPr>
        <p:spPr>
          <a:xfrm>
            <a:off x="765725" y="2580498"/>
            <a:ext cx="466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&lt;p </a:t>
            </a:r>
            <a:r>
              <a:rPr lang="en-GB" sz="2400" dirty="0">
                <a:solidFill>
                  <a:schemeClr val="bg1"/>
                </a:solidFill>
              </a:rPr>
              <a:t>th:text</a:t>
            </a:r>
            <a:r>
              <a:rPr lang="en-GB" sz="2400" dirty="0">
                <a:solidFill>
                  <a:schemeClr val="tx1"/>
                </a:solidFill>
              </a:rPr>
              <a:t>="Example"&gt;…&lt;/p&gt;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7006AE23-68E2-4A8F-8AC3-10BDF9F37F6C}"/>
              </a:ext>
            </a:extLst>
          </p:cNvPr>
          <p:cNvSpPr txBox="1">
            <a:spLocks/>
          </p:cNvSpPr>
          <p:nvPr/>
        </p:nvSpPr>
        <p:spPr>
          <a:xfrm>
            <a:off x="861681" y="4488844"/>
            <a:ext cx="466423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…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</a:t>
            </a:r>
            <a:r>
              <a:rPr lang="en-GB" sz="2400" dirty="0">
                <a:solidFill>
                  <a:schemeClr val="bg1"/>
                </a:solidFill>
              </a:rPr>
              <a:t>th:block</a:t>
            </a:r>
            <a:r>
              <a:rPr lang="en-GB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1E868650-1643-416C-8426-7CEF79CEC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2881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9F1450-58C9-49EC-98B2-D9AA2B0670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Variable Expressions are executed </a:t>
            </a:r>
            <a:br>
              <a:rPr lang="en-GB" dirty="0"/>
            </a:br>
            <a:r>
              <a:rPr lang="en-GB" dirty="0"/>
              <a:t>on the context variables</a:t>
            </a:r>
          </a:p>
          <a:p>
            <a:endParaRPr lang="en-GB" dirty="0"/>
          </a:p>
          <a:p>
            <a:r>
              <a:rPr lang="en-GB" dirty="0"/>
              <a:t>Examples: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C1DD84-0BB9-4B09-8EEA-D701A6954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Variable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4B0F868-3D0A-4410-973A-896EA9C60EAC}"/>
              </a:ext>
            </a:extLst>
          </p:cNvPr>
          <p:cNvSpPr txBox="1">
            <a:spLocks/>
          </p:cNvSpPr>
          <p:nvPr/>
        </p:nvSpPr>
        <p:spPr>
          <a:xfrm>
            <a:off x="799592" y="244503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5A7361-AE22-4342-91CE-C03BE3EEABDD}"/>
              </a:ext>
            </a:extLst>
          </p:cNvPr>
          <p:cNvSpPr txBox="1">
            <a:spLocks/>
          </p:cNvSpPr>
          <p:nvPr/>
        </p:nvSpPr>
        <p:spPr>
          <a:xfrm>
            <a:off x="799592" y="3825528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9B7C9A2-0841-4018-8ADC-73CCBCBB72BB}"/>
              </a:ext>
            </a:extLst>
          </p:cNvPr>
          <p:cNvSpPr txBox="1">
            <a:spLocks/>
          </p:cNvSpPr>
          <p:nvPr/>
        </p:nvSpPr>
        <p:spPr>
          <a:xfrm>
            <a:off x="799592" y="4654916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article.title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CC6C54E-DB48-4D63-9EF7-A307984B751E}"/>
              </a:ext>
            </a:extLst>
          </p:cNvPr>
          <p:cNvSpPr txBox="1">
            <a:spLocks/>
          </p:cNvSpPr>
          <p:nvPr/>
        </p:nvSpPr>
        <p:spPr>
          <a:xfrm>
            <a:off x="799592" y="5558722"/>
            <a:ext cx="4065919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${</a:t>
            </a:r>
            <a:r>
              <a:rPr lang="en-GB" sz="2400" dirty="0">
                <a:solidFill>
                  <a:schemeClr val="tx1"/>
                </a:solidFill>
              </a:rPr>
              <a:t>article.author.name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EEA3C3E-6C09-49D4-B2F8-B0AE63689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75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9E979C-214B-4E26-857A-1F259031D7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Link Expressions are used to build URLs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endParaRPr lang="en-GB" dirty="0"/>
          </a:p>
          <a:p>
            <a:r>
              <a:rPr lang="en-GB" dirty="0"/>
              <a:t>You can also pass query string parameters</a:t>
            </a:r>
          </a:p>
          <a:p>
            <a:endParaRPr lang="en-GB" dirty="0"/>
          </a:p>
          <a:p>
            <a:r>
              <a:rPr lang="en-GB" dirty="0"/>
              <a:t>Create dynamic URLs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E49F0-4D17-4F12-862D-60F4AE65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Thymeleaf Link Expressions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A297994-C8FD-4FDA-9A44-4B6554E6FACA}"/>
              </a:ext>
            </a:extLst>
          </p:cNvPr>
          <p:cNvSpPr txBox="1">
            <a:spLocks/>
          </p:cNvSpPr>
          <p:nvPr/>
        </p:nvSpPr>
        <p:spPr>
          <a:xfrm>
            <a:off x="754435" y="1901052"/>
            <a:ext cx="1322720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bg1"/>
                </a:solidFill>
              </a:rPr>
              <a:t>@{</a:t>
            </a:r>
            <a:r>
              <a:rPr lang="en-GB" sz="2400" dirty="0">
                <a:solidFill>
                  <a:schemeClr val="tx1"/>
                </a:solidFill>
              </a:rPr>
              <a:t> … </a:t>
            </a:r>
            <a:r>
              <a:rPr lang="en-GB" sz="2400" dirty="0">
                <a:solidFill>
                  <a:schemeClr val="bg1"/>
                </a:solidFill>
              </a:rPr>
              <a:t>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B7EF17-5280-42FE-962C-742C41363C6C}"/>
              </a:ext>
            </a:extLst>
          </p:cNvPr>
          <p:cNvSpPr txBox="1">
            <a:spLocks/>
          </p:cNvSpPr>
          <p:nvPr/>
        </p:nvSpPr>
        <p:spPr>
          <a:xfrm>
            <a:off x="745532" y="3275309"/>
            <a:ext cx="6684943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@{/register}</a:t>
            </a:r>
            <a:r>
              <a:rPr lang="en-GB" sz="2400" dirty="0">
                <a:solidFill>
                  <a:schemeClr val="tx1"/>
                </a:solidFill>
              </a:rPr>
              <a:t>"&gt;Register&lt;/a&gt;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DBCE3B5-E90A-411F-AE8E-71FFEAA137CA}"/>
              </a:ext>
            </a:extLst>
          </p:cNvPr>
          <p:cNvSpPr txBox="1">
            <a:spLocks/>
          </p:cNvSpPr>
          <p:nvPr/>
        </p:nvSpPr>
        <p:spPr>
          <a:xfrm>
            <a:off x="754435" y="4671128"/>
            <a:ext cx="8942017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@{/details(id=${game.id})}</a:t>
            </a:r>
            <a:r>
              <a:rPr lang="en-GB" sz="2400" dirty="0">
                <a:solidFill>
                  <a:schemeClr val="tx1"/>
                </a:solidFill>
              </a:rPr>
              <a:t>"&gt;Details&lt;/a&gt;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DCC4FA-015D-45F6-96FE-46BC7EC456D7}"/>
              </a:ext>
            </a:extLst>
          </p:cNvPr>
          <p:cNvSpPr txBox="1">
            <a:spLocks/>
          </p:cNvSpPr>
          <p:nvPr/>
        </p:nvSpPr>
        <p:spPr>
          <a:xfrm>
            <a:off x="754435" y="6022471"/>
            <a:ext cx="9744232" cy="5874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&lt;a th:href="</a:t>
            </a:r>
            <a:r>
              <a:rPr lang="en-GB" sz="2400" dirty="0">
                <a:solidFill>
                  <a:schemeClr val="bg1"/>
                </a:solidFill>
              </a:rPr>
              <a:t>@{/games/{id}/edit(id=${game.id})}</a:t>
            </a:r>
            <a:r>
              <a:rPr lang="en-GB" sz="2400" dirty="0">
                <a:solidFill>
                  <a:schemeClr val="tx1"/>
                </a:solidFill>
              </a:rPr>
              <a:t>"&gt;Edit&lt;/a&gt;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4F6F021-F0C5-4674-8DE0-1EDBC155B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45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D4762F-F29B-4FC5-967E-675882ED4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Thymeleaf you can create HTML forms: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You can parse the input as an object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B3CCDD-1B09-47F0-822A-20A36692B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09EB0BB-A679-4A32-BEFC-10991048A28F}"/>
              </a:ext>
            </a:extLst>
          </p:cNvPr>
          <p:cNvSpPr txBox="1">
            <a:spLocks/>
          </p:cNvSpPr>
          <p:nvPr/>
        </p:nvSpPr>
        <p:spPr>
          <a:xfrm>
            <a:off x="737502" y="1916639"/>
            <a:ext cx="7966231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&lt;form </a:t>
            </a:r>
            <a:r>
              <a:rPr lang="en-GB" sz="2400" dirty="0">
                <a:solidFill>
                  <a:schemeClr val="bg1"/>
                </a:solidFill>
              </a:rPr>
              <a:t>th:action</a:t>
            </a:r>
            <a:r>
              <a:rPr lang="en-GB" sz="2400" dirty="0">
                <a:solidFill>
                  <a:schemeClr val="tx1"/>
                </a:solidFill>
              </a:rPr>
              <a:t>="@{/user}" </a:t>
            </a:r>
            <a:r>
              <a:rPr lang="en-GB" sz="2400" dirty="0">
                <a:solidFill>
                  <a:schemeClr val="bg1"/>
                </a:solidFill>
              </a:rPr>
              <a:t>th:method</a:t>
            </a:r>
            <a:r>
              <a:rPr lang="en-GB" sz="2400" dirty="0">
                <a:solidFill>
                  <a:schemeClr val="tx1"/>
                </a:solidFill>
              </a:rPr>
              <a:t>="post"&gt;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type="number" name="id"/&gt;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type="text" name="name"/&gt;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&lt;input type="submit"&gt;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&lt;/form&gt;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6773AF-7017-4FE3-A118-5DC49AA60FB1}"/>
              </a:ext>
            </a:extLst>
          </p:cNvPr>
          <p:cNvSpPr txBox="1">
            <a:spLocks/>
          </p:cNvSpPr>
          <p:nvPr/>
        </p:nvSpPr>
        <p:spPr>
          <a:xfrm>
            <a:off x="737502" y="5298407"/>
            <a:ext cx="10607831" cy="11106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@PostMapping("/user")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register(</a:t>
            </a:r>
            <a:r>
              <a:rPr lang="en-US" sz="2400" dirty="0">
                <a:solidFill>
                  <a:schemeClr val="bg1"/>
                </a:solidFill>
              </a:rPr>
              <a:t>@ModelAttribute</a:t>
            </a:r>
            <a:r>
              <a:rPr lang="en-US" sz="2400" dirty="0">
                <a:solidFill>
                  <a:schemeClr val="tx1"/>
                </a:solidFill>
              </a:rPr>
              <a:t> User user) { …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D1BA5AC-0AA1-4E8A-829C-8F28A8005C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862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60B104-BCA0-482F-85B8-03917443E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You can use if statements in thymeleaf using </a:t>
            </a:r>
            <a:r>
              <a:rPr lang="en-GB" b="1" dirty="0">
                <a:solidFill>
                  <a:schemeClr val="bg1"/>
                </a:solidFill>
              </a:rPr>
              <a:t>th:if</a:t>
            </a:r>
          </a:p>
          <a:p>
            <a:endParaRPr lang="en-GB" b="1" dirty="0">
              <a:solidFill>
                <a:schemeClr val="bg1"/>
              </a:solidFill>
            </a:endParaRPr>
          </a:p>
          <a:p>
            <a:pPr>
              <a:spcAft>
                <a:spcPts val="1800"/>
              </a:spcAft>
            </a:pP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You can create inverted if statements using </a:t>
            </a:r>
            <a:r>
              <a:rPr lang="en-GB" b="1" dirty="0">
                <a:solidFill>
                  <a:schemeClr val="bg1"/>
                </a:solidFill>
              </a:rPr>
              <a:t>th:unless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CB42AB-DF14-4435-9DCD-60BA50E9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Statements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C0F97F18-064D-4661-B429-9C1383428DCD}"/>
              </a:ext>
            </a:extLst>
          </p:cNvPr>
          <p:cNvSpPr txBox="1">
            <a:spLocks/>
          </p:cNvSpPr>
          <p:nvPr/>
        </p:nvSpPr>
        <p:spPr>
          <a:xfrm>
            <a:off x="780796" y="1795118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th:if="${…}"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true"&lt;/p&gt;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678346-56A8-449E-9D22-0F6B8294BD52}"/>
              </a:ext>
            </a:extLst>
          </p:cNvPr>
          <p:cNvSpPr txBox="1">
            <a:spLocks/>
          </p:cNvSpPr>
          <p:nvPr/>
        </p:nvSpPr>
        <p:spPr>
          <a:xfrm>
            <a:off x="797228" y="4104000"/>
            <a:ext cx="5744182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th:unless="${…}"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&lt;p&gt;The statement is false"&lt;/p&gt;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D985BA-7006-44C5-A586-B288AF9681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36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D2E252-08ED-433E-AE2B-DD9CB8589C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 loop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Example: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58299C-1AE0-410B-B7CB-8B30F999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D1ACEDA-CBC8-4337-9610-A47BBE7AA2CE}"/>
              </a:ext>
            </a:extLst>
          </p:cNvPr>
          <p:cNvSpPr txBox="1">
            <a:spLocks/>
          </p:cNvSpPr>
          <p:nvPr/>
        </p:nvSpPr>
        <p:spPr>
          <a:xfrm>
            <a:off x="769507" y="1806407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       ${#numbers.sequence(start, end, step)}"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3CE6E5-6F3B-4236-95C5-301A2FE3874E}"/>
              </a:ext>
            </a:extLst>
          </p:cNvPr>
          <p:cNvSpPr txBox="1">
            <a:spLocks/>
          </p:cNvSpPr>
          <p:nvPr/>
        </p:nvSpPr>
        <p:spPr>
          <a:xfrm>
            <a:off x="769507" y="4573791"/>
            <a:ext cx="9729160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th:each="element : ${#numbers.sequence(1, 5, 1)}"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th:text="${</a:t>
            </a:r>
            <a:r>
              <a:rPr lang="en-US" sz="2400" dirty="0">
                <a:solidFill>
                  <a:schemeClr val="bg1"/>
                </a:solidFill>
              </a:rPr>
              <a:t>element</a:t>
            </a:r>
            <a:r>
              <a:rPr lang="en-US" sz="2400" dirty="0">
                <a:solidFill>
                  <a:schemeClr val="tx1"/>
                </a:solidFill>
              </a:rPr>
              <a:t>}"&gt;&lt;/p&gt;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//1 2 3 4 5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EEC5C8-F1ED-4FA6-89B6-ECA53B891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51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074696-0C58-4D7C-8845-F85A4CA2E9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For-each loop</a:t>
            </a:r>
          </a:p>
          <a:p>
            <a:endParaRPr lang="en-GB" dirty="0"/>
          </a:p>
          <a:p>
            <a:pPr>
              <a:spcAft>
                <a:spcPts val="1800"/>
              </a:spcAft>
            </a:pPr>
            <a:endParaRPr lang="en-GB" dirty="0"/>
          </a:p>
          <a:p>
            <a:r>
              <a:rPr lang="en-GB" dirty="0"/>
              <a:t>Example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81DDA1-337C-4D88-8EF5-0ED44C83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in Thymeleaf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942A213-8158-4A05-B7F3-80A7F9AD9C27}"/>
              </a:ext>
            </a:extLst>
          </p:cNvPr>
          <p:cNvSpPr txBox="1">
            <a:spLocks/>
          </p:cNvSpPr>
          <p:nvPr/>
        </p:nvSpPr>
        <p:spPr>
          <a:xfrm>
            <a:off x="865462" y="4048360"/>
            <a:ext cx="6675516" cy="2679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th:each="book : ${books}"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book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name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${book.author}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   &lt;p th:text="</a:t>
            </a:r>
            <a:r>
              <a:rPr lang="en-GB" dirty="0">
                <a:solidFill>
                  <a:schemeClr val="bg1"/>
                </a:solidFill>
              </a:rPr>
              <a:t>${book.price}</a:t>
            </a:r>
            <a:r>
              <a:rPr lang="en-GB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5050B0-441D-48D6-BB1E-D348A0B471FD}"/>
              </a:ext>
            </a:extLst>
          </p:cNvPr>
          <p:cNvSpPr txBox="1">
            <a:spLocks/>
          </p:cNvSpPr>
          <p:nvPr/>
        </p:nvSpPr>
        <p:spPr>
          <a:xfrm>
            <a:off x="865462" y="1812419"/>
            <a:ext cx="6675516" cy="16335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&lt;div </a:t>
            </a:r>
            <a:r>
              <a:rPr lang="en-US" sz="2400" dirty="0">
                <a:solidFill>
                  <a:schemeClr val="bg1"/>
                </a:solidFill>
              </a:rPr>
              <a:t>th:each="item : ${collection}"</a:t>
            </a:r>
            <a:r>
              <a:rPr lang="en-US" sz="2400" dirty="0">
                <a:solidFill>
                  <a:schemeClr val="tx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&lt;p th:text=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bg-BG" dirty="0">
                <a:solidFill>
                  <a:schemeClr val="bg1"/>
                </a:solidFill>
              </a:rPr>
              <a:t>${</a:t>
            </a:r>
            <a:r>
              <a:rPr lang="en-US" sz="2400" dirty="0">
                <a:solidFill>
                  <a:schemeClr val="bg1"/>
                </a:solidFill>
              </a:rPr>
              <a:t>item</a:t>
            </a:r>
            <a:r>
              <a:rPr lang="bg-BG" dirty="0">
                <a:solidFill>
                  <a:schemeClr val="bg1"/>
                </a:solidFill>
              </a:rPr>
              <a:t>.</a:t>
            </a:r>
            <a:r>
              <a:rPr lang="en-GB" dirty="0">
                <a:solidFill>
                  <a:schemeClr val="bg1"/>
                </a:solidFill>
              </a:rPr>
              <a:t>property</a:t>
            </a:r>
            <a:r>
              <a:rPr lang="bg-BG" dirty="0">
                <a:solidFill>
                  <a:schemeClr val="bg1"/>
                </a:solidFill>
              </a:rPr>
              <a:t>}</a:t>
            </a:r>
            <a:r>
              <a:rPr lang="bg-BG" dirty="0">
                <a:solidFill>
                  <a:schemeClr val="tx1"/>
                </a:solidFill>
              </a:rPr>
              <a:t>"</a:t>
            </a:r>
            <a:r>
              <a:rPr lang="en-GB" dirty="0">
                <a:solidFill>
                  <a:schemeClr val="tx1"/>
                </a:solidFill>
              </a:rPr>
              <a:t>&gt;&lt;/p&gt;</a:t>
            </a:r>
          </a:p>
          <a:p>
            <a:r>
              <a:rPr lang="en-GB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7FA02F-CEAB-443F-87E2-80BAE8812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730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46D0F3-3F97-4719-A223-70A7078B8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3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string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6" y="3531130"/>
            <a:ext cx="9384849" cy="3203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@GetMapping("/hello")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public ModelAndView hello(ModelAndView modelAndView) {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modelAndView.setViewName("hello");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modelAndView.</a:t>
            </a:r>
            <a:r>
              <a:rPr lang="en-US" sz="2400" dirty="0">
                <a:solidFill>
                  <a:schemeClr val="bg1"/>
                </a:solidFill>
              </a:rPr>
              <a:t>addObject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bg1"/>
                </a:solidFill>
              </a:rPr>
              <a:t>"name"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"Peter"</a:t>
            </a:r>
            <a:r>
              <a:rPr lang="en-US" sz="2400" dirty="0">
                <a:solidFill>
                  <a:schemeClr val="tx1"/>
                </a:solidFill>
              </a:rPr>
              <a:t>);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US" sz="2400" dirty="0">
                <a:solidFill>
                  <a:schemeClr val="tx1"/>
                </a:solidFill>
              </a:rPr>
              <a:t>}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384849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400" dirty="0">
                <a:solidFill>
                  <a:schemeClr val="tx1"/>
                </a:solidFill>
              </a:rPr>
              <a:t>&lt;body&gt;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   &lt;p&gt;Hello, &lt;span th:text="</a:t>
            </a:r>
            <a:r>
              <a:rPr lang="en-GB" sz="2400" dirty="0">
                <a:solidFill>
                  <a:schemeClr val="bg1"/>
                </a:solidFill>
              </a:rPr>
              <a:t>${name}</a:t>
            </a:r>
            <a:r>
              <a:rPr lang="en-GB" sz="2400" dirty="0">
                <a:solidFill>
                  <a:schemeClr val="tx1"/>
                </a:solidFill>
              </a:rPr>
              <a:t>"&gt;&lt;/span&gt;&lt;/p&gt;</a:t>
            </a:r>
          </a:p>
          <a:p>
            <a:r>
              <a:rPr lang="en-GB" sz="2400" dirty="0">
                <a:solidFill>
                  <a:schemeClr val="tx1"/>
                </a:solidFill>
              </a:rPr>
              <a:t>&lt;/body&gt;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6C268D-4C1C-4E68-8043-990314FAF1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157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F9092B-42D0-456C-A0C3-4EF8B10A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Passing a collection to the view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1586C4-E976-47FE-8628-ED9E9281A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Passing Attributes to View (2)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DAEB990-D66A-4CA1-9CAB-F88D408EC20E}"/>
              </a:ext>
            </a:extLst>
          </p:cNvPr>
          <p:cNvSpPr txBox="1">
            <a:spLocks/>
          </p:cNvSpPr>
          <p:nvPr/>
        </p:nvSpPr>
        <p:spPr>
          <a:xfrm>
            <a:off x="707417" y="3372555"/>
            <a:ext cx="9238094" cy="30188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@GetMapping("/all")</a:t>
            </a:r>
          </a:p>
          <a:p>
            <a:r>
              <a:rPr lang="en-GB" sz="2200" dirty="0">
                <a:solidFill>
                  <a:schemeClr val="tx1"/>
                </a:solidFill>
              </a:rPr>
              <a:t>public ModelAndView listBooks(ModelAndView modelAndView) {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…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modelAndView.</a:t>
            </a:r>
            <a:r>
              <a:rPr lang="en-GB" sz="2200" dirty="0">
                <a:solidFill>
                  <a:schemeClr val="bg1"/>
                </a:solidFill>
              </a:rPr>
              <a:t>addObject</a:t>
            </a:r>
            <a:r>
              <a:rPr lang="en-GB" sz="2200" dirty="0">
                <a:solidFill>
                  <a:schemeClr val="tx1"/>
                </a:solidFill>
              </a:rPr>
              <a:t>(</a:t>
            </a:r>
            <a:r>
              <a:rPr lang="en-GB" sz="2200" dirty="0">
                <a:solidFill>
                  <a:schemeClr val="bg1"/>
                </a:solidFill>
              </a:rPr>
              <a:t>"books"</a:t>
            </a:r>
            <a:r>
              <a:rPr lang="en-GB" sz="2200" dirty="0">
                <a:solidFill>
                  <a:schemeClr val="tx1"/>
                </a:solidFill>
              </a:rPr>
              <a:t>, </a:t>
            </a:r>
            <a:r>
              <a:rPr lang="en-GB" sz="2200" dirty="0">
                <a:solidFill>
                  <a:schemeClr val="bg1"/>
                </a:solidFill>
              </a:rPr>
              <a:t>books</a:t>
            </a:r>
            <a:r>
              <a:rPr lang="en-GB" sz="2200" dirty="0">
                <a:solidFill>
                  <a:schemeClr val="tx1"/>
                </a:solidFill>
              </a:rPr>
              <a:t>);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return modelAndView;</a:t>
            </a:r>
          </a:p>
          <a:p>
            <a:r>
              <a:rPr lang="en-GB" sz="2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C13322F-E8A8-4F2B-842F-C612711E567B}"/>
              </a:ext>
            </a:extLst>
          </p:cNvPr>
          <p:cNvSpPr txBox="1">
            <a:spLocks/>
          </p:cNvSpPr>
          <p:nvPr/>
        </p:nvSpPr>
        <p:spPr>
          <a:xfrm>
            <a:off x="707417" y="1757057"/>
            <a:ext cx="9238094" cy="15415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GB" sz="2200" dirty="0">
                <a:solidFill>
                  <a:schemeClr val="tx1"/>
                </a:solidFill>
              </a:rPr>
              <a:t>&lt;div th:each="</a:t>
            </a:r>
            <a:r>
              <a:rPr lang="en-GB" sz="2200" dirty="0">
                <a:solidFill>
                  <a:schemeClr val="bg1"/>
                </a:solidFill>
              </a:rPr>
              <a:t>book</a:t>
            </a:r>
            <a:r>
              <a:rPr lang="en-GB" sz="2200" dirty="0">
                <a:solidFill>
                  <a:schemeClr val="tx1"/>
                </a:solidFill>
              </a:rPr>
              <a:t> : </a:t>
            </a:r>
            <a:r>
              <a:rPr lang="en-GB" sz="2200" dirty="0">
                <a:solidFill>
                  <a:schemeClr val="bg1"/>
                </a:solidFill>
              </a:rPr>
              <a:t>${books}"</a:t>
            </a:r>
            <a:r>
              <a:rPr lang="en-GB" sz="2200" dirty="0">
                <a:solidFill>
                  <a:schemeClr val="tx1"/>
                </a:solidFill>
              </a:rPr>
              <a:t>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    &lt;p th:text="</a:t>
            </a:r>
            <a:r>
              <a:rPr lang="en-GB" sz="2200" dirty="0">
                <a:solidFill>
                  <a:schemeClr val="bg1"/>
                </a:solidFill>
              </a:rPr>
              <a:t>${book.name}</a:t>
            </a:r>
            <a:r>
              <a:rPr lang="en-GB" sz="2200" dirty="0">
                <a:solidFill>
                  <a:schemeClr val="tx1"/>
                </a:solidFill>
              </a:rPr>
              <a:t>"&gt;&lt;/p&gt;</a:t>
            </a:r>
          </a:p>
          <a:p>
            <a:r>
              <a:rPr lang="en-GB" sz="2200" dirty="0">
                <a:solidFill>
                  <a:schemeClr val="tx1"/>
                </a:solidFill>
              </a:rPr>
              <a:t>&lt;/div&gt;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1855591-05AB-4F04-AB2C-6224674DD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839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7080" y="1675771"/>
            <a:ext cx="7780530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Implementing </a:t>
            </a:r>
            <a:r>
              <a:rPr lang="en-US" sz="3600" b="1" dirty="0">
                <a:solidFill>
                  <a:schemeClr val="bg1"/>
                </a:solidFill>
              </a:rPr>
              <a:t>MVC Pattern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Spring MVC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Open Source </a:t>
            </a:r>
            <a:r>
              <a:rPr lang="en-US" sz="3000" b="1" dirty="0">
                <a:solidFill>
                  <a:schemeClr val="bg1"/>
                </a:solidFill>
              </a:rPr>
              <a:t>Framework</a:t>
            </a:r>
            <a:r>
              <a:rPr lang="en-US" sz="3000" dirty="0">
                <a:solidFill>
                  <a:schemeClr val="bg2"/>
                </a:solidFill>
              </a:rPr>
              <a:t> for </a:t>
            </a:r>
            <a:r>
              <a:rPr lang="en-US" sz="3000" b="1" dirty="0">
                <a:solidFill>
                  <a:schemeClr val="bg1"/>
                </a:solidFill>
              </a:rPr>
              <a:t>Java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Spring Boot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Configures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simplifies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Spring apps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200" dirty="0">
                <a:solidFill>
                  <a:schemeClr val="bg2"/>
                </a:solidFill>
              </a:rPr>
              <a:t>Thymeleaf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Powerful </a:t>
            </a:r>
            <a:r>
              <a:rPr lang="en-US" sz="3000" b="1" dirty="0">
                <a:solidFill>
                  <a:schemeClr val="bg1"/>
                </a:solidFill>
              </a:rPr>
              <a:t>view engine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000" b="1" dirty="0">
                <a:solidFill>
                  <a:schemeClr val="bg1"/>
                </a:solidFill>
              </a:rPr>
              <a:t>Expressions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</a:rPr>
              <a:t>Conditions</a:t>
            </a:r>
            <a:r>
              <a:rPr lang="en-US" sz="3000" dirty="0">
                <a:solidFill>
                  <a:schemeClr val="bg2"/>
                </a:solidFill>
              </a:rPr>
              <a:t> and </a:t>
            </a:r>
            <a:r>
              <a:rPr lang="en-US" sz="3000" b="1" dirty="0">
                <a:solidFill>
                  <a:schemeClr val="bg1"/>
                </a:solidFill>
              </a:rPr>
              <a:t>Iterations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3A3944D-6D59-4C9B-AFB5-EFCD8D224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42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6156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7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Liebherr">
            <a:hlinkClick r:id="rId9"/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Aeternity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3"/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15"/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23"/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SuperHosting" descr="Ð ÐµÐ·ÑÐ»ÑÐ°Ñ Ñ Ð¸Ð·Ð¾Ð±ÑÐ°Ð¶ÐµÐ½Ð¸Ðµ Ð·Ð° superhosting png">
            <a:hlinkClick r:id="rId25"/>
          </p:cNvPr>
          <p:cNvPicPr>
            <a:picLocks noChangeAspect="1" noChangeArrowheads="1"/>
          </p:cNvPicPr>
          <p:nvPr/>
        </p:nvPicPr>
        <p:blipFill rotWithShape="1"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27"/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58CECB08-945D-48D1-8DA3-89BD71B5F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246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4"/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6"/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8"/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B990CDED-B29C-4B2D-80AE-4271C8AFF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93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E1D4AF9-1261-4AC5-8989-DCEA4AD1E53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9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630AD8-613A-4FBA-B4AE-5F8EDA052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70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BF96-242B-4226-B7C3-244A3B7EF9C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MVC</a:t>
            </a:r>
            <a:endParaRPr lang="bg-B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B6B28-CFB8-4314-9E63-172ABD7B22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6" r="24714"/>
          <a:stretch/>
        </p:blipFill>
        <p:spPr>
          <a:xfrm>
            <a:off x="4616823" y="1147483"/>
            <a:ext cx="2967317" cy="2707629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497DA89C-9C7C-4825-AD4D-0E3DBE81961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Model-View Controller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5713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E0FC10-D7FE-4B86-812F-C6BE78F1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MVC</a:t>
            </a:r>
            <a:r>
              <a:rPr lang="en-GB" dirty="0"/>
              <a:t> == Model-View-Controller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Views</a:t>
            </a:r>
            <a:r>
              <a:rPr lang="en-GB" dirty="0"/>
              <a:t> (presentation / UI)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Render UI (produce HTML)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Controllers</a:t>
            </a:r>
            <a:r>
              <a:rPr lang="en-GB" dirty="0"/>
              <a:t> (logic)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Prepare UI (presentation logic)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Update database (business logic)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Models</a:t>
            </a:r>
            <a:r>
              <a:rPr lang="en-GB" dirty="0"/>
              <a:t> (data)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Data access classes or ORM</a:t>
            </a:r>
          </a:p>
          <a:p>
            <a:pPr>
              <a:buClr>
                <a:schemeClr val="tx1"/>
              </a:buClr>
            </a:pP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70552EA-8957-4FB8-8BF6-960390A1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Model-View Controller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AD68122-24A6-4EED-A041-488F76B6003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19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5C95-BB42-4D05-9F70-E02B752D11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Set of </a:t>
            </a:r>
            <a:r>
              <a:rPr lang="en-GB" b="1" dirty="0">
                <a:solidFill>
                  <a:schemeClr val="bg1"/>
                </a:solidFill>
              </a:rPr>
              <a:t>classes</a:t>
            </a:r>
            <a:r>
              <a:rPr lang="en-GB" dirty="0"/>
              <a:t> that describes the </a:t>
            </a:r>
            <a:r>
              <a:rPr lang="en-GB" b="1" dirty="0">
                <a:solidFill>
                  <a:schemeClr val="bg1"/>
                </a:solidFill>
              </a:rPr>
              <a:t>data</a:t>
            </a:r>
            <a:r>
              <a:rPr lang="en-GB" dirty="0"/>
              <a:t> we </a:t>
            </a:r>
            <a:br>
              <a:rPr lang="en-GB" dirty="0"/>
            </a:br>
            <a:r>
              <a:rPr lang="en-GB" dirty="0"/>
              <a:t>are working with</a:t>
            </a:r>
          </a:p>
          <a:p>
            <a:r>
              <a:rPr lang="en-GB" dirty="0"/>
              <a:t>Rules for </a:t>
            </a:r>
            <a:r>
              <a:rPr lang="en-GB" b="1" dirty="0">
                <a:solidFill>
                  <a:schemeClr val="bg1"/>
                </a:solidFill>
              </a:rPr>
              <a:t>how</a:t>
            </a:r>
            <a:r>
              <a:rPr lang="en-GB" dirty="0"/>
              <a:t> the data can be </a:t>
            </a:r>
            <a:r>
              <a:rPr lang="en-GB" b="1" dirty="0">
                <a:solidFill>
                  <a:schemeClr val="bg1"/>
                </a:solidFill>
              </a:rPr>
              <a:t>changed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manipulated</a:t>
            </a:r>
          </a:p>
          <a:p>
            <a:r>
              <a:rPr lang="en-GB" dirty="0"/>
              <a:t>May contain </a:t>
            </a:r>
            <a:r>
              <a:rPr lang="en-GB" b="1" dirty="0">
                <a:solidFill>
                  <a:schemeClr val="bg1"/>
                </a:solidFill>
              </a:rPr>
              <a:t>data validation rules</a:t>
            </a:r>
          </a:p>
          <a:p>
            <a:r>
              <a:rPr lang="en-GB" dirty="0"/>
              <a:t>Often </a:t>
            </a:r>
            <a:r>
              <a:rPr lang="en-GB" b="1" dirty="0">
                <a:solidFill>
                  <a:schemeClr val="bg1"/>
                </a:solidFill>
              </a:rPr>
              <a:t>encapsulates</a:t>
            </a:r>
            <a:r>
              <a:rPr lang="en-GB" dirty="0"/>
              <a:t> data stored in a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793494-CB6B-451A-B280-0A9A4B38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(Data)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F482BB-AB42-4D00-8CE1-7D0B5DF0AC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2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2D423F-487C-4E2E-8F61-1F1D7649C9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Defines how the application's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user interface </a:t>
            </a:r>
            <a:r>
              <a:rPr lang="en-GB" dirty="0"/>
              <a:t>(UI) will be displayed</a:t>
            </a:r>
          </a:p>
          <a:p>
            <a:r>
              <a:rPr lang="en-GB" dirty="0"/>
              <a:t>May support master views (</a:t>
            </a:r>
            <a:r>
              <a:rPr lang="en-GB" b="1" dirty="0">
                <a:solidFill>
                  <a:schemeClr val="bg1"/>
                </a:solidFill>
              </a:rPr>
              <a:t>layouts</a:t>
            </a:r>
            <a:r>
              <a:rPr lang="en-GB" dirty="0"/>
              <a:t>) </a:t>
            </a:r>
          </a:p>
          <a:p>
            <a:r>
              <a:rPr lang="en-GB" dirty="0"/>
              <a:t>May support sub-views </a:t>
            </a:r>
            <a:br>
              <a:rPr lang="en-GB" dirty="0"/>
            </a:br>
            <a:r>
              <a:rPr lang="en-GB" dirty="0"/>
              <a:t>(</a:t>
            </a:r>
            <a:r>
              <a:rPr lang="en-GB" b="1" dirty="0">
                <a:solidFill>
                  <a:schemeClr val="bg1"/>
                </a:solidFill>
              </a:rPr>
              <a:t>partial views </a:t>
            </a:r>
            <a:r>
              <a:rPr lang="en-GB" dirty="0"/>
              <a:t>or controls)</a:t>
            </a:r>
          </a:p>
          <a:p>
            <a:r>
              <a:rPr lang="en-GB" dirty="0"/>
              <a:t>May use </a:t>
            </a:r>
            <a:r>
              <a:rPr lang="en-GB" b="1" dirty="0">
                <a:solidFill>
                  <a:schemeClr val="bg1"/>
                </a:solidFill>
              </a:rPr>
              <a:t>templates</a:t>
            </a:r>
            <a:r>
              <a:rPr lang="en-GB" dirty="0"/>
              <a:t> to </a:t>
            </a:r>
            <a:br>
              <a:rPr lang="en-GB" dirty="0"/>
            </a:br>
            <a:r>
              <a:rPr lang="en-GB" b="1" dirty="0">
                <a:solidFill>
                  <a:schemeClr val="bg1"/>
                </a:solidFill>
              </a:rPr>
              <a:t>dynamically generate </a:t>
            </a:r>
            <a:r>
              <a:rPr lang="en-GB" dirty="0"/>
              <a:t>HTML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516C29-4F15-41BE-A8C8-7523E863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View </a:t>
            </a:r>
          </a:p>
        </p:txBody>
      </p:sp>
      <p:pic>
        <p:nvPicPr>
          <p:cNvPr id="6" name="Picture 4" descr="Резултат с изображение за form icon">
            <a:extLst>
              <a:ext uri="{FF2B5EF4-FFF2-40B4-BE49-F238E27FC236}">
                <a16:creationId xmlns:a16="http://schemas.microsoft.com/office/drawing/2014/main" id="{DDED492E-13D8-4AF4-80D1-F62752E70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363" y="3429000"/>
            <a:ext cx="2352178" cy="221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D2BE9B1-B5F4-412E-A2B7-007823DB5B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5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5468F-D0BD-4AAC-B6A5-70F1F1A187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 </a:t>
            </a:r>
            <a:r>
              <a:rPr lang="en-GB" b="1" dirty="0">
                <a:solidFill>
                  <a:schemeClr val="bg1"/>
                </a:solidFill>
              </a:rPr>
              <a:t>core</a:t>
            </a:r>
            <a:r>
              <a:rPr lang="en-GB" dirty="0"/>
              <a:t> MVC component - holds the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</a:p>
          <a:p>
            <a:pPr>
              <a:buClr>
                <a:schemeClr val="tx1"/>
              </a:buClr>
            </a:pPr>
            <a:r>
              <a:rPr lang="en-GB" dirty="0"/>
              <a:t>Process the requests</a:t>
            </a:r>
          </a:p>
          <a:p>
            <a:pPr>
              <a:buClr>
                <a:schemeClr val="tx1"/>
              </a:buClr>
            </a:pPr>
            <a:r>
              <a:rPr lang="en-GB" dirty="0"/>
              <a:t>A set of classes that handles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Communication</a:t>
            </a:r>
            <a:r>
              <a:rPr lang="en-GB" dirty="0"/>
              <a:t> from the user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Overall application </a:t>
            </a:r>
            <a:r>
              <a:rPr lang="en-GB" b="1" dirty="0">
                <a:solidFill>
                  <a:schemeClr val="bg1"/>
                </a:solidFill>
              </a:rPr>
              <a:t>flow</a:t>
            </a:r>
          </a:p>
          <a:p>
            <a:pPr lvl="1">
              <a:buClr>
                <a:schemeClr val="tx1"/>
              </a:buClr>
            </a:pPr>
            <a:r>
              <a:rPr lang="en-GB" dirty="0"/>
              <a:t>Application-specific </a:t>
            </a:r>
            <a:r>
              <a:rPr lang="en-GB" b="1" dirty="0">
                <a:solidFill>
                  <a:schemeClr val="bg1"/>
                </a:solidFill>
              </a:rPr>
              <a:t>logic</a:t>
            </a:r>
            <a:r>
              <a:rPr lang="en-GB" dirty="0"/>
              <a:t> (business logic)</a:t>
            </a:r>
          </a:p>
          <a:p>
            <a:pPr>
              <a:buClr>
                <a:schemeClr val="tx1"/>
              </a:buClr>
            </a:pPr>
            <a:r>
              <a:rPr lang="en-GB" dirty="0"/>
              <a:t>Every controller has one or more </a:t>
            </a:r>
            <a:r>
              <a:rPr lang="en-GB" b="1" dirty="0">
                <a:solidFill>
                  <a:schemeClr val="bg1"/>
                </a:solidFill>
              </a:rPr>
              <a:t>"actions"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C5D483-08CF-4EFB-B0C8-756E3298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A46F267-AE42-40EE-8BCB-C65A6F8014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17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2F43D3-47A8-4A90-89B5-A0D794BB1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MVC Pattern</a:t>
            </a:r>
          </a:p>
        </p:txBody>
      </p:sp>
      <p:sp>
        <p:nvSpPr>
          <p:cNvPr id="6" name="Right Arrow 4">
            <a:extLst>
              <a:ext uri="{FF2B5EF4-FFF2-40B4-BE49-F238E27FC236}">
                <a16:creationId xmlns:a16="http://schemas.microsoft.com/office/drawing/2014/main" id="{F7BF5A4B-7AED-4A46-8F7C-C7075B2E03EC}"/>
              </a:ext>
            </a:extLst>
          </p:cNvPr>
          <p:cNvSpPr/>
          <p:nvPr/>
        </p:nvSpPr>
        <p:spPr>
          <a:xfrm>
            <a:off x="1691302" y="1423604"/>
            <a:ext cx="2615788" cy="8826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/Some/Page/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83C7C7-99BD-461E-8F17-A815C7AC4C66}"/>
              </a:ext>
            </a:extLst>
          </p:cNvPr>
          <p:cNvSpPr/>
          <p:nvPr/>
        </p:nvSpPr>
        <p:spPr>
          <a:xfrm>
            <a:off x="5041605" y="3077107"/>
            <a:ext cx="2599766" cy="10668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BB30FD-3C3F-4674-AD45-B5D4268F70A2}"/>
              </a:ext>
            </a:extLst>
          </p:cNvPr>
          <p:cNvSpPr/>
          <p:nvPr/>
        </p:nvSpPr>
        <p:spPr>
          <a:xfrm>
            <a:off x="1691302" y="1125349"/>
            <a:ext cx="225080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 Request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B232EE25-E5F6-4212-9F7B-6A4A682B092C}"/>
              </a:ext>
            </a:extLst>
          </p:cNvPr>
          <p:cNvSpPr/>
          <p:nvPr/>
        </p:nvSpPr>
        <p:spPr>
          <a:xfrm>
            <a:off x="4532857" y="1207372"/>
            <a:ext cx="3599330" cy="1217275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 controller (dispatcher)</a:t>
            </a:r>
          </a:p>
        </p:txBody>
      </p:sp>
      <p:sp>
        <p:nvSpPr>
          <p:cNvPr id="10" name="Down Arrow 8">
            <a:extLst>
              <a:ext uri="{FF2B5EF4-FFF2-40B4-BE49-F238E27FC236}">
                <a16:creationId xmlns:a16="http://schemas.microsoft.com/office/drawing/2014/main" id="{4A183B13-94D9-47A3-8031-5FD1E938BC54}"/>
              </a:ext>
            </a:extLst>
          </p:cNvPr>
          <p:cNvSpPr/>
          <p:nvPr/>
        </p:nvSpPr>
        <p:spPr>
          <a:xfrm>
            <a:off x="6080390" y="2499003"/>
            <a:ext cx="360830" cy="49695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5DD2DFFD-CC9E-4760-8057-403078CCB2CD}"/>
              </a:ext>
            </a:extLst>
          </p:cNvPr>
          <p:cNvSpPr/>
          <p:nvPr/>
        </p:nvSpPr>
        <p:spPr>
          <a:xfrm>
            <a:off x="7784805" y="5174266"/>
            <a:ext cx="236220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(data)</a:t>
            </a:r>
          </a:p>
        </p:txBody>
      </p:sp>
      <p:sp>
        <p:nvSpPr>
          <p:cNvPr id="12" name="Rounded Rectangle 13">
            <a:extLst>
              <a:ext uri="{FF2B5EF4-FFF2-40B4-BE49-F238E27FC236}">
                <a16:creationId xmlns:a16="http://schemas.microsoft.com/office/drawing/2014/main" id="{986C59EB-D50D-4B6E-BB30-E9062843805B}"/>
              </a:ext>
            </a:extLst>
          </p:cNvPr>
          <p:cNvSpPr/>
          <p:nvPr/>
        </p:nvSpPr>
        <p:spPr>
          <a:xfrm>
            <a:off x="2442625" y="5174266"/>
            <a:ext cx="2428650" cy="12578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View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(render UI)</a:t>
            </a:r>
          </a:p>
        </p:txBody>
      </p:sp>
      <p:sp>
        <p:nvSpPr>
          <p:cNvPr id="13" name="Left Arrow 11">
            <a:extLst>
              <a:ext uri="{FF2B5EF4-FFF2-40B4-BE49-F238E27FC236}">
                <a16:creationId xmlns:a16="http://schemas.microsoft.com/office/drawing/2014/main" id="{2E613100-3D5D-4D0E-B5A2-C312C916298E}"/>
              </a:ext>
            </a:extLst>
          </p:cNvPr>
          <p:cNvSpPr/>
          <p:nvPr/>
        </p:nvSpPr>
        <p:spPr>
          <a:xfrm rot="10800000">
            <a:off x="5023675" y="5391488"/>
            <a:ext cx="2617696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EA7ACC-B5D0-443A-91A6-3C9461234471}"/>
              </a:ext>
            </a:extLst>
          </p:cNvPr>
          <p:cNvSpPr/>
          <p:nvPr/>
        </p:nvSpPr>
        <p:spPr>
          <a:xfrm>
            <a:off x="2226099" y="3050192"/>
            <a:ext cx="87075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16" name="Left Arrow 24">
            <a:extLst>
              <a:ext uri="{FF2B5EF4-FFF2-40B4-BE49-F238E27FC236}">
                <a16:creationId xmlns:a16="http://schemas.microsoft.com/office/drawing/2014/main" id="{F06E969F-C246-4DA3-8F32-AA5F9989B4A1}"/>
              </a:ext>
            </a:extLst>
          </p:cNvPr>
          <p:cNvSpPr/>
          <p:nvPr/>
        </p:nvSpPr>
        <p:spPr>
          <a:xfrm rot="14392517">
            <a:off x="7354570" y="4450093"/>
            <a:ext cx="1017025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Left Arrow 25">
            <a:extLst>
              <a:ext uri="{FF2B5EF4-FFF2-40B4-BE49-F238E27FC236}">
                <a16:creationId xmlns:a16="http://schemas.microsoft.com/office/drawing/2014/main" id="{21A6E8C9-BE90-48FD-A130-05C709D16678}"/>
              </a:ext>
            </a:extLst>
          </p:cNvPr>
          <p:cNvSpPr/>
          <p:nvPr/>
        </p:nvSpPr>
        <p:spPr>
          <a:xfrm rot="17829597">
            <a:off x="4366271" y="4453683"/>
            <a:ext cx="999969" cy="381000"/>
          </a:xfrm>
          <a:prstGeom prst="lef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20">
            <a:extLst>
              <a:ext uri="{FF2B5EF4-FFF2-40B4-BE49-F238E27FC236}">
                <a16:creationId xmlns:a16="http://schemas.microsoft.com/office/drawing/2014/main" id="{FB51A307-B9A1-432B-BD11-D85DA6FC2340}"/>
              </a:ext>
            </a:extLst>
          </p:cNvPr>
          <p:cNvSpPr/>
          <p:nvPr/>
        </p:nvSpPr>
        <p:spPr>
          <a:xfrm rot="10073138">
            <a:off x="2657654" y="3599594"/>
            <a:ext cx="495852" cy="134391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9E465C-8A6B-41FF-A7F5-20EA43C4FEAF}"/>
              </a:ext>
            </a:extLst>
          </p:cNvPr>
          <p:cNvSpPr/>
          <p:nvPr/>
        </p:nvSpPr>
        <p:spPr>
          <a:xfrm>
            <a:off x="3174518" y="3731488"/>
            <a:ext cx="160608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HTTP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990C-BAF9-4FD9-A815-7E6CA92BF7BD}"/>
              </a:ext>
            </a:extLst>
          </p:cNvPr>
          <p:cNvSpPr/>
          <p:nvPr/>
        </p:nvSpPr>
        <p:spPr>
          <a:xfrm>
            <a:off x="6441220" y="2513315"/>
            <a:ext cx="271792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Delegate request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AE9C18-D75E-4AD8-824E-1B44987135D3}"/>
              </a:ext>
            </a:extLst>
          </p:cNvPr>
          <p:cNvSpPr/>
          <p:nvPr/>
        </p:nvSpPr>
        <p:spPr>
          <a:xfrm>
            <a:off x="5175002" y="4096634"/>
            <a:ext cx="192347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Select view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&amp; pass 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EB36D7-A9B2-4B6E-A5EA-CD7529B19196}"/>
              </a:ext>
            </a:extLst>
          </p:cNvPr>
          <p:cNvSpPr/>
          <p:nvPr/>
        </p:nvSpPr>
        <p:spPr>
          <a:xfrm>
            <a:off x="5113696" y="5853634"/>
            <a:ext cx="2294218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Use data from</a:t>
            </a:r>
          </a:p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42AE70-5A87-46F6-BF98-5FF8BA686A1F}"/>
              </a:ext>
            </a:extLst>
          </p:cNvPr>
          <p:cNvSpPr/>
          <p:nvPr/>
        </p:nvSpPr>
        <p:spPr>
          <a:xfrm>
            <a:off x="8072872" y="3974596"/>
            <a:ext cx="1786065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tx1"/>
                </a:solidFill>
              </a:rPr>
              <a:t>CRUD</a:t>
            </a:r>
            <a:br>
              <a:rPr lang="en-US" sz="2800" b="1" dirty="0">
                <a:ln w="0"/>
                <a:solidFill>
                  <a:schemeClr val="tx1"/>
                </a:solidFill>
              </a:rPr>
            </a:br>
            <a:r>
              <a:rPr lang="en-US" sz="2800" b="1" dirty="0">
                <a:ln w="0"/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C0AD6126-A0EF-4753-8B79-E8B689976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71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3839</TotalTime>
  <Words>1778</Words>
  <Application>Microsoft Office PowerPoint</Application>
  <PresentationFormat>Widescreen</PresentationFormat>
  <Paragraphs>352</Paragraphs>
  <Slides>37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Basic Web Project</vt:lpstr>
      <vt:lpstr>Table of Contents</vt:lpstr>
      <vt:lpstr>Have a Question?</vt:lpstr>
      <vt:lpstr>MVC</vt:lpstr>
      <vt:lpstr>What is Model-View Controller</vt:lpstr>
      <vt:lpstr>Model (Data)</vt:lpstr>
      <vt:lpstr>View </vt:lpstr>
      <vt:lpstr>Controller</vt:lpstr>
      <vt:lpstr>The MVC Pattern</vt:lpstr>
      <vt:lpstr>Spring MVC</vt:lpstr>
      <vt:lpstr>Spring MVC</vt:lpstr>
      <vt:lpstr>Spring Boot</vt:lpstr>
      <vt:lpstr>Starting with Spring Boot</vt:lpstr>
      <vt:lpstr>Starting with Spring Boot</vt:lpstr>
      <vt:lpstr>Starting with Spring Boot (2)</vt:lpstr>
      <vt:lpstr>Spring Boot Application Class</vt:lpstr>
      <vt:lpstr>Spring Annotations</vt:lpstr>
      <vt:lpstr>Spring Controllers</vt:lpstr>
      <vt:lpstr>Controller Actions</vt:lpstr>
      <vt:lpstr>Spring Controller: Example</vt:lpstr>
      <vt:lpstr>Thymeleaf</vt:lpstr>
      <vt:lpstr>Thymeleaf</vt:lpstr>
      <vt:lpstr>Thymeleaf Tags and Attributes</vt:lpstr>
      <vt:lpstr>Thymeleaf Variable Expressions</vt:lpstr>
      <vt:lpstr>Thymeleaf Link Expressions</vt:lpstr>
      <vt:lpstr>Forms in Thymeleaf</vt:lpstr>
      <vt:lpstr>Conditional Statements in Thymeleaf</vt:lpstr>
      <vt:lpstr>Loops in Thymeleaf</vt:lpstr>
      <vt:lpstr>Loops in Thymeleaf (2)</vt:lpstr>
      <vt:lpstr>Passing Attributes to View</vt:lpstr>
      <vt:lpstr>Passing Attributes to View (2)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Web</dc:title>
  <dc:subject>Java Fundamentals  – Practical Training Course @ SoftUni</dc:subject>
  <dc:creator>Software University</dc:creator>
  <cp:keywords>Programming Fundamentals; Technology;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Svilen Velikov</cp:lastModifiedBy>
  <cp:revision>13</cp:revision>
  <dcterms:created xsi:type="dcterms:W3CDTF">2018-05-23T13:08:44Z</dcterms:created>
  <dcterms:modified xsi:type="dcterms:W3CDTF">2020-05-17T09:49:16Z</dcterms:modified>
  <cp:category>programming; education; software engineering; software development</cp:category>
</cp:coreProperties>
</file>