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3"/>
  </p:notesMasterIdLst>
  <p:handoutMasterIdLst>
    <p:handoutMasterId r:id="rId34"/>
  </p:handoutMasterIdLst>
  <p:sldIdLst>
    <p:sldId id="274" r:id="rId2"/>
    <p:sldId id="276" r:id="rId3"/>
    <p:sldId id="450" r:id="rId4"/>
    <p:sldId id="419" r:id="rId5"/>
    <p:sldId id="420" r:id="rId6"/>
    <p:sldId id="536" r:id="rId7"/>
    <p:sldId id="462" r:id="rId8"/>
    <p:sldId id="463" r:id="rId9"/>
    <p:sldId id="445" r:id="rId10"/>
    <p:sldId id="395" r:id="rId11"/>
    <p:sldId id="417" r:id="rId12"/>
    <p:sldId id="464" r:id="rId13"/>
    <p:sldId id="415" r:id="rId14"/>
    <p:sldId id="459" r:id="rId15"/>
    <p:sldId id="456" r:id="rId16"/>
    <p:sldId id="428" r:id="rId17"/>
    <p:sldId id="425" r:id="rId18"/>
    <p:sldId id="440" r:id="rId19"/>
    <p:sldId id="467" r:id="rId20"/>
    <p:sldId id="457" r:id="rId21"/>
    <p:sldId id="452" r:id="rId22"/>
    <p:sldId id="423" r:id="rId23"/>
    <p:sldId id="543" r:id="rId24"/>
    <p:sldId id="458" r:id="rId25"/>
    <p:sldId id="538" r:id="rId26"/>
    <p:sldId id="577" r:id="rId27"/>
    <p:sldId id="504" r:id="rId28"/>
    <p:sldId id="562" r:id="rId29"/>
    <p:sldId id="575" r:id="rId30"/>
    <p:sldId id="505" r:id="rId31"/>
    <p:sldId id="506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20659E5-AE5B-4608-9106-00937883D59D}">
          <p14:sldIdLst>
            <p14:sldId id="274"/>
            <p14:sldId id="276"/>
          </p14:sldIdLst>
        </p14:section>
        <p14:section name="Променливи и типове данни" id="{1371F0E8-FD74-4554-9837-2530E2BB95EA}">
          <p14:sldIdLst>
            <p14:sldId id="450"/>
            <p14:sldId id="419"/>
            <p14:sldId id="420"/>
            <p14:sldId id="536"/>
            <p14:sldId id="462"/>
            <p14:sldId id="463"/>
            <p14:sldId id="445"/>
            <p14:sldId id="395"/>
            <p14:sldId id="417"/>
          </p14:sldIdLst>
        </p14:section>
        <p14:section name="Прости операции" id="{083CD20A-A300-4164-BC1F-D1FA21FD934E}">
          <p14:sldIdLst>
            <p14:sldId id="464"/>
            <p14:sldId id="415"/>
            <p14:sldId id="459"/>
            <p14:sldId id="456"/>
            <p14:sldId id="428"/>
            <p14:sldId id="425"/>
            <p14:sldId id="440"/>
            <p14:sldId id="467"/>
            <p14:sldId id="457"/>
          </p14:sldIdLst>
        </p14:section>
        <p14:section name="Печатане на екрана" id="{5271F50D-CE22-4362-B125-640300D8AA9B}">
          <p14:sldIdLst>
            <p14:sldId id="452"/>
            <p14:sldId id="423"/>
          </p14:sldIdLst>
        </p14:section>
        <p14:section name="Преобразуване на типове" id="{8EA70B7C-2293-48AA-97F0-1F1959F3709E}">
          <p14:sldIdLst>
            <p14:sldId id="543"/>
            <p14:sldId id="458"/>
            <p14:sldId id="538"/>
          </p14:sldIdLst>
        </p14:section>
        <p14:section name="Обобщение" id="{91583AEC-BCE9-40E7-A8AA-0F111E8A6BA8}">
          <p14:sldIdLst>
            <p14:sldId id="577"/>
            <p14:sldId id="504"/>
            <p14:sldId id="562"/>
            <p14:sldId id="575"/>
            <p14:sldId id="505"/>
            <p14:sldId id="5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82" d="100"/>
          <a:sy n="82" d="100"/>
        </p:scale>
        <p:origin x="763" y="5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19.3.2020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2ABEB8-7B84-4A8A-A3D7-4093E39F70A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766178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461B5C2-F7C7-4656-ABF2-9B5338E962E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983620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580658FD-2B30-4E96-84CA-45CE6A980DA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150478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0D402FDD-FF0B-47F7-9D66-0B1DC1E1505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37439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601B937-70FA-4F25-B547-A336A5D53AD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879136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D3D111B-E8B3-4178-ABFC-9BD19DE8B1F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133229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F0998CC-83E1-496F-A83F-03866D17BB3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218239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2DDCB563-85A4-4C30-8314-1EB27CD4E78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949725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85C887E-7DA5-4E7B-AFBB-BCDAC0954E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461037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072F311E-B8B0-48DF-8177-14DB15D47B8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235489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8681F58-8D8D-403A-BDBC-62A2E0A175B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24008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4F276915-B6E5-4EE2-B4E9-2DDC4E59CC3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54167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25A0F56-F8B7-4B42-BACB-E4D1C74B6B3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54853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2531717A-CAC5-4C1C-AEE3-4C4C009EF53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634244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02D13C0-556E-408C-BD12-132DE7CA22D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853845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0AADC7F8-5903-474B-B8B5-ED8ADD4F260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040355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758D350B-0146-4037-8782-6D2744543A7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945376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948EB692-08E0-46A4-9434-037BCBB60D5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891270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A643C37-0681-4F4D-A64B-AF65007DF9C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21471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F077FE3-BE91-44CA-9CDB-DC1CEF93233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401753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7B7EACE-0CA5-4E76-9570-3E4475C0035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370270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5E6640E-0DE5-42EA-9D75-A1BA1F3C1DC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778960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504A172-12CF-4F28-AC06-B2845F7BF7C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460714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5A97C30-EDC3-41DF-8C10-B8C24B53E3E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502771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DA3981C-7796-4FDE-9355-036A7194A63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941648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B1BF3BB-E254-4EA4-B7D7-1C1528BFA63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09273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2266#3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2266#0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2266#1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44.png"/><Relationship Id="rId26" Type="http://schemas.openxmlformats.org/officeDocument/2006/relationships/image" Target="../media/image48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41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23.xml"/><Relationship Id="rId16" Type="http://schemas.openxmlformats.org/officeDocument/2006/relationships/image" Target="../media/image43.png"/><Relationship Id="rId20" Type="http://schemas.openxmlformats.org/officeDocument/2006/relationships/image" Target="../media/image4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47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40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37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42.png"/><Relationship Id="rId22" Type="http://schemas.openxmlformats.org/officeDocument/2006/relationships/image" Target="../media/image46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jpeg"/><Relationship Id="rId3" Type="http://schemas.openxmlformats.org/officeDocument/2006/relationships/hyperlink" Target="https://www.is-bg.net/" TargetMode="External"/><Relationship Id="rId7" Type="http://schemas.openxmlformats.org/officeDocument/2006/relationships/hyperlink" Target="http://www.world-of-myths.com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0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52.gif"/><Relationship Id="rId4" Type="http://schemas.openxmlformats.org/officeDocument/2006/relationships/image" Target="../media/image49.jpeg"/><Relationship Id="rId9" Type="http://schemas.openxmlformats.org/officeDocument/2006/relationships/hyperlink" Target="https://www.lukanet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3.png"/><Relationship Id="rId4" Type="http://schemas.openxmlformats.org/officeDocument/2006/relationships/hyperlink" Target="https://softuni.bg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Работа с конзола, аритметични операции</a:t>
            </a:r>
            <a:r>
              <a:rPr lang="en-US" dirty="0"/>
              <a:t> </a:t>
            </a:r>
            <a:r>
              <a:rPr lang="bg-BG" dirty="0"/>
              <a:t>с числа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Прости операции и пресмятания</a:t>
            </a:r>
            <a:endParaRPr lang="en-US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8643191" y="5931641"/>
            <a:ext cx="2950749" cy="351754"/>
          </a:xfrm>
        </p:spPr>
        <p:txBody>
          <a:bodyPr/>
          <a:lstStyle/>
          <a:p>
            <a:r>
              <a:rPr lang="en-US" sz="1800" dirty="0">
                <a:solidFill>
                  <a:schemeClr val="accent1">
                    <a:lumMod val="75000"/>
                  </a:schemeClr>
                </a:solidFill>
                <a:hlinkClick r:id="rId3"/>
              </a:rPr>
              <a:t>www.softuni.bg</a:t>
            </a:r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4B8639-91A9-4662-B13E-600FCB28620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670911" y="6298912"/>
            <a:ext cx="2950749" cy="351754"/>
          </a:xfrm>
        </p:spPr>
        <p:txBody>
          <a:bodyPr/>
          <a:lstStyle/>
          <a:p>
            <a:r>
              <a:rPr lang="bg-BG" dirty="0"/>
              <a:t>Софтуерен университет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030325-9E59-4005-ABC7-6B4E4CFF2CA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bg-BG" dirty="0"/>
              <a:t>СофтУни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A413945-955C-4FA8-B70A-0381270CC71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2560" y="5368868"/>
            <a:ext cx="3137440" cy="444536"/>
          </a:xfrm>
        </p:spPr>
        <p:txBody>
          <a:bodyPr/>
          <a:lstStyle/>
          <a:p>
            <a:r>
              <a:rPr lang="bg-BG" dirty="0"/>
              <a:t>Преподавателски екип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327" y="2744994"/>
            <a:ext cx="2212117" cy="5517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F655F30-2BC9-4361-AF7B-719FCB9AFD6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394" y="1607962"/>
            <a:ext cx="2622262" cy="267603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B2C6C6D-B809-464B-A3DF-6A841219B89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29" r="-1897"/>
          <a:stretch/>
        </p:blipFill>
        <p:spPr>
          <a:xfrm>
            <a:off x="3283627" y="3231942"/>
            <a:ext cx="2812373" cy="222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526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8207" y="100750"/>
            <a:ext cx="8397308" cy="882654"/>
          </a:xfrm>
        </p:spPr>
        <p:txBody>
          <a:bodyPr/>
          <a:lstStyle/>
          <a:p>
            <a:r>
              <a:rPr lang="bg-BG" dirty="0"/>
              <a:t>Четене на числа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01BCE95-3EF2-4BCF-B2C1-B263B13A15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Четене на цяло число:</a:t>
            </a:r>
            <a:endParaRPr lang="en-US" sz="3200" dirty="0"/>
          </a:p>
          <a:p>
            <a:pPr marL="0" indent="0">
              <a:spcBef>
                <a:spcPts val="1200"/>
              </a:spcBef>
              <a:buNone/>
            </a:pPr>
            <a:endParaRPr lang="en-US" sz="3200" dirty="0"/>
          </a:p>
          <a:p>
            <a:pPr marL="0" indent="0">
              <a:spcBef>
                <a:spcPts val="1200"/>
              </a:spcBef>
              <a:buNone/>
            </a:pPr>
            <a:endParaRPr lang="en-US" sz="3200" dirty="0"/>
          </a:p>
          <a:p>
            <a:pPr>
              <a:spcBef>
                <a:spcPts val="1200"/>
              </a:spcBef>
            </a:pPr>
            <a:r>
              <a:rPr lang="bg-BG" sz="3200" dirty="0"/>
              <a:t>Пример: пресмятане на лице на квадрат със страна 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а</a:t>
            </a:r>
            <a:r>
              <a:rPr lang="bg-BG" sz="3200" dirty="0"/>
              <a:t>: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bg-BG" sz="3200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386695" y="3955364"/>
            <a:ext cx="9432803" cy="19882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Scanner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scanner 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= new Scanner(System.in);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int a = </a:t>
            </a:r>
            <a:r>
              <a:rPr lang="it-IT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Integer.parseInt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scanner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.nextLine());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area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System.out.print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area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);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368688" y="1981201"/>
            <a:ext cx="6851512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String input = scanner.nextLine();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num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nn-NO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Integer.parseInt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input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);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84137F3E-A52E-44E1-9199-2351F1C7F0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9237" y="3420651"/>
            <a:ext cx="3581400" cy="965716"/>
          </a:xfrm>
          <a:prstGeom prst="wedgeRoundRectCallout">
            <a:avLst>
              <a:gd name="adj1" fmla="val 17412"/>
              <a:gd name="adj2" fmla="val 6955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Прочитане на цяло число на един ред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194894C0-9170-44FA-AFD9-215E8260A88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212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реално число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9CE3077-E259-4497-900D-2A8A58A3AF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dirty="0"/>
              <a:t>Четене на дробно число</a:t>
            </a:r>
            <a:r>
              <a:rPr lang="en-US" sz="3600" dirty="0"/>
              <a:t> </a:t>
            </a:r>
            <a:r>
              <a:rPr lang="bg-BG" sz="3600" dirty="0"/>
              <a:t>от конзолата:</a:t>
            </a:r>
            <a:endParaRPr lang="en-US" sz="3600" dirty="0"/>
          </a:p>
          <a:p>
            <a:endParaRPr lang="en-US" sz="3600" dirty="0"/>
          </a:p>
          <a:p>
            <a:pPr>
              <a:spcBef>
                <a:spcPts val="1200"/>
              </a:spcBef>
            </a:pPr>
            <a:endParaRPr lang="bg-BG" sz="3600" dirty="0"/>
          </a:p>
          <a:p>
            <a:pPr>
              <a:spcBef>
                <a:spcPts val="1200"/>
              </a:spcBef>
            </a:pPr>
            <a:r>
              <a:rPr lang="bg-BG" sz="3600" dirty="0"/>
              <a:t>Пример: конвертиране от инчове в сантиметри:</a:t>
            </a:r>
            <a:endParaRPr lang="en-US" sz="3600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076328" y="4226208"/>
            <a:ext cx="9615045" cy="17173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Scanner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scanner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 = new Scanner(System.in);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 inches = 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Double.parseDouble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scanner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.nextLine());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double centimeters = 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inches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 * 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2.54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System.out.println(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centimeters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);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076328" y="2216295"/>
            <a:ext cx="6762873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String input = scanner.nextLine();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double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num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nn-NO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.parseDouble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input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);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B4943628-0A06-4DCF-971E-B12F64F3C5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6925" y="3505200"/>
            <a:ext cx="3691075" cy="965716"/>
          </a:xfrm>
          <a:prstGeom prst="wedgeRoundRectCallout">
            <a:avLst>
              <a:gd name="adj1" fmla="val 17412"/>
              <a:gd name="adj2" fmla="val 6955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Прочитане на дробно число на един ред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2D4451C-4A7C-44B5-B55A-3742A10189E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D72C1A9-0E05-44C7-86E9-89D28C8491B2}"/>
              </a:ext>
            </a:extLst>
          </p:cNvPr>
          <p:cNvSpPr/>
          <p:nvPr/>
        </p:nvSpPr>
        <p:spPr>
          <a:xfrm>
            <a:off x="1268737" y="6424667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 </a:t>
            </a:r>
            <a:r>
              <a:rPr lang="en-US" sz="2400" dirty="0">
                <a:hlinkClick r:id="rId3"/>
              </a:rPr>
              <a:t>https://judge.softuni.bg/Contests/Practice/Index/2266#3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90183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445" y="1524000"/>
            <a:ext cx="2237110" cy="223711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985AE83-9517-4868-9D81-3C46C602F6A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Прости операции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13C96405-542A-43CF-832A-46C1C31CE5BB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/>
              <a:t>Работа с текст и числа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03801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E27D20-0F62-4AD3-826D-12B16CD3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" y="1219200"/>
            <a:ext cx="11815018" cy="5201066"/>
          </a:xfrm>
        </p:spPr>
        <p:txBody>
          <a:bodyPr/>
          <a:lstStyle/>
          <a:p>
            <a:r>
              <a:rPr lang="bg-BG" dirty="0"/>
              <a:t>Да се напише програма, която</a:t>
            </a:r>
            <a:r>
              <a:rPr lang="en-US" dirty="0"/>
              <a:t>:</a:t>
            </a:r>
          </a:p>
          <a:p>
            <a:pPr lvl="1"/>
            <a:r>
              <a:rPr lang="bg-BG" dirty="0"/>
              <a:t>Чете от конзолата </a:t>
            </a:r>
            <a:r>
              <a:rPr lang="bg-BG" sz="30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име</a:t>
            </a:r>
            <a:r>
              <a:rPr lang="bg-BG" dirty="0"/>
              <a:t> на човек, въведено от потребителя</a:t>
            </a:r>
            <a:endParaRPr lang="en-US" dirty="0"/>
          </a:p>
          <a:p>
            <a:pPr lvl="1"/>
            <a:r>
              <a:rPr lang="bg-BG" dirty="0"/>
              <a:t>Отпечатва </a:t>
            </a:r>
            <a:r>
              <a:rPr lang="en-US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Hello,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&lt;name&gt;</a:t>
            </a:r>
            <a:r>
              <a:rPr lang="bg-BG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!</a:t>
            </a:r>
            <a:r>
              <a:rPr lang="en-US" dirty="0"/>
              <a:t>"</a:t>
            </a:r>
            <a:r>
              <a:rPr lang="bg-BG" dirty="0"/>
              <a:t>, където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&lt;name&gt; </a:t>
            </a:r>
            <a:r>
              <a:rPr lang="bg-BG" dirty="0"/>
              <a:t>е </a:t>
            </a:r>
            <a:br>
              <a:rPr lang="en-US" dirty="0"/>
            </a:br>
            <a:r>
              <a:rPr lang="bg-BG" dirty="0"/>
              <a:t>въведеното преди това </a:t>
            </a:r>
            <a:r>
              <a:rPr lang="bg-BG" b="1" dirty="0">
                <a:solidFill>
                  <a:schemeClr val="tx1">
                    <a:lumMod val="50000"/>
                  </a:schemeClr>
                </a:solidFill>
              </a:rPr>
              <a:t>име</a:t>
            </a:r>
            <a:endParaRPr lang="en-US" b="1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bg-BG" sz="3200" dirty="0"/>
              <a:t>Примерен вход и изход:</a:t>
            </a:r>
          </a:p>
          <a:p>
            <a:endParaRPr lang="en-US" sz="3200" dirty="0"/>
          </a:p>
          <a:p>
            <a:endParaRPr lang="en-US" sz="3200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Поздрав по име – пример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01257DB-7BAB-4102-8F23-D167C1265F04}"/>
              </a:ext>
            </a:extLst>
          </p:cNvPr>
          <p:cNvGrpSpPr/>
          <p:nvPr/>
        </p:nvGrpSpPr>
        <p:grpSpPr>
          <a:xfrm>
            <a:off x="1085241" y="4572001"/>
            <a:ext cx="5163160" cy="553229"/>
            <a:chOff x="736384" y="4787519"/>
            <a:chExt cx="4884092" cy="55322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4E24AC2-4AE6-4B50-B40C-A345D732BE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384" y="4800600"/>
              <a:ext cx="1349005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Petar</a:t>
              </a:r>
            </a:p>
          </p:txBody>
        </p:sp>
        <p:sp>
          <p:nvSpPr>
            <p:cNvPr id="7" name="Right Arrow 6">
              <a:extLst>
                <a:ext uri="{FF2B5EF4-FFF2-40B4-BE49-F238E27FC236}">
                  <a16:creationId xmlns:a16="http://schemas.microsoft.com/office/drawing/2014/main" id="{B442DDA5-0C08-4B68-914C-772E8D7F4961}"/>
                </a:ext>
              </a:extLst>
            </p:cNvPr>
            <p:cNvSpPr/>
            <p:nvPr/>
          </p:nvSpPr>
          <p:spPr>
            <a:xfrm>
              <a:off x="2356351" y="4914898"/>
              <a:ext cx="380868" cy="32737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97F45730-95E9-4323-BA16-F9056F4320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6367" y="4787519"/>
              <a:ext cx="2744109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Hello, Petar!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FA5F752-6025-43AE-AF39-89C66A703431}"/>
              </a:ext>
            </a:extLst>
          </p:cNvPr>
          <p:cNvGrpSpPr/>
          <p:nvPr/>
        </p:nvGrpSpPr>
        <p:grpSpPr>
          <a:xfrm>
            <a:off x="1066801" y="5449597"/>
            <a:ext cx="5211715" cy="540149"/>
            <a:chOff x="736384" y="4800599"/>
            <a:chExt cx="4483119" cy="50356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63C56C4-C2A2-4744-A0F3-01D47ABE2C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384" y="4800600"/>
              <a:ext cx="1243228" cy="50356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Viktor</a:t>
              </a:r>
            </a:p>
          </p:txBody>
        </p:sp>
        <p:sp>
          <p:nvSpPr>
            <p:cNvPr id="11" name="Right Arrow 17">
              <a:extLst>
                <a:ext uri="{FF2B5EF4-FFF2-40B4-BE49-F238E27FC236}">
                  <a16:creationId xmlns:a16="http://schemas.microsoft.com/office/drawing/2014/main" id="{A67CAE03-E619-4A3F-8240-196488EB65FB}"/>
                </a:ext>
              </a:extLst>
            </p:cNvPr>
            <p:cNvSpPr/>
            <p:nvPr/>
          </p:nvSpPr>
          <p:spPr>
            <a:xfrm>
              <a:off x="2230309" y="4905798"/>
              <a:ext cx="341399" cy="2931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47EC7A80-F465-4206-944C-905C43E2B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8242" y="4800599"/>
              <a:ext cx="2521261" cy="50356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Hello, Viktor!</a:t>
              </a:r>
            </a:p>
          </p:txBody>
        </p:sp>
      </p:grpSp>
      <p:pic>
        <p:nvPicPr>
          <p:cNvPr id="13" name="Picture 12" descr="Ð ÐµÐ·ÑÐ»ÑÐ°Ñ Ñ Ð¸Ð·Ð¾Ð±ÑÐ°Ð¶ÐµÐ½Ð¸Ðµ Ð·Ð° hello png">
            <a:extLst>
              <a:ext uri="{FF2B5EF4-FFF2-40B4-BE49-F238E27FC236}">
                <a16:creationId xmlns:a16="http://schemas.microsoft.com/office/drawing/2014/main" id="{9B5DE4CC-557F-4136-B824-C059BCD6BF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9443" y="3609871"/>
            <a:ext cx="2742371" cy="2279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">
            <a:extLst>
              <a:ext uri="{FF2B5EF4-FFF2-40B4-BE49-F238E27FC236}">
                <a16:creationId xmlns:a16="http://schemas.microsoft.com/office/drawing/2014/main" id="{E72234C3-390E-471A-9741-966D4A9294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29514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8817AB-EDAF-4201-AE5E-EA334B620C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05002" y="1600201"/>
            <a:ext cx="8381998" cy="2394411"/>
          </a:xfrm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/>
              <a:t>Scanner </a:t>
            </a:r>
            <a:r>
              <a:rPr lang="en-US" sz="2600" dirty="0" err="1"/>
              <a:t>scanner</a:t>
            </a:r>
            <a:r>
              <a:rPr lang="en-US" sz="2600" dirty="0"/>
              <a:t> = new Scanner(System.in);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/>
              <a:t>String </a:t>
            </a:r>
            <a:r>
              <a:rPr lang="en-US" sz="2600" dirty="0">
                <a:solidFill>
                  <a:schemeClr val="bg1"/>
                </a:solidFill>
              </a:rPr>
              <a:t>name</a:t>
            </a:r>
            <a:r>
              <a:rPr lang="en-US" sz="2600" dirty="0"/>
              <a:t> = </a:t>
            </a:r>
            <a:r>
              <a:rPr lang="en-US" sz="2600" dirty="0" err="1">
                <a:solidFill>
                  <a:schemeClr val="bg1"/>
                </a:solidFill>
              </a:rPr>
              <a:t>scanner.nextLine</a:t>
            </a:r>
            <a:r>
              <a:rPr lang="en-US" sz="2600" dirty="0">
                <a:solidFill>
                  <a:schemeClr val="bg1"/>
                </a:solidFill>
              </a:rPr>
              <a:t>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 err="1"/>
              <a:t>System.out.</a:t>
            </a:r>
            <a:r>
              <a:rPr lang="en-US" sz="2600" dirty="0" err="1">
                <a:solidFill>
                  <a:schemeClr val="bg1"/>
                </a:solidFill>
              </a:rPr>
              <a:t>print</a:t>
            </a:r>
            <a:r>
              <a:rPr lang="en-US" sz="2600" dirty="0"/>
              <a:t>("Hello, 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 err="1"/>
              <a:t>System.out.</a:t>
            </a:r>
            <a:r>
              <a:rPr lang="en-US" sz="2600" dirty="0" err="1">
                <a:solidFill>
                  <a:schemeClr val="bg1"/>
                </a:solidFill>
              </a:rPr>
              <a:t>print</a:t>
            </a:r>
            <a:r>
              <a:rPr lang="en-US" sz="2600" dirty="0"/>
              <a:t>(</a:t>
            </a:r>
            <a:r>
              <a:rPr lang="en-US" sz="2600" dirty="0">
                <a:solidFill>
                  <a:schemeClr val="bg1"/>
                </a:solidFill>
              </a:rPr>
              <a:t>name</a:t>
            </a:r>
            <a:r>
              <a:rPr lang="en-US" sz="2600" dirty="0"/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 err="1"/>
              <a:t>System.out.</a:t>
            </a:r>
            <a:r>
              <a:rPr lang="en-US" sz="2600" dirty="0" err="1">
                <a:solidFill>
                  <a:schemeClr val="bg1"/>
                </a:solidFill>
              </a:rPr>
              <a:t>println</a:t>
            </a:r>
            <a:r>
              <a:rPr lang="en-US" sz="2600" dirty="0"/>
              <a:t>("!");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Поздрав по име – решение</a:t>
            </a:r>
            <a:endParaRPr lang="en-US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B08817AB-EDAF-4201-AE5E-EA334B620C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05002" y="4278051"/>
            <a:ext cx="8381998" cy="1538471"/>
          </a:xfrm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/>
              <a:t>Scanner </a:t>
            </a:r>
            <a:r>
              <a:rPr lang="en-US" sz="2600" dirty="0" err="1"/>
              <a:t>scanner</a:t>
            </a:r>
            <a:r>
              <a:rPr lang="en-US" sz="2600" dirty="0"/>
              <a:t> = new Scanner(System.in);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/>
              <a:t>String </a:t>
            </a:r>
            <a:r>
              <a:rPr lang="en-US" sz="2600" dirty="0">
                <a:solidFill>
                  <a:schemeClr val="bg1"/>
                </a:solidFill>
              </a:rPr>
              <a:t>name</a:t>
            </a:r>
            <a:r>
              <a:rPr lang="en-US" sz="2600" dirty="0"/>
              <a:t> = </a:t>
            </a:r>
            <a:r>
              <a:rPr lang="en-US" sz="2600" dirty="0" err="1">
                <a:solidFill>
                  <a:schemeClr val="bg1"/>
                </a:solidFill>
              </a:rPr>
              <a:t>scanner.nextLine</a:t>
            </a:r>
            <a:r>
              <a:rPr lang="en-US" sz="2600" dirty="0">
                <a:solidFill>
                  <a:schemeClr val="bg1"/>
                </a:solidFill>
              </a:rPr>
              <a:t>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 err="1"/>
              <a:t>System.out.</a:t>
            </a:r>
            <a:r>
              <a:rPr lang="en-US" sz="2600" dirty="0" err="1">
                <a:solidFill>
                  <a:schemeClr val="bg1"/>
                </a:solidFill>
              </a:rPr>
              <a:t>print</a:t>
            </a:r>
            <a:r>
              <a:rPr lang="en-US" sz="2600" dirty="0"/>
              <a:t>("Hello, " + name + "!");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257006" y="5683530"/>
            <a:ext cx="2456514" cy="648049"/>
          </a:xfrm>
          <a:prstGeom prst="wedgeRoundRectCallout">
            <a:avLst>
              <a:gd name="adj1" fmla="val -58688"/>
              <a:gd name="adj2" fmla="val -5179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Конкатенация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7162800" y="3048000"/>
            <a:ext cx="3581400" cy="965716"/>
          </a:xfrm>
          <a:prstGeom prst="wedgeRoundRectCallout">
            <a:avLst>
              <a:gd name="adj1" fmla="val -58688"/>
              <a:gd name="adj2" fmla="val -5179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Курсорът остава на същия ред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1D8227C-1CA2-438F-B394-C37A8E81122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422CEA-89A4-41F9-B67A-760F2D41373F}"/>
              </a:ext>
            </a:extLst>
          </p:cNvPr>
          <p:cNvSpPr/>
          <p:nvPr/>
        </p:nvSpPr>
        <p:spPr>
          <a:xfrm>
            <a:off x="685800" y="639633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 </a:t>
            </a:r>
            <a:r>
              <a:rPr lang="en-US" sz="2400" dirty="0">
                <a:hlinkClick r:id="rId3"/>
              </a:rPr>
              <a:t>https://judge.softuni.bg/Contests/Practice/Index/2266#0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591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7" grpId="0" animBg="1"/>
      <p:bldP spid="11" grpId="0" animBg="1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781887A-6A40-4C2C-A0BA-8F9ABCCC75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Съединяване на текст и число</a:t>
            </a:r>
            <a:r>
              <a:rPr lang="en-US" dirty="0"/>
              <a:t> (</a:t>
            </a:r>
            <a:r>
              <a:rPr lang="bg-BG" dirty="0"/>
              <a:t>оператор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)</a:t>
            </a:r>
            <a:r>
              <a:rPr lang="bg-BG" dirty="0"/>
              <a:t>: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Съединяване на текст и число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62200" y="1921747"/>
            <a:ext cx="9399588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firstName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 = "Maria";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lastName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 = "Ivanova";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a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ge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 = 19;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str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firstName + " " + lastName + " @ " + age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System.out.println(str); </a:t>
            </a:r>
            <a:endParaRPr lang="nn-NO" sz="24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362200" y="4581311"/>
            <a:ext cx="9399588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double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a 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= 1.5;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double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b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 = 2.5;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sum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"The sum is: " + a + b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System.out.println(sum);  </a:t>
            </a:r>
            <a:endParaRPr lang="nn-NO" sz="24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730042-AE24-4843-AF77-47AA99DDA66B}"/>
              </a:ext>
            </a:extLst>
          </p:cNvPr>
          <p:cNvSpPr txBox="1"/>
          <p:nvPr/>
        </p:nvSpPr>
        <p:spPr>
          <a:xfrm>
            <a:off x="7030130" y="3384089"/>
            <a:ext cx="4601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Maria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Ivanova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@ 19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E5AE42-FA14-4E0D-A356-651A6832D1F3}"/>
              </a:ext>
            </a:extLst>
          </p:cNvPr>
          <p:cNvSpPr txBox="1"/>
          <p:nvPr/>
        </p:nvSpPr>
        <p:spPr>
          <a:xfrm>
            <a:off x="7030129" y="5689307"/>
            <a:ext cx="4601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The sum is 1.52.5</a:t>
            </a:r>
            <a:endParaRPr lang="en-US" sz="2400" b="1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7910524" y="2319398"/>
            <a:ext cx="4124872" cy="667041"/>
          </a:xfrm>
          <a:prstGeom prst="wedgeRoundRectCallout">
            <a:avLst>
              <a:gd name="adj1" fmla="val -55723"/>
              <a:gd name="adj2" fmla="val 475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долепяне/конкатенация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98F4BDBC-7479-45D2-93FF-BC55E9452E3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886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3" grpId="0"/>
      <p:bldP spid="9" grpId="0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E52AFF0-71BB-41CA-86B2-29EB39EE88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bg-BG" dirty="0"/>
              <a:t>Събиране на числа</a:t>
            </a:r>
            <a:r>
              <a:rPr lang="en-US" dirty="0"/>
              <a:t> (</a:t>
            </a:r>
            <a:r>
              <a:rPr lang="bg-BG" dirty="0"/>
              <a:t>оператор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)</a:t>
            </a:r>
            <a:r>
              <a:rPr lang="bg-BG" dirty="0"/>
              <a:t>:</a:t>
            </a:r>
          </a:p>
          <a:p>
            <a:pPr lvl="1">
              <a:spcBef>
                <a:spcPts val="1200"/>
              </a:spcBef>
            </a:pPr>
            <a:endParaRPr lang="en-US" dirty="0"/>
          </a:p>
          <a:p>
            <a:pPr lvl="1">
              <a:spcBef>
                <a:spcPts val="1200"/>
              </a:spcBef>
            </a:pPr>
            <a:endParaRPr lang="en-US" dirty="0"/>
          </a:p>
          <a:p>
            <a:pPr>
              <a:spcBef>
                <a:spcPts val="2400"/>
              </a:spcBef>
            </a:pPr>
            <a:r>
              <a:rPr lang="bg-BG" dirty="0"/>
              <a:t>Изваждане на числа</a:t>
            </a:r>
            <a:r>
              <a:rPr lang="en-US" dirty="0"/>
              <a:t> (</a:t>
            </a:r>
            <a:r>
              <a:rPr lang="bg-BG" dirty="0"/>
              <a:t>оператор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-</a:t>
            </a:r>
            <a:r>
              <a:rPr lang="en-US" dirty="0"/>
              <a:t>)</a:t>
            </a:r>
            <a:r>
              <a:rPr lang="bg-BG" dirty="0"/>
              <a:t>: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en-US" dirty="0">
                <a:latin typeface="Consolas" panose="020B0609020204030204" pitchFamily="49" charset="0"/>
              </a:rPr>
              <a:t>+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dirty="0">
                <a:latin typeface="Consolas" panose="020B0609020204030204" pitchFamily="49" charset="0"/>
              </a:rPr>
              <a:t>-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743201" y="1876843"/>
            <a:ext cx="4878389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a = 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b = 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sum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a + b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759198" y="4458200"/>
            <a:ext cx="7908803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Scanner scanner = new Scanner(System.in);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a = Integer.parseInt(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scanner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.nextLine());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b = Integer.parseInt(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scanner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.nextLine());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result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a - b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System.out.println(result);</a:t>
            </a:r>
            <a:endParaRPr lang="nn-NO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A8C5C0-C41C-4795-9DFA-8109F58FB92D}"/>
              </a:ext>
            </a:extLst>
          </p:cNvPr>
          <p:cNvSpPr txBox="1"/>
          <p:nvPr/>
        </p:nvSpPr>
        <p:spPr>
          <a:xfrm>
            <a:off x="6085621" y="2553951"/>
            <a:ext cx="1192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bg-BG" sz="2800" dirty="0">
                <a:solidFill>
                  <a:schemeClr val="accent2"/>
                </a:solidFill>
              </a:rPr>
              <a:t> </a:t>
            </a:r>
            <a:r>
              <a:rPr lang="bg-BG" sz="24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12</a:t>
            </a:r>
            <a:endParaRPr lang="en-US" sz="2400" b="1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86427">
            <a:off x="8593417" y="953154"/>
            <a:ext cx="3529896" cy="3529896"/>
          </a:xfrm>
          <a:prstGeom prst="rect">
            <a:avLst/>
          </a:prstGeom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73FE4C81-863A-40A7-BEE2-2EA9E0A158B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518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429EFF7-BD56-46AB-9F40-A0A6A6C772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bg-BG" dirty="0"/>
              <a:t>Умножение на числа</a:t>
            </a:r>
            <a:r>
              <a:rPr lang="en-US" dirty="0"/>
              <a:t> (</a:t>
            </a:r>
            <a:r>
              <a:rPr lang="bg-BG" dirty="0"/>
              <a:t>оператор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*</a:t>
            </a:r>
            <a:r>
              <a:rPr lang="en-US" dirty="0"/>
              <a:t>)</a:t>
            </a:r>
            <a:r>
              <a:rPr lang="bg-BG" dirty="0"/>
              <a:t>:</a:t>
            </a:r>
          </a:p>
          <a:p>
            <a:pPr lvl="1">
              <a:spcBef>
                <a:spcPts val="1200"/>
              </a:spcBef>
            </a:pPr>
            <a:endParaRPr lang="en-US" dirty="0"/>
          </a:p>
          <a:p>
            <a:pPr lvl="1">
              <a:spcBef>
                <a:spcPts val="1200"/>
              </a:spcBef>
            </a:pPr>
            <a:endParaRPr lang="en-US" dirty="0"/>
          </a:p>
          <a:p>
            <a:pPr>
              <a:spcBef>
                <a:spcPts val="2400"/>
              </a:spcBef>
            </a:pPr>
            <a:r>
              <a:rPr lang="bg-BG" dirty="0"/>
              <a:t>Деление на числа</a:t>
            </a:r>
            <a:r>
              <a:rPr lang="en-US" dirty="0"/>
              <a:t> (</a:t>
            </a:r>
            <a:r>
              <a:rPr lang="bg-BG" dirty="0"/>
              <a:t>оператор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dirty="0"/>
              <a:t>)</a:t>
            </a:r>
            <a:r>
              <a:rPr lang="bg-BG" dirty="0"/>
              <a:t>: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bg-BG" dirty="0">
                <a:latin typeface="Consolas" panose="020B0609020204030204" pitchFamily="49" charset="0"/>
              </a:rPr>
              <a:t>*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dirty="0">
                <a:latin typeface="Consolas" panose="020B0609020204030204" pitchFamily="49" charset="0"/>
              </a:rPr>
              <a:t>/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366800" y="1855561"/>
            <a:ext cx="4948401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a = 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b = 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product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a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*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b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66799" y="4307882"/>
            <a:ext cx="9250498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a = 25;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i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a /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4;</a:t>
            </a: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double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f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a /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4.0;</a:t>
            </a: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 </a:t>
            </a:r>
            <a:endParaRPr lang="bg-BG" sz="24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error = a / 0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 </a:t>
            </a:r>
            <a:endParaRPr lang="nn-NO" sz="24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A8C5C0-C41C-4795-9DFA-8109F58FB92D}"/>
              </a:ext>
            </a:extLst>
          </p:cNvPr>
          <p:cNvSpPr txBox="1"/>
          <p:nvPr/>
        </p:nvSpPr>
        <p:spPr>
          <a:xfrm>
            <a:off x="6096000" y="2623217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b="1" dirty="0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bg-BG" sz="2400" dirty="0">
                <a:solidFill>
                  <a:schemeClr val="accent2"/>
                </a:solidFill>
              </a:rPr>
              <a:t> </a:t>
            </a:r>
            <a:r>
              <a:rPr lang="bg-BG" sz="2400" b="1" dirty="0">
                <a:solidFill>
                  <a:schemeClr val="accent2"/>
                </a:solidFill>
                <a:latin typeface="Consolas" pitchFamily="49" charset="0"/>
              </a:rPr>
              <a:t>35</a:t>
            </a:r>
            <a:endParaRPr lang="en-US" sz="2400" b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E427F3-F210-4947-92BB-187E4047F937}"/>
              </a:ext>
            </a:extLst>
          </p:cNvPr>
          <p:cNvSpPr txBox="1"/>
          <p:nvPr/>
        </p:nvSpPr>
        <p:spPr>
          <a:xfrm>
            <a:off x="6006489" y="5073654"/>
            <a:ext cx="4910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4"/>
                </a:solidFill>
                <a:latin typeface="Consolas" pitchFamily="49" charset="0"/>
              </a:defRPr>
            </a:lvl1pPr>
          </a:lstStyle>
          <a:p>
            <a:r>
              <a:rPr lang="en-US" noProof="1">
                <a:solidFill>
                  <a:schemeClr val="accent2"/>
                </a:solidFill>
              </a:rPr>
              <a:t>// </a:t>
            </a:r>
            <a:r>
              <a:rPr lang="bg-BG" noProof="1">
                <a:solidFill>
                  <a:schemeClr val="accent2"/>
                </a:solidFill>
              </a:rPr>
              <a:t>6.25 – дробно делене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E427F3-F210-4947-92BB-187E4047F937}"/>
              </a:ext>
            </a:extLst>
          </p:cNvPr>
          <p:cNvSpPr txBox="1"/>
          <p:nvPr/>
        </p:nvSpPr>
        <p:spPr>
          <a:xfrm>
            <a:off x="6006489" y="5444870"/>
            <a:ext cx="4910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4"/>
                </a:solidFill>
                <a:latin typeface="Consolas" pitchFamily="49" charset="0"/>
              </a:defRPr>
            </a:lvl1pPr>
          </a:lstStyle>
          <a:p>
            <a:r>
              <a:rPr lang="en-US" noProof="1">
                <a:solidFill>
                  <a:schemeClr val="accent2"/>
                </a:solidFill>
              </a:rPr>
              <a:t>// </a:t>
            </a:r>
            <a:r>
              <a:rPr lang="bg-BG" noProof="1">
                <a:solidFill>
                  <a:schemeClr val="accent2"/>
                </a:solidFill>
              </a:rPr>
              <a:t>Грешка: деление на 0</a:t>
            </a:r>
            <a:endParaRPr lang="en-US" noProof="1">
              <a:solidFill>
                <a:schemeClr val="accent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A8C5C0-C41C-4795-9DFA-8109F58FB92D}"/>
              </a:ext>
            </a:extLst>
          </p:cNvPr>
          <p:cNvSpPr txBox="1"/>
          <p:nvPr/>
        </p:nvSpPr>
        <p:spPr>
          <a:xfrm>
            <a:off x="6019801" y="4682591"/>
            <a:ext cx="5541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4"/>
                </a:solidFill>
                <a:latin typeface="Consolas" pitchFamily="49" charset="0"/>
              </a:defRPr>
            </a:lvl1pPr>
          </a:lstStyle>
          <a:p>
            <a:r>
              <a:rPr lang="bg-BG" dirty="0">
                <a:solidFill>
                  <a:schemeClr val="accent2"/>
                </a:solidFill>
              </a:rPr>
              <a:t>// 6 – дробната част се отрязва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8462F8A-4CDC-48E1-94B0-4BC5B777A77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66919">
            <a:off x="9155885" y="1988685"/>
            <a:ext cx="1657930" cy="1657930"/>
          </a:xfrm>
          <a:prstGeom prst="rect">
            <a:avLst/>
          </a:prstGeom>
        </p:spPr>
      </p:pic>
      <p:sp>
        <p:nvSpPr>
          <p:cNvPr id="13" name="Slide Number">
            <a:extLst>
              <a:ext uri="{FF2B5EF4-FFF2-40B4-BE49-F238E27FC236}">
                <a16:creationId xmlns:a16="http://schemas.microsoft.com/office/drawing/2014/main" id="{F9D23890-1D59-4BB4-852A-C219A9E2264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191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9" grpId="0"/>
      <p:bldP spid="10" grpId="0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F072B01-48EB-476E-9416-6EB0144742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219200"/>
            <a:ext cx="11815018" cy="5201066"/>
          </a:xfrm>
        </p:spPr>
        <p:txBody>
          <a:bodyPr/>
          <a:lstStyle/>
          <a:p>
            <a:r>
              <a:rPr lang="bg-BG" dirty="0"/>
              <a:t>При деление на цели числа резултатът е цяло число:</a:t>
            </a:r>
          </a:p>
          <a:p>
            <a:endParaRPr lang="bg-BG" dirty="0"/>
          </a:p>
          <a:p>
            <a:endParaRPr lang="bg-BG" dirty="0"/>
          </a:p>
          <a:p>
            <a:pPr>
              <a:spcBef>
                <a:spcPts val="3000"/>
              </a:spcBef>
            </a:pPr>
            <a:r>
              <a:rPr lang="bg-BG" dirty="0"/>
              <a:t>При деление на дробни числа резултатът е дробно число: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Особености при деление</a:t>
            </a:r>
            <a:r>
              <a:rPr lang="en-US" dirty="0"/>
              <a:t> </a:t>
            </a:r>
            <a:r>
              <a:rPr lang="bg-BG" dirty="0"/>
              <a:t>на числа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5024" y="1967805"/>
            <a:ext cx="10518776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atin typeface="Consolas" pitchFamily="49" charset="0"/>
                <a:cs typeface="Consolas" pitchFamily="49" charset="0"/>
              </a:rPr>
              <a:t>int a = 25;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System.out.println(a / 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4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600" b="1" i="1" noProof="1">
                <a:latin typeface="Consolas" pitchFamily="49" charset="0"/>
                <a:cs typeface="Consolas" pitchFamily="49" charset="0"/>
              </a:rPr>
              <a:t> </a:t>
            </a:r>
            <a:endParaRPr lang="bg-BG" sz="26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System.out.println(a / 0)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6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8200" y="4343401"/>
            <a:ext cx="10515600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atin typeface="Consolas" pitchFamily="49" charset="0"/>
                <a:cs typeface="Consolas" pitchFamily="49" charset="0"/>
              </a:rPr>
              <a:t>double a = 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15</a:t>
            </a:r>
            <a:r>
              <a:rPr lang="nn-NO" sz="26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System.out.println(a / 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2.0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600" b="1" i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System.out.println(a / 0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.0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</a:t>
            </a:r>
            <a:endParaRPr lang="bg-BG" sz="26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System.out.println(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0.0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/ 0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.0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6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8951FC-27C4-4223-B7B1-4D2C82A5B7C2}"/>
              </a:ext>
            </a:extLst>
          </p:cNvPr>
          <p:cNvSpPr txBox="1"/>
          <p:nvPr/>
        </p:nvSpPr>
        <p:spPr>
          <a:xfrm>
            <a:off x="6094412" y="2367915"/>
            <a:ext cx="524844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chemeClr val="accent4"/>
                </a:solidFill>
                <a:latin typeface="Consolas" pitchFamily="49" charset="0"/>
              </a:defRPr>
            </a:lvl1pPr>
          </a:lstStyle>
          <a:p>
            <a:r>
              <a:rPr lang="bg-BG" sz="2600" noProof="1"/>
              <a:t>  </a:t>
            </a:r>
            <a:r>
              <a:rPr lang="en-US" sz="2600" noProof="1">
                <a:solidFill>
                  <a:schemeClr val="accent2"/>
                </a:solidFill>
              </a:rPr>
              <a:t>// </a:t>
            </a:r>
            <a:r>
              <a:rPr lang="bg-BG" sz="2600" noProof="1">
                <a:solidFill>
                  <a:schemeClr val="accent2"/>
                </a:solidFill>
              </a:rPr>
              <a:t>Целочислен резултат:6</a:t>
            </a:r>
          </a:p>
          <a:p>
            <a:r>
              <a:rPr lang="bg-BG" sz="2600" noProof="1"/>
              <a:t>  </a:t>
            </a:r>
            <a:r>
              <a:rPr lang="en-US" sz="2600" noProof="1">
                <a:solidFill>
                  <a:schemeClr val="accent2"/>
                </a:solidFill>
              </a:rPr>
              <a:t>// </a:t>
            </a:r>
            <a:r>
              <a:rPr lang="bg-BG" sz="2600" noProof="1">
                <a:solidFill>
                  <a:schemeClr val="accent2"/>
                </a:solidFill>
              </a:rPr>
              <a:t>Грешка: деление на 0</a:t>
            </a:r>
            <a:endParaRPr lang="en-US" sz="2600" noProof="1">
              <a:solidFill>
                <a:schemeClr val="accent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49C5D1-56F5-46FE-B42A-3AD70F9559DC}"/>
              </a:ext>
            </a:extLst>
          </p:cNvPr>
          <p:cNvSpPr txBox="1"/>
          <p:nvPr/>
        </p:nvSpPr>
        <p:spPr>
          <a:xfrm>
            <a:off x="6561145" y="4713441"/>
            <a:ext cx="523824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chemeClr val="accent4"/>
                </a:solidFill>
                <a:latin typeface="Consolas" pitchFamily="49" charset="0"/>
              </a:defRPr>
            </a:lvl1pPr>
          </a:lstStyle>
          <a:p>
            <a:r>
              <a:rPr lang="en-US" sz="2600" noProof="1">
                <a:solidFill>
                  <a:schemeClr val="accent2"/>
                </a:solidFill>
              </a:rPr>
              <a:t>// </a:t>
            </a:r>
            <a:r>
              <a:rPr lang="bg-BG" sz="2600" noProof="1">
                <a:solidFill>
                  <a:schemeClr val="accent2"/>
                </a:solidFill>
              </a:rPr>
              <a:t>Дробен резултат: 7.5</a:t>
            </a:r>
            <a:endParaRPr lang="en-US" sz="2600" noProof="1">
              <a:solidFill>
                <a:schemeClr val="accent2"/>
              </a:solidFill>
            </a:endParaRPr>
          </a:p>
          <a:p>
            <a:r>
              <a:rPr lang="en-US" sz="2600" noProof="1">
                <a:solidFill>
                  <a:schemeClr val="accent2"/>
                </a:solidFill>
              </a:rPr>
              <a:t>// </a:t>
            </a:r>
            <a:r>
              <a:rPr lang="bg-BG" sz="2600" noProof="1">
                <a:solidFill>
                  <a:schemeClr val="accent2"/>
                </a:solidFill>
              </a:rPr>
              <a:t>Резултат: </a:t>
            </a:r>
            <a:r>
              <a:rPr lang="en-US" sz="2600" noProof="1">
                <a:solidFill>
                  <a:schemeClr val="accent2"/>
                </a:solidFill>
              </a:rPr>
              <a:t>Infinity</a:t>
            </a:r>
            <a:endParaRPr lang="bg-BG" sz="2600" noProof="1">
              <a:solidFill>
                <a:schemeClr val="accent2"/>
              </a:solidFill>
            </a:endParaRPr>
          </a:p>
          <a:p>
            <a:r>
              <a:rPr lang="en-US" sz="2600" noProof="1">
                <a:solidFill>
                  <a:schemeClr val="accent2"/>
                </a:solidFill>
              </a:rPr>
              <a:t>// </a:t>
            </a:r>
            <a:r>
              <a:rPr lang="bg-BG" sz="2600" noProof="1">
                <a:solidFill>
                  <a:schemeClr val="accent2"/>
                </a:solidFill>
              </a:rPr>
              <a:t>Резултат: </a:t>
            </a:r>
            <a:r>
              <a:rPr lang="en-US" sz="2600" noProof="1">
                <a:solidFill>
                  <a:schemeClr val="accent2"/>
                </a:solidFill>
              </a:rPr>
              <a:t>NaN</a:t>
            </a:r>
            <a:endParaRPr lang="bg-BG" sz="2600" noProof="1">
              <a:solidFill>
                <a:schemeClr val="accent2"/>
              </a:solidFill>
            </a:endParaRPr>
          </a:p>
          <a:p>
            <a:endParaRPr lang="en-US" sz="2600" noProof="1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4C985C6D-83B8-4032-9EC9-24A40382D1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5717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0140FA0-EDBF-463A-BA59-911A22F4EC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Модул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/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остатък от целочислено</a:t>
            </a:r>
            <a:r>
              <a:rPr lang="bg-BG" dirty="0"/>
              <a:t> деление на числа</a:t>
            </a:r>
            <a:br>
              <a:rPr lang="bg-BG" dirty="0"/>
            </a:br>
            <a:r>
              <a:rPr lang="en-US" dirty="0"/>
              <a:t>(</a:t>
            </a:r>
            <a:r>
              <a:rPr lang="bg-BG" dirty="0"/>
              <a:t>оператор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%</a:t>
            </a:r>
            <a:r>
              <a:rPr lang="en-US" dirty="0"/>
              <a:t>)</a:t>
            </a:r>
            <a:r>
              <a:rPr lang="bg-BG" dirty="0"/>
              <a:t>: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en-US" dirty="0">
                <a:latin typeface="Consolas" panose="020B0609020204030204" pitchFamily="49" charset="0"/>
              </a:rPr>
              <a:t>%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2729806"/>
            <a:ext cx="5519087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int a = 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int b = 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2</a:t>
            </a:r>
            <a:endParaRPr lang="nn-NO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product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a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b</a:t>
            </a:r>
            <a:r>
              <a:rPr lang="en-US" sz="2800" b="1" i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2812" y="4833924"/>
            <a:ext cx="9526589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odd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3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2</a:t>
            </a:r>
            <a:endParaRPr lang="en-US" sz="28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е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ven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4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2</a:t>
            </a:r>
            <a:endParaRPr lang="en-US" sz="28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error = 3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0</a:t>
            </a:r>
            <a:endParaRPr lang="nn-NO" sz="28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90825" y="3591580"/>
            <a:ext cx="144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GB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nn-NO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56359" y="4870234"/>
            <a:ext cx="56354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4"/>
                </a:solidFill>
                <a:latin typeface="Consolas" pitchFamily="49" charset="0"/>
              </a:defRPr>
            </a:lvl1pPr>
          </a:lstStyle>
          <a:p>
            <a:r>
              <a:rPr lang="en-US" sz="2800" noProof="1">
                <a:solidFill>
                  <a:schemeClr val="accent2"/>
                </a:solidFill>
              </a:rPr>
              <a:t>// 1 </a:t>
            </a:r>
            <a:r>
              <a:rPr lang="bg-BG" sz="2800" noProof="1">
                <a:solidFill>
                  <a:schemeClr val="accent2"/>
                </a:solidFill>
              </a:rPr>
              <a:t>–</a:t>
            </a:r>
            <a:r>
              <a:rPr lang="en-US" sz="2800" noProof="1">
                <a:solidFill>
                  <a:schemeClr val="accent2"/>
                </a:solidFill>
              </a:rPr>
              <a:t> </a:t>
            </a:r>
            <a:r>
              <a:rPr lang="bg-BG" sz="2800" noProof="1">
                <a:solidFill>
                  <a:schemeClr val="accent2"/>
                </a:solidFill>
              </a:rPr>
              <a:t>числото</a:t>
            </a:r>
            <a:r>
              <a:rPr lang="en-US" sz="2800" noProof="1">
                <a:solidFill>
                  <a:schemeClr val="accent2"/>
                </a:solidFill>
              </a:rPr>
              <a:t> 3</a:t>
            </a:r>
            <a:r>
              <a:rPr lang="bg-BG" sz="2800" noProof="1">
                <a:solidFill>
                  <a:schemeClr val="accent2"/>
                </a:solidFill>
              </a:rPr>
              <a:t> е нечетно</a:t>
            </a:r>
            <a:r>
              <a:rPr lang="en-US" sz="2800" noProof="1">
                <a:solidFill>
                  <a:schemeClr val="accent2"/>
                </a:solidFill>
              </a:rPr>
              <a:t> 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21244" y="5295293"/>
            <a:ext cx="53657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chemeClr val="accent4"/>
                </a:solidFill>
                <a:latin typeface="Consolas" pitchFamily="49" charset="0"/>
              </a:defRPr>
            </a:lvl1pPr>
          </a:lstStyle>
          <a:p>
            <a:r>
              <a:rPr lang="en-US" noProof="1">
                <a:solidFill>
                  <a:schemeClr val="accent2"/>
                </a:solidFill>
              </a:rPr>
              <a:t>// </a:t>
            </a:r>
            <a:r>
              <a:rPr lang="bg-BG" noProof="1">
                <a:solidFill>
                  <a:schemeClr val="accent2"/>
                </a:solidFill>
              </a:rPr>
              <a:t>0 – числото</a:t>
            </a:r>
            <a:r>
              <a:rPr lang="en-US" noProof="1">
                <a:solidFill>
                  <a:schemeClr val="accent2"/>
                </a:solidFill>
              </a:rPr>
              <a:t> 4</a:t>
            </a:r>
            <a:r>
              <a:rPr lang="bg-BG" noProof="1">
                <a:solidFill>
                  <a:schemeClr val="accent2"/>
                </a:solidFill>
              </a:rPr>
              <a:t> е четно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21244" y="5723106"/>
            <a:ext cx="5518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chemeClr val="accent4"/>
                </a:solidFill>
                <a:latin typeface="Consolas" pitchFamily="49" charset="0"/>
              </a:defRPr>
            </a:lvl1pPr>
          </a:lstStyle>
          <a:p>
            <a:r>
              <a:rPr lang="en-US" noProof="1">
                <a:solidFill>
                  <a:schemeClr val="accent2"/>
                </a:solidFill>
              </a:rPr>
              <a:t>// </a:t>
            </a:r>
            <a:r>
              <a:rPr lang="bg-BG" noProof="1">
                <a:solidFill>
                  <a:schemeClr val="accent2"/>
                </a:solidFill>
              </a:rPr>
              <a:t>Грешка: деление на 0</a:t>
            </a:r>
            <a:endParaRPr lang="nn-NO" noProof="1">
              <a:solidFill>
                <a:schemeClr val="accent2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624" y="2362201"/>
            <a:ext cx="3294288" cy="1835451"/>
          </a:xfrm>
          <a:prstGeom prst="rect">
            <a:avLst/>
          </a:prstGeom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713F65CD-A2A2-4885-997F-3DB408E334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52563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  <p:bldP spid="9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381001" y="1327990"/>
            <a:ext cx="8097481" cy="553001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bg-BG" sz="3000" dirty="0"/>
              <a:t>Променливи и типове данни</a:t>
            </a:r>
            <a:endParaRPr lang="en-US" sz="3000" dirty="0"/>
          </a:p>
          <a:p>
            <a:pPr marL="514350" indent="-514350">
              <a:buFont typeface="+mj-lt"/>
              <a:buAutoNum type="arabicPeriod"/>
            </a:pPr>
            <a:r>
              <a:rPr lang="bg-BG" sz="3000" dirty="0"/>
              <a:t>Четене на потребителски вход</a:t>
            </a:r>
            <a:endParaRPr lang="en-US" sz="3000" dirty="0"/>
          </a:p>
          <a:p>
            <a:pPr marL="514350" indent="-514350">
              <a:buFont typeface="+mj-lt"/>
              <a:buAutoNum type="arabicPeriod"/>
            </a:pPr>
            <a:r>
              <a:rPr lang="bg-BG" sz="3000" dirty="0"/>
              <a:t>Прости операции</a:t>
            </a:r>
          </a:p>
          <a:p>
            <a:pPr marL="819096" lvl="1" indent="-514350"/>
            <a:r>
              <a:rPr lang="bg-BG" sz="3000" dirty="0"/>
              <a:t>Работа с текст</a:t>
            </a:r>
          </a:p>
          <a:p>
            <a:pPr marL="819096" lvl="1" indent="-514350"/>
            <a:r>
              <a:rPr lang="bg-BG" sz="3000" dirty="0"/>
              <a:t>Работа с числа</a:t>
            </a:r>
            <a:endParaRPr lang="en-US" sz="3000" dirty="0"/>
          </a:p>
          <a:p>
            <a:pPr marL="514350" indent="-514350">
              <a:buFont typeface="+mj-lt"/>
              <a:buAutoNum type="arabicPeriod"/>
            </a:pPr>
            <a:r>
              <a:rPr lang="bg-BG" sz="3000" dirty="0"/>
              <a:t>Печатане на екрана</a:t>
            </a:r>
            <a:endParaRPr lang="en-US" sz="3000" dirty="0"/>
          </a:p>
          <a:p>
            <a:pPr lvl="1"/>
            <a:r>
              <a:rPr lang="bg-BG" sz="3000" dirty="0"/>
              <a:t>Форматиране на изход</a:t>
            </a:r>
            <a:endParaRPr lang="en-US" sz="3000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pic>
        <p:nvPicPr>
          <p:cNvPr id="8" name="Picture 7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FBB85A63-41A6-48E2-8AF2-E8085CCB95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467600" y="1763904"/>
            <a:ext cx="3572162" cy="4385137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0F62269E-7F7C-49E7-99FC-CBA9AE300D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43499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Ð ÐµÐ·ÑÐ»ÑÐ°Ñ Ñ Ð¸Ð·Ð¾Ð±ÑÐ°Ð¶ÐµÐ½Ð¸Ðµ Ð·Ð° work png">
            <a:extLst>
              <a:ext uri="{FF2B5EF4-FFF2-40B4-BE49-F238E27FC236}">
                <a16:creationId xmlns:a16="http://schemas.microsoft.com/office/drawing/2014/main" id="{4A2620B7-41B5-4982-B023-EE4E33EF4A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393883"/>
            <a:ext cx="2635956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37DC19B-BAF8-4393-A19D-E9D1D11020B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Задачи с прости изчисления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75805AE4-EAAA-4CEB-848B-0130FF1B115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/>
              <a:t>Работа на живо в клас (лаб)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30093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Callout 7">
            <a:extLst>
              <a:ext uri="{FF2B5EF4-FFF2-40B4-BE49-F238E27FC236}">
                <a16:creationId xmlns:a16="http://schemas.microsoft.com/office/drawing/2014/main" id="{38CB8CA4-8746-4FE2-9DC1-E827FBD62AD7}"/>
              </a:ext>
            </a:extLst>
          </p:cNvPr>
          <p:cNvSpPr/>
          <p:nvPr/>
        </p:nvSpPr>
        <p:spPr>
          <a:xfrm>
            <a:off x="4937167" y="1512630"/>
            <a:ext cx="2317668" cy="2137918"/>
          </a:xfrm>
          <a:prstGeom prst="wedgeEllipseCallout">
            <a:avLst>
              <a:gd name="adj1" fmla="val -48582"/>
              <a:gd name="adj2" fmla="val 55368"/>
            </a:avLst>
          </a:prstGeom>
          <a:solidFill>
            <a:schemeClr val="tx2">
              <a:lumMod val="75000"/>
            </a:schemeClr>
          </a:solidFill>
          <a:ln w="66675">
            <a:solidFill>
              <a:srgbClr val="FF5549"/>
            </a:solidFill>
            <a:prstDash val="solid"/>
          </a:ln>
          <a:effectLst>
            <a:outerShdw dist="25400" dir="9600000" sx="98000" sy="98000" algn="ctr" rotWithShape="0">
              <a:schemeClr val="tx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9159E77-E637-4906-9760-6FBE186260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50072">
            <a:off x="5282687" y="1768276"/>
            <a:ext cx="1626626" cy="162662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96D40AF-EBC2-47C4-9FAE-E9B0D60DC8E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Печатане на екрана</a:t>
            </a:r>
          </a:p>
        </p:txBody>
      </p:sp>
    </p:spTree>
    <p:extLst>
      <p:ext uri="{BB962C8B-B14F-4D97-AF65-F5344CB8AC3E}">
        <p14:creationId xmlns:p14="http://schemas.microsoft.com/office/powerpoint/2010/main" val="862154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CC9AB-DC72-4797-B2F3-ACB3FBF3E7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При печат на текст, числа и други данни, можем да ги </a:t>
            </a:r>
            <a:br>
              <a:rPr lang="en-US" sz="3200" dirty="0"/>
            </a:br>
            <a:r>
              <a:rPr lang="bg-BG" sz="3200" dirty="0"/>
              <a:t>съединим, използвайки шаблони </a:t>
            </a:r>
            <a:endParaRPr lang="en-US" sz="3200" dirty="0"/>
          </a:p>
          <a:p>
            <a:pPr lvl="1">
              <a:buClr>
                <a:schemeClr val="tx1"/>
              </a:buClr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%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s</a:t>
            </a:r>
            <a:r>
              <a:rPr lang="en-US" sz="26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600" b="1" dirty="0">
                <a:latin typeface="Consolas" panose="020B0609020204030204" pitchFamily="49" charset="0"/>
              </a:rPr>
              <a:t>(String)</a:t>
            </a:r>
            <a:r>
              <a:rPr lang="en-US" sz="2600" dirty="0"/>
              <a:t>,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%d</a:t>
            </a:r>
            <a:r>
              <a:rPr lang="en-US" sz="26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600" b="1" dirty="0">
                <a:latin typeface="Consolas" panose="020B0609020204030204" pitchFamily="49" charset="0"/>
              </a:rPr>
              <a:t>(</a:t>
            </a:r>
            <a:r>
              <a:rPr lang="en-US" sz="2600" b="1" noProof="1">
                <a:latin typeface="Consolas" panose="020B0609020204030204" pitchFamily="49" charset="0"/>
              </a:rPr>
              <a:t>int</a:t>
            </a:r>
            <a:r>
              <a:rPr lang="en-US" sz="2600" b="1" dirty="0">
                <a:latin typeface="Consolas" panose="020B0609020204030204" pitchFamily="49" charset="0"/>
              </a:rPr>
              <a:t>)</a:t>
            </a:r>
            <a:r>
              <a:rPr lang="en-US" sz="2600" b="1" dirty="0">
                <a:latin typeface="+mj-lt"/>
              </a:rPr>
              <a:t>,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%f</a:t>
            </a:r>
            <a:r>
              <a:rPr lang="en-US" sz="26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600" b="1" dirty="0">
                <a:latin typeface="Consolas" panose="020B0609020204030204" pitchFamily="49" charset="0"/>
              </a:rPr>
              <a:t>(double)</a:t>
            </a:r>
            <a:r>
              <a:rPr lang="en-US" sz="2600" b="1" dirty="0">
                <a:latin typeface="+mj-lt"/>
              </a:rPr>
              <a:t>,</a:t>
            </a:r>
            <a:r>
              <a:rPr lang="bg-BG" sz="2600" b="1" dirty="0">
                <a:latin typeface="+mj-lt"/>
              </a:rPr>
              <a:t>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%c</a:t>
            </a:r>
            <a:r>
              <a:rPr lang="en-US" sz="26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600" b="1" dirty="0">
                <a:latin typeface="Consolas" panose="020B0609020204030204" pitchFamily="49" charset="0"/>
              </a:rPr>
              <a:t>(char)</a:t>
            </a:r>
            <a:r>
              <a:rPr lang="en-US" sz="2600" b="1" dirty="0">
                <a:latin typeface="+mj-lt"/>
              </a:rPr>
              <a:t> …</a:t>
            </a:r>
          </a:p>
          <a:p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Съединяване на текст и числа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295400" y="2895601"/>
            <a:ext cx="9448800" cy="345453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00" b="1" noProof="1">
                <a:latin typeface="Consolas" pitchFamily="49" charset="0"/>
                <a:cs typeface="Consolas" pitchFamily="49" charset="0"/>
              </a:rPr>
              <a:t>Scanner </a:t>
            </a:r>
            <a:r>
              <a:rPr lang="bg-BG" sz="2500" b="1" noProof="1">
                <a:latin typeface="Consolas" pitchFamily="49" charset="0"/>
                <a:cs typeface="Consolas" pitchFamily="49" charset="0"/>
              </a:rPr>
              <a:t>scanner</a:t>
            </a:r>
            <a:r>
              <a:rPr lang="it-IT" sz="2500" b="1" noProof="1">
                <a:latin typeface="Consolas" pitchFamily="49" charset="0"/>
                <a:cs typeface="Consolas" pitchFamily="49" charset="0"/>
              </a:rPr>
              <a:t> = new Scanner(System.in);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00" b="1" noProof="1">
                <a:latin typeface="Consolas" pitchFamily="49" charset="0"/>
                <a:cs typeface="Consolas" pitchFamily="49" charset="0"/>
              </a:rPr>
              <a:t>String firstName = </a:t>
            </a:r>
            <a:r>
              <a:rPr lang="bg-BG" sz="2500" b="1" noProof="1">
                <a:latin typeface="Consolas" pitchFamily="49" charset="0"/>
                <a:cs typeface="Consolas" pitchFamily="49" charset="0"/>
              </a:rPr>
              <a:t>scanner</a:t>
            </a:r>
            <a:r>
              <a:rPr lang="it-IT" sz="2500" b="1" noProof="1">
                <a:latin typeface="Consolas" pitchFamily="49" charset="0"/>
                <a:cs typeface="Consolas" pitchFamily="49" charset="0"/>
              </a:rPr>
              <a:t>.nextLine();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00" b="1" noProof="1">
                <a:latin typeface="Consolas" pitchFamily="49" charset="0"/>
                <a:cs typeface="Consolas" pitchFamily="49" charset="0"/>
              </a:rPr>
              <a:t>String lastName = </a:t>
            </a:r>
            <a:r>
              <a:rPr lang="bg-BG" sz="2500" b="1" noProof="1">
                <a:latin typeface="Consolas" pitchFamily="49" charset="0"/>
                <a:cs typeface="Consolas" pitchFamily="49" charset="0"/>
              </a:rPr>
              <a:t>scanner</a:t>
            </a:r>
            <a:r>
              <a:rPr lang="it-IT" sz="2500" b="1" noProof="1">
                <a:latin typeface="Consolas" pitchFamily="49" charset="0"/>
                <a:cs typeface="Consolas" pitchFamily="49" charset="0"/>
              </a:rPr>
              <a:t>.nextLine();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00" b="1" noProof="1">
                <a:latin typeface="Consolas" pitchFamily="49" charset="0"/>
                <a:cs typeface="Consolas" pitchFamily="49" charset="0"/>
              </a:rPr>
              <a:t>int age = Integer.parseInt(</a:t>
            </a:r>
            <a:r>
              <a:rPr lang="bg-BG" sz="2500" b="1" noProof="1">
                <a:latin typeface="Consolas" pitchFamily="49" charset="0"/>
                <a:cs typeface="Consolas" pitchFamily="49" charset="0"/>
              </a:rPr>
              <a:t>scanner</a:t>
            </a:r>
            <a:r>
              <a:rPr lang="it-IT" sz="2500" b="1" noProof="1">
                <a:latin typeface="Consolas" pitchFamily="49" charset="0"/>
                <a:cs typeface="Consolas" pitchFamily="49" charset="0"/>
              </a:rPr>
              <a:t>.nextLine());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00" b="1" noProof="1">
                <a:latin typeface="Consolas" pitchFamily="49" charset="0"/>
                <a:cs typeface="Consolas" pitchFamily="49" charset="0"/>
              </a:rPr>
              <a:t>String town = </a:t>
            </a:r>
            <a:r>
              <a:rPr lang="bg-BG" sz="2500" b="1" noProof="1">
                <a:latin typeface="Consolas" pitchFamily="49" charset="0"/>
                <a:cs typeface="Consolas" pitchFamily="49" charset="0"/>
              </a:rPr>
              <a:t>scanner</a:t>
            </a:r>
            <a:r>
              <a:rPr lang="it-IT" sz="2500" b="1" noProof="1">
                <a:latin typeface="Consolas" pitchFamily="49" charset="0"/>
                <a:cs typeface="Consolas" pitchFamily="49" charset="0"/>
              </a:rPr>
              <a:t>.nextLine();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5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00" b="1" noProof="1">
                <a:latin typeface="Consolas" pitchFamily="49" charset="0"/>
                <a:cs typeface="Consolas" pitchFamily="49" charset="0"/>
              </a:rPr>
              <a:t>System.out.print</a:t>
            </a:r>
            <a:r>
              <a:rPr lang="it-IT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it-IT" sz="2500" b="1" noProof="1">
                <a:latin typeface="Consolas" pitchFamily="49" charset="0"/>
                <a:cs typeface="Consolas" pitchFamily="49" charset="0"/>
              </a:rPr>
              <a:t>("You are </a:t>
            </a:r>
            <a:r>
              <a:rPr lang="it-IT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%s</a:t>
            </a:r>
            <a:r>
              <a:rPr lang="it-IT" sz="25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it-IT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%s</a:t>
            </a:r>
            <a:r>
              <a:rPr lang="it-IT" sz="2500" b="1" noProof="1">
                <a:latin typeface="Consolas" pitchFamily="49" charset="0"/>
                <a:cs typeface="Consolas" pitchFamily="49" charset="0"/>
              </a:rPr>
              <a:t>, a </a:t>
            </a:r>
            <a:r>
              <a:rPr lang="it-IT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%d</a:t>
            </a:r>
            <a:r>
              <a:rPr lang="it-IT" sz="2500" b="1" noProof="1">
                <a:latin typeface="Consolas" pitchFamily="49" charset="0"/>
                <a:cs typeface="Consolas" pitchFamily="49" charset="0"/>
              </a:rPr>
              <a:t>-years old person from </a:t>
            </a:r>
            <a:r>
              <a:rPr lang="it-IT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%s</a:t>
            </a:r>
            <a:r>
              <a:rPr lang="it-IT" sz="2500" b="1" noProof="1">
                <a:latin typeface="Consolas" pitchFamily="49" charset="0"/>
                <a:cs typeface="Consolas" pitchFamily="49" charset="0"/>
              </a:rPr>
              <a:t>.", firstName, lastName, age, town);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5E7EB9-F273-4AC0-B140-CD3C194D9D13}"/>
              </a:ext>
            </a:extLst>
          </p:cNvPr>
          <p:cNvSpPr/>
          <p:nvPr/>
        </p:nvSpPr>
        <p:spPr>
          <a:xfrm>
            <a:off x="685800" y="639633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 </a:t>
            </a:r>
            <a:r>
              <a:rPr lang="en-US" sz="2400" dirty="0">
                <a:hlinkClick r:id="rId3"/>
              </a:rPr>
              <a:t>https://judge.softuni.bg/Contests/Practice/Index/2266#1</a:t>
            </a:r>
            <a:endParaRPr lang="en-US" sz="2400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D6EE70C6-46A8-4BEE-94C4-459AC0E03B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31551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Ð ÐµÐ·ÑÐ»ÑÐ°Ñ Ñ Ð¸Ð·Ð¾Ð±ÑÐ°Ð¶ÐµÐ½Ð¸Ðµ Ð·Ð° data png">
            <a:extLst>
              <a:ext uri="{FF2B5EF4-FFF2-40B4-BE49-F238E27FC236}">
                <a16:creationId xmlns:a16="http://schemas.microsoft.com/office/drawing/2014/main" id="{1EF40DE8-6ABC-4507-9E4B-64ADAE0B7B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9743" y="1447800"/>
            <a:ext cx="3392515" cy="2425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EFAE561-B27C-4E7E-B2B0-C10306DAA45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Преобразуване на типове</a:t>
            </a:r>
          </a:p>
        </p:txBody>
      </p:sp>
    </p:spTree>
    <p:extLst>
      <p:ext uri="{BB962C8B-B14F-4D97-AF65-F5344CB8AC3E}">
        <p14:creationId xmlns:p14="http://schemas.microsoft.com/office/powerpoint/2010/main" val="2575330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83EA6A-EE8F-40D4-968F-DC0378C2BB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 програмирането можем да закръгляме дробни числа</a:t>
            </a:r>
            <a:endParaRPr lang="en-US" dirty="0"/>
          </a:p>
          <a:p>
            <a:pPr lvl="1"/>
            <a:r>
              <a:rPr lang="bg-BG" dirty="0"/>
              <a:t>Закръгляне до следващо (по-голямо) цяло число:</a:t>
            </a:r>
          </a:p>
          <a:p>
            <a:pPr lvl="1"/>
            <a:endParaRPr lang="bg-BG" dirty="0"/>
          </a:p>
          <a:p>
            <a:pPr lvl="1"/>
            <a:r>
              <a:rPr lang="bg-BG" dirty="0"/>
              <a:t>Закръгляне до предишно (по-малко) цяло число:</a:t>
            </a:r>
            <a:endParaRPr lang="en-US" dirty="0"/>
          </a:p>
          <a:p>
            <a:pPr lvl="1"/>
            <a:endParaRPr lang="en-US" dirty="0"/>
          </a:p>
          <a:p>
            <a:r>
              <a:rPr lang="bg-BG" dirty="0"/>
              <a:t>Намиране на абсолютна стойност</a:t>
            </a:r>
          </a:p>
          <a:p>
            <a:pPr marL="0" indent="0">
              <a:buNone/>
            </a:pPr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Работа с числа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4399" y="2558560"/>
            <a:ext cx="861060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double up = Math.ceil(23.45);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 24.0</a:t>
            </a:r>
            <a:endParaRPr lang="nn-NO" sz="2800" b="1" noProof="1">
              <a:solidFill>
                <a:schemeClr val="accent2"/>
              </a:solidFill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6A2756D-9649-47BD-976B-7CCC79097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9391" y="3865962"/>
            <a:ext cx="861560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double down = Math.floor(45.67);    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 45.0</a:t>
            </a:r>
            <a:endParaRPr lang="nn-NO" sz="2800" b="1" noProof="1">
              <a:solidFill>
                <a:schemeClr val="accent2"/>
              </a:solidFill>
              <a:latin typeface="Consolas" panose="020B0609020204030204" pitchFamily="49" charset="0"/>
              <a:cs typeface="Consolas" pitchFamily="49" charset="0"/>
            </a:endParaRPr>
          </a:p>
        </p:txBody>
      </p:sp>
      <p:pic>
        <p:nvPicPr>
          <p:cNvPr id="12" name="Picture 2" descr="Ð ÐµÐ·ÑÐ»ÑÐ°Ñ Ñ Ð¸Ð·Ð¾Ð±ÑÐ°Ð¶ÐµÐ½Ð¸Ðµ Ð·Ð° math png">
            <a:extLst>
              <a:ext uri="{FF2B5EF4-FFF2-40B4-BE49-F238E27FC236}">
                <a16:creationId xmlns:a16="http://schemas.microsoft.com/office/drawing/2014/main" id="{EAFC8B12-288E-4B2F-82C8-3C68881556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7607" y="3796658"/>
            <a:ext cx="2032474" cy="1867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5">
            <a:extLst>
              <a:ext uri="{FF2B5EF4-FFF2-40B4-BE49-F238E27FC236}">
                <a16:creationId xmlns:a16="http://schemas.microsoft.com/office/drawing/2014/main" id="{334A6C81-6A76-4A97-AF8D-0962386099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9391" y="5274564"/>
            <a:ext cx="8615608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example1 = Math.Abs(-50);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50</a:t>
            </a:r>
            <a:endParaRPr lang="nn-NO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int example2 = Math.Abs(50);  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nn-NO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50</a:t>
            </a:r>
            <a:endParaRPr lang="en-US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F186E7BA-0CE7-4A03-A49E-91235BEED9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2631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83EA6A-EE8F-40D4-968F-DC0378C2BB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88" y="1219200"/>
            <a:ext cx="11815018" cy="5201066"/>
          </a:xfrm>
        </p:spPr>
        <p:txBody>
          <a:bodyPr>
            <a:normAutofit/>
          </a:bodyPr>
          <a:lstStyle/>
          <a:p>
            <a:pPr lvl="1"/>
            <a:r>
              <a:rPr lang="bg-BG" dirty="0"/>
              <a:t>Закръгляне до най-близкото цяло число:</a:t>
            </a:r>
            <a:endParaRPr lang="en-US" dirty="0"/>
          </a:p>
          <a:p>
            <a:pPr marL="609219" lvl="1" indent="0">
              <a:buNone/>
            </a:pPr>
            <a:endParaRPr lang="en-US" dirty="0"/>
          </a:p>
          <a:p>
            <a:pPr lvl="1"/>
            <a:r>
              <a:rPr lang="bg-BG" dirty="0"/>
              <a:t>Форматиране до </a:t>
            </a:r>
            <a:r>
              <a:rPr lang="bg-BG" b="1" dirty="0"/>
              <a:t>2</a:t>
            </a:r>
            <a:r>
              <a:rPr lang="bg-BG" dirty="0"/>
              <a:t> знака след десетичната запетая: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Форматиране и Закръгляне</a:t>
            </a:r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2BB099F2-E289-4CB2-B7E6-3E8A40B88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220" y="3167390"/>
            <a:ext cx="9753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System.out.printf("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%.2f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", 123.456);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endParaRPr lang="en-US" sz="2800" b="1" noProof="1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AutoShape 6">
            <a:extLst>
              <a:ext uri="{FF2B5EF4-FFF2-40B4-BE49-F238E27FC236}">
                <a16:creationId xmlns:a16="http://schemas.microsoft.com/office/drawing/2014/main" id="{3416856D-6CCE-47DA-A468-21B0AF7D8B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1" y="3724334"/>
            <a:ext cx="3680359" cy="870141"/>
          </a:xfrm>
          <a:prstGeom prst="wedgeRoundRectCallout">
            <a:avLst>
              <a:gd name="adj1" fmla="val -56969"/>
              <a:gd name="adj2" fmla="val -5547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Брой символи след десетичната запетая</a:t>
            </a: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2658040C-7905-468E-83EB-9ED66089B8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220" y="1865027"/>
            <a:ext cx="9753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double round = Math.round(45.67852);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800" b="1" noProof="1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33233C-84E8-40D2-9B0E-FD1B5055A336}"/>
              </a:ext>
            </a:extLst>
          </p:cNvPr>
          <p:cNvSpPr txBox="1"/>
          <p:nvPr/>
        </p:nvSpPr>
        <p:spPr>
          <a:xfrm>
            <a:off x="8978288" y="1798495"/>
            <a:ext cx="1847532" cy="66592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</a:rPr>
              <a:t>46.0</a:t>
            </a:r>
            <a:endParaRPr lang="en-US" sz="2800" b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4F3527-EC30-42AC-A257-36AE75CEC411}"/>
              </a:ext>
            </a:extLst>
          </p:cNvPr>
          <p:cNvSpPr txBox="1"/>
          <p:nvPr/>
        </p:nvSpPr>
        <p:spPr>
          <a:xfrm>
            <a:off x="8843875" y="3096038"/>
            <a:ext cx="2275906" cy="66592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123.46</a:t>
            </a:r>
            <a:endParaRPr lang="en-US" sz="2800" b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DFE687F7-4A11-4958-ADCA-BC0A463282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58547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7" grpId="0"/>
      <p:bldP spid="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4" y="1624495"/>
            <a:ext cx="7581212" cy="483583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200" dirty="0">
                <a:solidFill>
                  <a:schemeClr val="bg2"/>
                </a:solidFill>
              </a:rPr>
              <a:t>Въвеждане на текст</a:t>
            </a:r>
            <a:endParaRPr lang="en-US" sz="3200" dirty="0">
              <a:solidFill>
                <a:schemeClr val="bg2"/>
              </a:solidFill>
            </a:endParaRPr>
          </a:p>
          <a:p>
            <a:r>
              <a:rPr lang="bg-BG" sz="3200" dirty="0">
                <a:solidFill>
                  <a:schemeClr val="bg2"/>
                </a:solidFill>
              </a:rPr>
              <a:t>Четене на число</a:t>
            </a:r>
          </a:p>
          <a:p>
            <a:r>
              <a:rPr lang="bg-BG" sz="3200" dirty="0">
                <a:solidFill>
                  <a:schemeClr val="bg2"/>
                </a:solidFill>
              </a:rPr>
              <a:t>Пресмятания с числа: </a:t>
            </a:r>
            <a:r>
              <a:rPr lang="en-US" sz="3200" b="1" dirty="0">
                <a:solidFill>
                  <a:schemeClr val="bg1"/>
                </a:solidFill>
              </a:rPr>
              <a:t>+</a:t>
            </a:r>
            <a:r>
              <a:rPr lang="en-US" sz="3200" dirty="0">
                <a:solidFill>
                  <a:schemeClr val="bg2"/>
                </a:solidFill>
              </a:rPr>
              <a:t>, </a:t>
            </a:r>
            <a:r>
              <a:rPr lang="en-US" sz="3200" b="1" dirty="0">
                <a:solidFill>
                  <a:schemeClr val="bg1"/>
                </a:solidFill>
              </a:rPr>
              <a:t>-</a:t>
            </a:r>
            <a:r>
              <a:rPr lang="en-US" sz="3200" dirty="0">
                <a:solidFill>
                  <a:schemeClr val="bg2"/>
                </a:solidFill>
              </a:rPr>
              <a:t>, </a:t>
            </a:r>
            <a:r>
              <a:rPr lang="en-US" sz="3200" b="1" dirty="0">
                <a:solidFill>
                  <a:schemeClr val="bg1"/>
                </a:solidFill>
              </a:rPr>
              <a:t>*</a:t>
            </a:r>
            <a:r>
              <a:rPr lang="en-US" sz="3200" dirty="0">
                <a:solidFill>
                  <a:schemeClr val="bg2"/>
                </a:solidFill>
              </a:rPr>
              <a:t>, </a:t>
            </a:r>
            <a:r>
              <a:rPr lang="en-US" sz="3200" b="1" dirty="0">
                <a:solidFill>
                  <a:schemeClr val="bg1"/>
                </a:solidFill>
              </a:rPr>
              <a:t>/</a:t>
            </a:r>
            <a:r>
              <a:rPr lang="en-US" sz="3200" dirty="0">
                <a:solidFill>
                  <a:schemeClr val="bg2"/>
                </a:solidFill>
              </a:rPr>
              <a:t>, </a:t>
            </a:r>
            <a:r>
              <a:rPr lang="en-US" sz="3200" b="1" dirty="0">
                <a:solidFill>
                  <a:schemeClr val="bg1"/>
                </a:solidFill>
              </a:rPr>
              <a:t>()</a:t>
            </a:r>
          </a:p>
          <a:p>
            <a:r>
              <a:rPr lang="bg-BG" sz="3200" dirty="0">
                <a:solidFill>
                  <a:schemeClr val="bg2"/>
                </a:solidFill>
              </a:rPr>
              <a:t>Извеждане на текст по шаблон</a:t>
            </a:r>
          </a:p>
          <a:p>
            <a:pPr>
              <a:lnSpc>
                <a:spcPct val="130000"/>
              </a:lnSpc>
              <a:buClr>
                <a:schemeClr val="bg2"/>
              </a:buClr>
            </a:pP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1D99F040-AA24-4398-95CD-C64F6D0FCD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51198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453927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6115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70006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1174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70008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094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70006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206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267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70007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804" y="3505268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3007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974" y="5654317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813D2202-49CC-48D8-A06D-C3FD6032BC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60637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9" name="Slide Number">
            <a:extLst>
              <a:ext uri="{FF2B5EF4-FFF2-40B4-BE49-F238E27FC236}">
                <a16:creationId xmlns:a16="http://schemas.microsoft.com/office/drawing/2014/main" id="{21E185A2-7C75-4ED6-BE14-20395C7B41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77472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A0A821A-27B2-407E-B66E-C7EA073B43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130" y="2141452"/>
            <a:ext cx="2941740" cy="12192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5213D2C-89AB-4873-8DDD-BF28468660A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Променливи и типове данни</a:t>
            </a:r>
          </a:p>
        </p:txBody>
      </p:sp>
    </p:spTree>
    <p:extLst>
      <p:ext uri="{BB962C8B-B14F-4D97-AF65-F5344CB8AC3E}">
        <p14:creationId xmlns:p14="http://schemas.microsoft.com/office/powerpoint/2010/main" val="380715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DC1BED2-DE46-4D9C-8AA6-5F7DD9F3AA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59540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Дискусионни форуми на СофтУни</a:t>
            </a:r>
            <a:endParaRPr lang="en-US" sz="3200" dirty="0"/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7192DE8-E79B-49FA-8E6F-AF165F90D7A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57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687F94E-71C6-4C25-835C-3A37935663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Компютрите са машини, които обработват данни</a:t>
            </a:r>
            <a:endParaRPr lang="en-US" dirty="0"/>
          </a:p>
          <a:p>
            <a:pPr lvl="1"/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Данните</a:t>
            </a:r>
            <a:r>
              <a:rPr lang="en-US" dirty="0"/>
              <a:t> </a:t>
            </a:r>
            <a:r>
              <a:rPr lang="bg-BG" dirty="0"/>
              <a:t>се записват в компютърната памет в</a:t>
            </a:r>
            <a:r>
              <a:rPr lang="en-US" dirty="0"/>
              <a:t> </a:t>
            </a:r>
            <a:r>
              <a:rPr lang="bg-BG" dirty="0">
                <a:solidFill>
                  <a:schemeClr val="bg1"/>
                </a:solidFill>
              </a:rPr>
              <a:t>променливи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Променливите</a:t>
            </a:r>
            <a:r>
              <a:rPr lang="bg-BG" dirty="0"/>
              <a:t> имат</a:t>
            </a:r>
            <a:r>
              <a:rPr lang="en-US" dirty="0"/>
              <a:t> </a:t>
            </a:r>
            <a:r>
              <a:rPr lang="bg-BG" dirty="0">
                <a:solidFill>
                  <a:schemeClr val="bg1"/>
                </a:solidFill>
              </a:rPr>
              <a:t>тип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bg-BG" dirty="0">
                <a:solidFill>
                  <a:schemeClr val="bg1"/>
                </a:solidFill>
              </a:rPr>
              <a:t>име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bg-BG" dirty="0">
                <a:solidFill>
                  <a:schemeClr val="bg1"/>
                </a:solidFill>
              </a:rPr>
              <a:t>и стойност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bg-BG" dirty="0"/>
              <a:t>Дефиниране на променлива и присвояване на стойност: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Променливи</a:t>
            </a:r>
          </a:p>
        </p:txBody>
      </p:sp>
      <p:sp>
        <p:nvSpPr>
          <p:cNvPr id="560132" name="Rectangle 4"/>
          <p:cNvSpPr>
            <a:spLocks noChangeArrowheads="1"/>
          </p:cNvSpPr>
          <p:nvPr/>
        </p:nvSpPr>
        <p:spPr bwMode="auto">
          <a:xfrm>
            <a:off x="3445032" y="5007695"/>
            <a:ext cx="3155441" cy="5932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72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 count = 5;</a:t>
            </a:r>
          </a:p>
        </p:txBody>
      </p:sp>
      <p:sp>
        <p:nvSpPr>
          <p:cNvPr id="560133" name="AutoShape 5"/>
          <p:cNvSpPr>
            <a:spLocks noChangeArrowheads="1"/>
          </p:cNvSpPr>
          <p:nvPr/>
        </p:nvSpPr>
        <p:spPr bwMode="auto">
          <a:xfrm>
            <a:off x="2215426" y="4800600"/>
            <a:ext cx="1125081" cy="578882"/>
          </a:xfrm>
          <a:prstGeom prst="wedgeRoundRectCallout">
            <a:avLst>
              <a:gd name="adj1" fmla="val 72797"/>
              <a:gd name="adj2" fmla="val 3116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Тип</a:t>
            </a:r>
          </a:p>
        </p:txBody>
      </p:sp>
      <p:sp>
        <p:nvSpPr>
          <p:cNvPr id="560134" name="AutoShape 6"/>
          <p:cNvSpPr>
            <a:spLocks noChangeArrowheads="1"/>
          </p:cNvSpPr>
          <p:nvPr/>
        </p:nvSpPr>
        <p:spPr bwMode="auto">
          <a:xfrm>
            <a:off x="4572001" y="4377064"/>
            <a:ext cx="3721979" cy="578882"/>
          </a:xfrm>
          <a:prstGeom prst="wedgeRoundRectCallout">
            <a:avLst>
              <a:gd name="adj1" fmla="val -38394"/>
              <a:gd name="adj2" fmla="val 796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 на променлива</a:t>
            </a:r>
          </a:p>
        </p:txBody>
      </p:sp>
      <p:sp>
        <p:nvSpPr>
          <p:cNvPr id="560135" name="AutoShape 7"/>
          <p:cNvSpPr>
            <a:spLocks noChangeArrowheads="1"/>
          </p:cNvSpPr>
          <p:nvPr/>
        </p:nvSpPr>
        <p:spPr bwMode="auto">
          <a:xfrm>
            <a:off x="6477000" y="5524195"/>
            <a:ext cx="1752600" cy="578882"/>
          </a:xfrm>
          <a:prstGeom prst="wedgeRoundRectCallout">
            <a:avLst>
              <a:gd name="adj1" fmla="val -58137"/>
              <a:gd name="adj2" fmla="val -4884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Стойност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641DF04F-ADF5-43FD-B88B-05F81FCF7E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967076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2" grpId="0" animBg="1"/>
      <p:bldP spid="560133" grpId="0" animBg="1"/>
      <p:bldP spid="560134" grpId="0" animBg="1"/>
      <p:bldP spid="56013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Променливите </a:t>
            </a:r>
            <a:r>
              <a:rPr lang="bg-BG" dirty="0"/>
              <a:t>съхраняват стойност от даден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тип</a:t>
            </a:r>
          </a:p>
          <a:p>
            <a:pPr lvl="1"/>
            <a:r>
              <a:rPr lang="bg-BG" dirty="0"/>
              <a:t>Число, буква, текст (низ), дата, цвят, </a:t>
            </a:r>
            <a:br>
              <a:rPr lang="en-US" dirty="0"/>
            </a:br>
            <a:r>
              <a:rPr lang="bg-BG" dirty="0"/>
              <a:t>картинка, списък, …</a:t>
            </a:r>
          </a:p>
          <a:p>
            <a:pPr>
              <a:spcBef>
                <a:spcPts val="1200"/>
              </a:spcBef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Типове данни</a:t>
            </a:r>
            <a:r>
              <a:rPr lang="en-US" dirty="0"/>
              <a:t> – </a:t>
            </a:r>
            <a:r>
              <a:rPr lang="bg-BG" dirty="0"/>
              <a:t>примери</a:t>
            </a:r>
            <a:r>
              <a:rPr lang="en-US" dirty="0"/>
              <a:t>:</a:t>
            </a:r>
          </a:p>
          <a:p>
            <a:pPr lvl="1"/>
            <a:r>
              <a:rPr lang="en-US" b="1" dirty="0"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-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цяло число</a:t>
            </a:r>
            <a:r>
              <a:rPr lang="en-US" dirty="0"/>
              <a:t>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/>
              <a:t>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dirty="0"/>
              <a:t>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/>
              <a:t>,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…</a:t>
            </a:r>
          </a:p>
          <a:p>
            <a:pPr lvl="1"/>
            <a:r>
              <a:rPr lang="en-US" sz="3200" b="1" dirty="0">
                <a:latin typeface="Consolas" panose="020B0609020204030204" pitchFamily="49" charset="0"/>
              </a:rPr>
              <a:t>double</a:t>
            </a:r>
            <a:r>
              <a:rPr lang="en-US" dirty="0"/>
              <a:t> -</a:t>
            </a:r>
            <a:r>
              <a:rPr lang="bg-BG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дробно число</a:t>
            </a:r>
            <a:r>
              <a:rPr lang="bg-BG" dirty="0"/>
              <a:t>: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0.5</a:t>
            </a:r>
            <a:r>
              <a:rPr lang="en-US" dirty="0"/>
              <a:t>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3.14</a:t>
            </a:r>
            <a:r>
              <a:rPr lang="en-US" dirty="0"/>
              <a:t>,</a:t>
            </a:r>
            <a:r>
              <a:rPr lang="bg-BG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-1.5</a:t>
            </a:r>
            <a:r>
              <a:rPr lang="en-US" dirty="0"/>
              <a:t>,</a:t>
            </a:r>
            <a:r>
              <a:rPr lang="bg-BG" dirty="0"/>
              <a:t> 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…</a:t>
            </a:r>
          </a:p>
          <a:p>
            <a:pPr lvl="1"/>
            <a:r>
              <a:rPr lang="en-US" sz="3200" b="1" dirty="0">
                <a:latin typeface="Consolas" panose="020B0609020204030204" pitchFamily="49" charset="0"/>
              </a:rPr>
              <a:t>char</a:t>
            </a:r>
            <a:r>
              <a:rPr lang="en-US" dirty="0"/>
              <a:t> -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символ </a:t>
            </a:r>
            <a:r>
              <a:rPr lang="en-US" dirty="0"/>
              <a:t>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'a'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'b'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'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#'</a:t>
            </a:r>
            <a:r>
              <a:rPr lang="en-US" dirty="0"/>
              <a:t>, </a:t>
            </a:r>
            <a:r>
              <a:rPr lang="en-US" sz="3200" dirty="0">
                <a:latin typeface="Consolas" pitchFamily="49" charset="0"/>
                <a:cs typeface="Consolas" pitchFamily="49" charset="0"/>
              </a:rPr>
              <a:t>…</a:t>
            </a:r>
          </a:p>
          <a:p>
            <a:pPr lvl="1"/>
            <a:r>
              <a:rPr lang="en-US" sz="3200" b="1" dirty="0">
                <a:latin typeface="Consolas" panose="020B0609020204030204" pitchFamily="49" charset="0"/>
              </a:rPr>
              <a:t>String</a:t>
            </a:r>
            <a:r>
              <a:rPr lang="en-US" dirty="0"/>
              <a:t> -</a:t>
            </a:r>
            <a:r>
              <a:rPr lang="bg-BG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текст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(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низ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dirty="0"/>
              <a:t>: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"Здрасти"</a:t>
            </a:r>
            <a:r>
              <a:rPr lang="en-US" dirty="0"/>
              <a:t>,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Hi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dirty="0"/>
              <a:t>,</a:t>
            </a:r>
            <a:r>
              <a:rPr lang="bg-BG" dirty="0"/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…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Типове данни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5BB29BA-98C7-4F72-B9E8-3CCC2493B13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3709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1181031-BA76-4EE3-B52E-30FC8B467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Типове данни</a:t>
            </a:r>
            <a:r>
              <a:rPr lang="en-US" dirty="0"/>
              <a:t> (2)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287F652-76B5-4619-A2A9-9A8BCF9AF5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984773"/>
              </p:ext>
            </p:extLst>
          </p:nvPr>
        </p:nvGraphicFramePr>
        <p:xfrm>
          <a:off x="2290135" y="2061623"/>
          <a:ext cx="9503896" cy="27347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7622">
                  <a:extLst>
                    <a:ext uri="{9D8B030D-6E8A-4147-A177-3AD203B41FA5}">
                      <a16:colId xmlns:a16="http://schemas.microsoft.com/office/drawing/2014/main" val="1995333467"/>
                    </a:ext>
                  </a:extLst>
                </a:gridCol>
                <a:gridCol w="2366223">
                  <a:extLst>
                    <a:ext uri="{9D8B030D-6E8A-4147-A177-3AD203B41FA5}">
                      <a16:colId xmlns:a16="http://schemas.microsoft.com/office/drawing/2014/main" val="1104704574"/>
                    </a:ext>
                  </a:extLst>
                </a:gridCol>
                <a:gridCol w="4320051">
                  <a:extLst>
                    <a:ext uri="{9D8B030D-6E8A-4147-A177-3AD203B41FA5}">
                      <a16:colId xmlns:a16="http://schemas.microsoft.com/office/drawing/2014/main" val="2372594243"/>
                    </a:ext>
                  </a:extLst>
                </a:gridCol>
              </a:tblGrid>
              <a:tr h="31914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bg-BG" sz="2398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Тип</a:t>
                      </a:r>
                      <a:endParaRPr lang="en-US" sz="2398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bg-BG" sz="2398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Ключова</a:t>
                      </a:r>
                      <a:r>
                        <a:rPr kumimoji="1" lang="bg-BG" sz="2800" b="1" i="0" u="none" strike="noStrike" kern="1200" cap="none" normalizeH="0" baseline="0" dirty="0">
                          <a:ln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bg-BG" sz="2398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дума</a:t>
                      </a:r>
                      <a:endParaRPr lang="en-US" sz="2398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398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Допустими</a:t>
                      </a:r>
                      <a:r>
                        <a:rPr lang="bg-BG" dirty="0">
                          <a:ln>
                            <a:solidFill>
                              <a:schemeClr val="accent6">
                                <a:lumMod val="90000"/>
                              </a:schemeClr>
                            </a:solidFill>
                          </a:ln>
                          <a:solidFill>
                            <a:schemeClr val="accent6">
                              <a:lumMod val="90000"/>
                            </a:schemeClr>
                          </a:solidFill>
                        </a:rPr>
                        <a:t> </a:t>
                      </a:r>
                      <a:r>
                        <a:rPr lang="bg-BG" sz="2398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стойности</a:t>
                      </a:r>
                      <a:endParaRPr lang="en-US" sz="2398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5899410"/>
                  </a:ext>
                </a:extLst>
              </a:tr>
              <a:tr h="467058">
                <a:tc>
                  <a:txBody>
                    <a:bodyPr/>
                    <a:lstStyle/>
                    <a:p>
                      <a:pPr algn="ctr"/>
                      <a:r>
                        <a:rPr lang="bg-BG" sz="2398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символ</a:t>
                      </a:r>
                      <a:endParaRPr lang="en-US" sz="2398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98" b="1" i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char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n>
                          <a:solidFill>
                            <a:schemeClr val="accent6">
                              <a:lumMod val="90000"/>
                            </a:schemeClr>
                          </a:solidFill>
                        </a:ln>
                        <a:solidFill>
                          <a:schemeClr val="accent6">
                            <a:lumMod val="9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9611568"/>
                  </a:ext>
                </a:extLst>
              </a:tr>
              <a:tr h="474274">
                <a:tc>
                  <a:txBody>
                    <a:bodyPr/>
                    <a:lstStyle/>
                    <a:p>
                      <a:pPr algn="ctr"/>
                      <a:r>
                        <a:rPr lang="bg-BG" sz="2398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цяло число</a:t>
                      </a:r>
                      <a:endParaRPr lang="en-US" sz="2398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98" b="1" i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98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-2,147,483,648 </a:t>
                      </a:r>
                      <a:r>
                        <a:rPr lang="bg-BG" sz="2398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 </a:t>
                      </a:r>
                      <a:r>
                        <a:rPr lang="en-US" sz="2398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2,147,483,647</a:t>
                      </a:r>
                      <a:endParaRPr lang="en-US" b="1" dirty="0">
                        <a:ln>
                          <a:solidFill>
                            <a:schemeClr val="accent6">
                              <a:lumMod val="90000"/>
                            </a:schemeClr>
                          </a:solidFill>
                        </a:ln>
                        <a:solidFill>
                          <a:schemeClr val="accent6">
                            <a:lumMod val="9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0646646"/>
                  </a:ext>
                </a:extLst>
              </a:tr>
              <a:tr h="813910">
                <a:tc>
                  <a:txBody>
                    <a:bodyPr/>
                    <a:lstStyle/>
                    <a:p>
                      <a:pPr algn="ctr"/>
                      <a:r>
                        <a:rPr lang="bg-BG" sz="2398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число с десетична </a:t>
                      </a:r>
                    </a:p>
                    <a:p>
                      <a:pPr algn="ctr"/>
                      <a:r>
                        <a:rPr lang="bg-BG" sz="2398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запетая</a:t>
                      </a:r>
                      <a:endParaRPr lang="en-US" sz="2398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98" b="1" i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double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98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-1.7 x 10</a:t>
                      </a:r>
                      <a:r>
                        <a:rPr lang="en-US" sz="2398" b="1" i="0" u="none" strike="noStrike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-308</a:t>
                      </a:r>
                      <a:r>
                        <a:rPr lang="en-US" sz="2398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bg-BG" sz="2398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</a:t>
                      </a:r>
                      <a:r>
                        <a:rPr lang="en-US" sz="2398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+1.7 x 10</a:t>
                      </a:r>
                      <a:r>
                        <a:rPr lang="en-US" sz="2398" b="1" i="0" u="none" strike="noStrike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308</a:t>
                      </a:r>
                      <a:endParaRPr lang="en-US" sz="2398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4888129"/>
                  </a:ext>
                </a:extLst>
              </a:tr>
              <a:tr h="474274">
                <a:tc>
                  <a:txBody>
                    <a:bodyPr/>
                    <a:lstStyle/>
                    <a:p>
                      <a:pPr algn="ctr"/>
                      <a:r>
                        <a:rPr lang="bg-BG" sz="2398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текст (низ)</a:t>
                      </a:r>
                      <a:endParaRPr lang="en-US" sz="2398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b="1" i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ln>
                          <a:solidFill>
                            <a:schemeClr val="accent6">
                              <a:lumMod val="90000"/>
                            </a:schemeClr>
                          </a:solidFill>
                        </a:ln>
                        <a:solidFill>
                          <a:schemeClr val="accent6">
                            <a:lumMod val="9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313637"/>
                  </a:ext>
                </a:extLst>
              </a:tr>
            </a:tbl>
          </a:graphicData>
        </a:graphic>
      </p:graphicFrame>
      <p:sp>
        <p:nvSpPr>
          <p:cNvPr id="5" name="Slide Number">
            <a:extLst>
              <a:ext uri="{FF2B5EF4-FFF2-40B4-BE49-F238E27FC236}">
                <a16:creationId xmlns:a16="http://schemas.microsoft.com/office/drawing/2014/main" id="{EEE96078-0746-4D43-87BD-7F6991E04C2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952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101" y="1385091"/>
            <a:ext cx="2213798" cy="221379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798B7FA-A71A-40E7-9400-58DE528EBA2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Четене на потребителски вход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DB15D361-541A-4101-87FF-577D256FD83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Работа с конзола</a:t>
            </a:r>
          </a:p>
        </p:txBody>
      </p:sp>
    </p:spTree>
    <p:extLst>
      <p:ext uri="{BB962C8B-B14F-4D97-AF65-F5344CB8AC3E}">
        <p14:creationId xmlns:p14="http://schemas.microsoft.com/office/powerpoint/2010/main" val="3520134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2EA1AE-1D3D-4F61-BED0-98AF3A3648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dirty="0"/>
              <a:t>Всичко, което </a:t>
            </a:r>
            <a:r>
              <a:rPr lang="bg-BG" sz="3200" dirty="0">
                <a:solidFill>
                  <a:schemeClr val="bg1"/>
                </a:solidFill>
              </a:rPr>
              <a:t>получаваме</a:t>
            </a:r>
            <a:r>
              <a:rPr lang="bg-BG" sz="3200" dirty="0"/>
              <a:t> от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конзолата</a:t>
            </a:r>
            <a:r>
              <a:rPr lang="bg-BG" sz="3200" dirty="0"/>
              <a:t>, </a:t>
            </a:r>
            <a:br>
              <a:rPr lang="en-US" sz="3200" dirty="0"/>
            </a:br>
            <a:r>
              <a:rPr lang="bg-BG" sz="3200" dirty="0"/>
              <a:t>идва под формата на </a:t>
            </a:r>
            <a:r>
              <a:rPr lang="bg-BG" sz="3200" dirty="0">
                <a:solidFill>
                  <a:schemeClr val="bg1"/>
                </a:solidFill>
              </a:rPr>
              <a:t>текст</a:t>
            </a:r>
          </a:p>
          <a:p>
            <a:pPr lvl="1"/>
            <a:r>
              <a:rPr lang="bg-BG" sz="3000" dirty="0"/>
              <a:t>Всичко, което </a:t>
            </a:r>
            <a:r>
              <a:rPr lang="bg-BG" sz="3000" dirty="0">
                <a:solidFill>
                  <a:schemeClr val="bg1"/>
                </a:solidFill>
              </a:rPr>
              <a:t>печатаме</a:t>
            </a:r>
            <a:r>
              <a:rPr lang="bg-BG" sz="3000" dirty="0"/>
              <a:t> на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конзолата</a:t>
            </a:r>
            <a:r>
              <a:rPr lang="bg-BG" sz="3000" dirty="0"/>
              <a:t>, се </a:t>
            </a:r>
            <a:r>
              <a:rPr lang="bg-BG" sz="3000" dirty="0">
                <a:solidFill>
                  <a:schemeClr val="bg1"/>
                </a:solidFill>
              </a:rPr>
              <a:t>преобразува в текст</a:t>
            </a:r>
          </a:p>
          <a:p>
            <a:r>
              <a:rPr lang="bg-BG" dirty="0"/>
              <a:t>Команда за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четене</a:t>
            </a:r>
            <a:r>
              <a:rPr lang="bg-BG" dirty="0"/>
              <a:t> от конзолата:</a:t>
            </a:r>
          </a:p>
          <a:p>
            <a:pPr lvl="1"/>
            <a:r>
              <a:rPr lang="bg-BG" dirty="0"/>
              <a:t>Връща ни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текстът</a:t>
            </a:r>
            <a:r>
              <a:rPr lang="bg-BG" dirty="0"/>
              <a:t>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въведен</a:t>
            </a:r>
            <a:r>
              <a:rPr lang="bg-BG" dirty="0"/>
              <a:t> от потребителя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текст</a:t>
            </a:r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200400" y="4876801"/>
            <a:ext cx="71628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Scanner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scanner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new Scanner(System.in);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String name =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scanner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.nextLine();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94F7844-689F-4400-B374-60D459DF38E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548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текст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1251D2F-4600-442F-B41F-5ECC5E4618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38047" y="1031116"/>
            <a:ext cx="10033549" cy="5276048"/>
          </a:xfrm>
        </p:spPr>
        <p:txBody>
          <a:bodyPr/>
          <a:lstStyle/>
          <a:p>
            <a:r>
              <a:rPr lang="bg-BG" sz="3600" dirty="0"/>
              <a:t>Четец на вход:</a:t>
            </a:r>
            <a:endParaRPr lang="en-US" sz="3600" dirty="0"/>
          </a:p>
          <a:p>
            <a:endParaRPr lang="en-US" sz="3600" dirty="0"/>
          </a:p>
          <a:p>
            <a:pPr>
              <a:spcBef>
                <a:spcPts val="1200"/>
              </a:spcBef>
            </a:pPr>
            <a:r>
              <a:rPr lang="bg-BG" sz="3600" dirty="0"/>
              <a:t>Пример:</a:t>
            </a:r>
            <a:endParaRPr lang="en-US" sz="36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bg-BG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753064" y="3325800"/>
            <a:ext cx="8209871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Scanner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scanner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new Scanner(System.in);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name =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scanner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.nextLine();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System.out.println(name);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753065" y="1828800"/>
            <a:ext cx="820987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Scanner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scanner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new Scanner(System.in);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Bent-Up Arrow 10"/>
          <p:cNvSpPr/>
          <p:nvPr/>
        </p:nvSpPr>
        <p:spPr>
          <a:xfrm rot="5400000">
            <a:off x="6097695" y="5218979"/>
            <a:ext cx="609600" cy="60621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4821" y="5089670"/>
            <a:ext cx="3648075" cy="1626530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</p:pic>
      <p:sp>
        <p:nvSpPr>
          <p:cNvPr id="12" name="Slide Number">
            <a:extLst>
              <a:ext uri="{FF2B5EF4-FFF2-40B4-BE49-F238E27FC236}">
                <a16:creationId xmlns:a16="http://schemas.microsoft.com/office/drawing/2014/main" id="{31FDD577-A65D-418C-93E7-D8DB2973C2A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115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1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3700</TotalTime>
  <Words>1954</Words>
  <Application>Microsoft Office PowerPoint</Application>
  <PresentationFormat>Widescreen</PresentationFormat>
  <Paragraphs>321</Paragraphs>
  <Slides>31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Consolas</vt:lpstr>
      <vt:lpstr>Wingdings</vt:lpstr>
      <vt:lpstr>Wingdings 2</vt:lpstr>
      <vt:lpstr>SoftUni</vt:lpstr>
      <vt:lpstr>Прости операции и пресмятания</vt:lpstr>
      <vt:lpstr>Съдържание</vt:lpstr>
      <vt:lpstr>Променливи и типове данни</vt:lpstr>
      <vt:lpstr>Променливи</vt:lpstr>
      <vt:lpstr>Типове данни</vt:lpstr>
      <vt:lpstr>Типове данни (2)</vt:lpstr>
      <vt:lpstr>Четене на потребителски вход</vt:lpstr>
      <vt:lpstr>Четене на текст</vt:lpstr>
      <vt:lpstr>Четене на текст</vt:lpstr>
      <vt:lpstr>Четене на числа</vt:lpstr>
      <vt:lpstr>Четене на реално число</vt:lpstr>
      <vt:lpstr>Прости операции</vt:lpstr>
      <vt:lpstr>Поздрав по име – пример</vt:lpstr>
      <vt:lpstr>Поздрав по име – решение</vt:lpstr>
      <vt:lpstr>Съединяване на текст и число</vt:lpstr>
      <vt:lpstr>Аритметични операции: + и -</vt:lpstr>
      <vt:lpstr>Аритметични операции: * и /</vt:lpstr>
      <vt:lpstr>Особености при деление на числа</vt:lpstr>
      <vt:lpstr>Аритметични операции: %</vt:lpstr>
      <vt:lpstr>Задачи с прости изчисления</vt:lpstr>
      <vt:lpstr>Печатане на екрана</vt:lpstr>
      <vt:lpstr>Съединяване на текст и числа</vt:lpstr>
      <vt:lpstr>Преобразуване на типове</vt:lpstr>
      <vt:lpstr>Работа с числа</vt:lpstr>
      <vt:lpstr>Форматиране и Закръгляне</vt:lpstr>
      <vt:lpstr>Какво научихме днес?</vt:lpstr>
      <vt:lpstr>Въпроси?</vt:lpstr>
      <vt:lpstr>SoftUni Diamond Partners</vt:lpstr>
      <vt:lpstr>SoftUni Organizational Partners</vt:lpstr>
      <vt:lpstr>Лиценз</vt:lpstr>
      <vt:lpstr>Обучения в Софтуерен университет (СофтУни)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Прости пресмятания</dc:title>
  <dc:subject>Coding 101 Course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https://softuni.org_x000d_
© Software University – https://softuni.bg_x000d_
_x000d_
Copyrighted document. Unauthorized copy, reproduction or use is not permitted.</dc:description>
  <cp:lastModifiedBy>Tanya Staneva</cp:lastModifiedBy>
  <cp:revision>12</cp:revision>
  <dcterms:created xsi:type="dcterms:W3CDTF">2018-05-23T13:08:44Z</dcterms:created>
  <dcterms:modified xsi:type="dcterms:W3CDTF">2020-03-19T06:52:48Z</dcterms:modified>
  <cp:category>computer programming;programming;C#;програмиране;кодиране</cp:category>
</cp:coreProperties>
</file>