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4"/>
  </p:notesMasterIdLst>
  <p:handoutMasterIdLst>
    <p:handoutMasterId r:id="rId55"/>
  </p:handoutMasterIdLst>
  <p:sldIdLst>
    <p:sldId id="274" r:id="rId3"/>
    <p:sldId id="276" r:id="rId4"/>
    <p:sldId id="522" r:id="rId5"/>
    <p:sldId id="523" r:id="rId6"/>
    <p:sldId id="535" r:id="rId7"/>
    <p:sldId id="534" r:id="rId8"/>
    <p:sldId id="536" r:id="rId9"/>
    <p:sldId id="525" r:id="rId10"/>
    <p:sldId id="537" r:id="rId11"/>
    <p:sldId id="526" r:id="rId12"/>
    <p:sldId id="538" r:id="rId13"/>
    <p:sldId id="531" r:id="rId14"/>
    <p:sldId id="539" r:id="rId15"/>
    <p:sldId id="533" r:id="rId16"/>
    <p:sldId id="540" r:id="rId17"/>
    <p:sldId id="470" r:id="rId18"/>
    <p:sldId id="451" r:id="rId19"/>
    <p:sldId id="449" r:id="rId20"/>
    <p:sldId id="476" r:id="rId21"/>
    <p:sldId id="472" r:id="rId22"/>
    <p:sldId id="473" r:id="rId23"/>
    <p:sldId id="395" r:id="rId24"/>
    <p:sldId id="477" r:id="rId25"/>
    <p:sldId id="478" r:id="rId26"/>
    <p:sldId id="481" r:id="rId27"/>
    <p:sldId id="495" r:id="rId28"/>
    <p:sldId id="494" r:id="rId29"/>
    <p:sldId id="445" r:id="rId30"/>
    <p:sldId id="480" r:id="rId31"/>
    <p:sldId id="475" r:id="rId32"/>
    <p:sldId id="479" r:id="rId33"/>
    <p:sldId id="496" r:id="rId34"/>
    <p:sldId id="460" r:id="rId35"/>
    <p:sldId id="485" r:id="rId36"/>
    <p:sldId id="483" r:id="rId37"/>
    <p:sldId id="507" r:id="rId38"/>
    <p:sldId id="464" r:id="rId39"/>
    <p:sldId id="465" r:id="rId40"/>
    <p:sldId id="497" r:id="rId41"/>
    <p:sldId id="498" r:id="rId42"/>
    <p:sldId id="541" r:id="rId43"/>
    <p:sldId id="466" r:id="rId44"/>
    <p:sldId id="542" r:id="rId45"/>
    <p:sldId id="543" r:id="rId46"/>
    <p:sldId id="459" r:id="rId47"/>
    <p:sldId id="577" r:id="rId48"/>
    <p:sldId id="504" r:id="rId49"/>
    <p:sldId id="562" r:id="rId50"/>
    <p:sldId id="580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46D37564-A35F-40DA-A0E4-F97CDB97F373}">
          <p14:sldIdLst>
            <p14:sldId id="274"/>
            <p14:sldId id="276"/>
          </p14:sldIdLst>
        </p14:section>
        <p14:section name="Преговор" id="{FA466A2A-DA9F-4837-8752-B9CBCA98C32F}">
          <p14:sldIdLst>
            <p14:sldId id="522"/>
            <p14:sldId id="523"/>
            <p14:sldId id="535"/>
            <p14:sldId id="534"/>
            <p14:sldId id="536"/>
            <p14:sldId id="525"/>
            <p14:sldId id="537"/>
            <p14:sldId id="526"/>
            <p14:sldId id="538"/>
            <p14:sldId id="531"/>
            <p14:sldId id="539"/>
            <p14:sldId id="533"/>
            <p14:sldId id="540"/>
          </p14:sldIdLst>
        </p14:section>
        <p14:section name="Логически изрази и проверки" id="{3E431AA5-DB43-4F99-AEA6-C902A61C778F}">
          <p14:sldIdLst>
            <p14:sldId id="470"/>
            <p14:sldId id="451"/>
            <p14:sldId id="449"/>
            <p14:sldId id="476"/>
            <p14:sldId id="472"/>
          </p14:sldIdLst>
        </p14:section>
        <p14:section name="Прости проверки" id="{F8BE578C-AD84-405F-A775-751FC2B4FB52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Серии от проверки" id="{AEE958C0-0F0F-44BC-8AC6-4972FB30128A}">
          <p14:sldIdLst>
            <p14:sldId id="496"/>
            <p14:sldId id="460"/>
            <p14:sldId id="485"/>
            <p14:sldId id="483"/>
            <p14:sldId id="507"/>
          </p14:sldIdLst>
        </p14:section>
        <p14:section name="Живот на променлива" id="{E65A0ADD-0A1F-456E-9971-43F00590FCDF}">
          <p14:sldIdLst>
            <p14:sldId id="464"/>
            <p14:sldId id="465"/>
          </p14:sldIdLst>
        </p14:section>
        <p14:section name="Условни конструкции" id="{EC130721-979E-41D1-84DA-CFDDFE4F79BC}">
          <p14:sldIdLst>
            <p14:sldId id="497"/>
            <p14:sldId id="498"/>
            <p14:sldId id="541"/>
          </p14:sldIdLst>
        </p14:section>
        <p14:section name="Дебъгване" id="{BF3794B9-4745-4627-B1AB-2DB84B6F526F}">
          <p14:sldIdLst>
            <p14:sldId id="466"/>
            <p14:sldId id="542"/>
            <p14:sldId id="543"/>
          </p14:sldIdLst>
        </p14:section>
        <p14:section name="Задачи" id="{F5BB5A3A-3249-481C-97D0-1EED3A8D94BC}">
          <p14:sldIdLst>
            <p14:sldId id="459"/>
            <p14:sldId id="577"/>
            <p14:sldId id="504"/>
            <p14:sldId id="562"/>
            <p14:sldId id="580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6B2AB7-6A4F-4E04-B0A7-F03413468E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0368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5DA664C-663B-4696-8206-C7641D1F24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782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C9B3ED7-C2AE-461B-B144-0ED30D589C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11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4BEFC4A-4454-48A9-8825-AA10BA0E10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118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F63912-519A-4BA5-AFE7-097E5D01AC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9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930842E-EE93-4B5A-9212-C000C26578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91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BF24B6-1F72-4C4D-A502-697AE8DFB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258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5A3E1A-0017-44FA-A36E-E4E3747311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285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B5B5E5-76A3-4CE3-8DBF-CA76B168BD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81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2267#0" TargetMode="Externa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67#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7#2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7#3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7#6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6.gif"/><Relationship Id="rId4" Type="http://schemas.openxmlformats.org/officeDocument/2006/relationships/image" Target="../media/image53.jpeg"/><Relationship Id="rId9" Type="http://schemas.openxmlformats.org/officeDocument/2006/relationships/hyperlink" Target="https://www.lukanet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hyperlink" Target="https://softuni.bg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Какво ще се отпечата на конзолата, ако изпълним следната    команда: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1828801"/>
            <a:ext cx="4953000" cy="5931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F2B63C8A-F878-4364-8E96-0CEDF49E06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/>
              <a:t>Какво ще се отпечата на конзолата, ако изпълним следната    команда:</a:t>
            </a:r>
            <a:endParaRPr lang="en-US" dirty="0"/>
          </a:p>
          <a:p>
            <a:pPr marL="514350" indent="-514350">
              <a:buAutoNum type="arabicPeriod" startAt="4"/>
            </a:pPr>
            <a:endParaRPr lang="en-US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B99A5DB-2A42-4196-B713-D3178621AF50}"/>
              </a:ext>
            </a:extLst>
          </p:cNvPr>
          <p:cNvSpPr txBox="1">
            <a:spLocks/>
          </p:cNvSpPr>
          <p:nvPr/>
        </p:nvSpPr>
        <p:spPr>
          <a:xfrm>
            <a:off x="2743200" y="1828801"/>
            <a:ext cx="4953000" cy="5931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System.out.println(10 % 3);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206DC4D-54B2-4D67-A948-3957DBBA90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/>
              <a:t>Каква стойност държи променливата </a:t>
            </a:r>
            <a:r>
              <a:rPr lang="en-US" sz="3200" b="1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0"/>
            <a:ext cx="4085566" cy="167062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a = 5;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b = 2;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2E166F4-B4B8-4527-841C-9A80D14689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/>
              <a:t>Каква стойност държи променливата </a:t>
            </a:r>
            <a:r>
              <a:rPr lang="en-US" sz="3200" b="1">
                <a:latin typeface="Consolas" panose="020B0609020204030204" pitchFamily="49" charset="0"/>
              </a:rPr>
              <a:t>result</a:t>
            </a:r>
            <a:r>
              <a:rPr lang="en-US" dirty="0"/>
              <a:t>:</a:t>
            </a:r>
          </a:p>
          <a:p>
            <a:pPr marL="514350" indent="-514350">
              <a:buAutoNum type="arabicPeriod" startAt="5"/>
            </a:pPr>
            <a:endParaRPr lang="en-US"/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284" y="2440240"/>
            <a:ext cx="4085566" cy="167062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a = 5;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 b = 2;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double result = a / b;</a:t>
            </a:r>
            <a:endParaRPr lang="en-US" sz="18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7BA1D1F-BCA7-4F78-8023-BF7A00B85C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/>
              <a:t>Какъв би бил резултатът, ако се опитамe да изпълним </a:t>
            </a:r>
            <a:br>
              <a:rPr lang="en-US"/>
            </a:br>
            <a:r>
              <a:rPr lang="en-US"/>
              <a:t>следната команда: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1869523"/>
            <a:ext cx="7010400" cy="58789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8675182-AE41-4366-969F-42DB38CDA0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/>
              <a:t>Какъв би бил резултатът, ако се опитамe да изпълним </a:t>
            </a:r>
            <a:br>
              <a:rPr lang="en-US"/>
            </a:br>
            <a:r>
              <a:rPr lang="en-US"/>
              <a:t>следната команда: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762779B-156E-4124-A8A8-9BB7BD986A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19600" y="1869523"/>
            <a:ext cx="7010400" cy="58789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1ECC84E-49EA-4F0E-8D07-C463C645E8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AFAD-0827-4B9B-B78F-5D4B5CA8C63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688AB9-C36F-422F-A9D2-264B936837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96864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65874806"/>
              </p:ext>
            </p:extLst>
          </p:nvPr>
        </p:nvGraphicFramePr>
        <p:xfrm>
          <a:off x="2275771" y="1143001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18341DF3-AD03-4F89-9F29-6539433F4D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3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В 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/>
              <a:t>Резултатът от логическите изрази е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/>
              <a:t> или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470735"/>
            <a:ext cx="7239000" cy="4379954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&lt; b);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&gt; 0);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&gt; 100);    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&lt; a);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(a &lt;= 5);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/>
              <a:t>System.out.println</a:t>
            </a:r>
            <a:r>
              <a:rPr lang="en-US" sz="2400" dirty="0"/>
              <a:t>(b == 2 * a);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302218" y="3560171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7778" y="4036392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7778" y="5101867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91201" y="455777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0095" y="561145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315284" y="6132840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44796943-7E65-4651-AF59-127146303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6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6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838200" y="4076917"/>
            <a:ext cx="7315200" cy="23048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</a:t>
            </a:r>
            <a:r>
              <a:rPr lang="bg-BG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</a:t>
            </a:r>
            <a:r>
              <a:rPr lang="bg-BG" sz="2400" dirty="0"/>
              <a:t> </a:t>
            </a:r>
            <a:r>
              <a:rPr lang="en-US" sz="2400" dirty="0"/>
              <a:t>==</a:t>
            </a:r>
            <a:r>
              <a:rPr lang="bg-BG" sz="2400" dirty="0"/>
              <a:t> </a:t>
            </a:r>
            <a:r>
              <a:rPr lang="en-US" sz="2400" dirty="0"/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Сравняване на текст чрез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==</a:t>
            </a:r>
            <a:r>
              <a:rPr lang="en-US"/>
              <a:t> по адрес в паметта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38507" y="3010572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 //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96001" y="5801998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false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4605951"/>
            <a:ext cx="3058183" cy="971546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838200" y="1908743"/>
            <a:ext cx="7315200" cy="1744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 </a:t>
            </a:r>
            <a:r>
              <a:rPr lang="en-US" sz="2400" dirty="0">
                <a:solidFill>
                  <a:schemeClr val="bg1"/>
                </a:solidFill>
              </a:rPr>
              <a:t>==</a:t>
            </a:r>
            <a:r>
              <a:rPr lang="en-US" sz="2400" dirty="0"/>
              <a:t> b); 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B5F09A0-55E3-4495-8E23-FAE91E3D20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4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r>
              <a:rPr lang="en-US" dirty="0"/>
              <a:t>.</a:t>
            </a:r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 err="1"/>
              <a:t>Дебъгване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  <a:p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07D2F8-9660-4D67-9769-87BD644131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1" y="1339001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Променливи от 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тип 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sz="32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/>
              <a:t>сравняваме чрез метода 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000"/>
              <a:t>Сравняване на текст чрез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/>
              <a:t>по стойност:</a:t>
            </a:r>
          </a:p>
          <a:p>
            <a:endParaRPr lang="en-US" sz="3200"/>
          </a:p>
          <a:p>
            <a:endParaRPr lang="en-US" sz="320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0601" y="2803847"/>
            <a:ext cx="8222489" cy="2282457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</a:t>
            </a:r>
            <a:r>
              <a:rPr lang="en-US" sz="2400"/>
              <a:t>a = </a:t>
            </a:r>
            <a:r>
              <a:rPr lang="en-US" sz="2400">
                <a:solidFill>
                  <a:schemeClr val="bg1"/>
                </a:solidFill>
              </a:rPr>
              <a:t>scanner</a:t>
            </a:r>
            <a:r>
              <a:rPr lang="en-US" sz="2400" dirty="0">
                <a:solidFill>
                  <a:schemeClr val="bg1"/>
                </a:solidFill>
              </a:rPr>
              <a:t>.nextLine(); </a:t>
            </a:r>
            <a:endParaRPr lang="en-US" sz="24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String b = </a:t>
            </a:r>
            <a:r>
              <a:rPr lang="en-US" sz="24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System.out.println(a.equals(b));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(3)</a:t>
            </a:r>
            <a:endParaRPr lang="en-US" dirty="0"/>
          </a:p>
        </p:txBody>
      </p:sp>
      <p:sp>
        <p:nvSpPr>
          <p:cNvPr id="17" name="Текстово поле 12">
            <a:extLst>
              <a:ext uri="{FF2B5EF4-FFF2-40B4-BE49-F238E27FC236}">
                <a16:creationId xmlns:a16="http://schemas.microsoft.com/office/drawing/2014/main" id="{7204F23B-AE74-496A-AAD2-B2F730067018}"/>
              </a:ext>
            </a:extLst>
          </p:cNvPr>
          <p:cNvSpPr txBox="1"/>
          <p:nvPr/>
        </p:nvSpPr>
        <p:spPr>
          <a:xfrm>
            <a:off x="6781801" y="4536557"/>
            <a:ext cx="1735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795" y="3429000"/>
            <a:ext cx="3064295" cy="966724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8D55CBC-63A9-4F1A-8AF4-7BC62FF46D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7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07C4-107E-421E-8CF1-13D6AE1C79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CC168F3-6329-49A5-A00D-4C4D058992A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17484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проверяваме условия </a:t>
            </a:r>
            <a:r>
              <a:rPr lang="bg-BG" sz="3200" dirty="0"/>
              <a:t>и извършваме действия според резултата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 dirty="0"/>
          </a:p>
          <a:p>
            <a:r>
              <a:rPr lang="bg-BG" sz="32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78" y="3505200"/>
            <a:ext cx="4866922" cy="1391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3200401" y="2505322"/>
            <a:ext cx="2590801" cy="967641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788" y="3035175"/>
            <a:ext cx="4267200" cy="940051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F61EE26-18BD-4160-AF01-BBA98C0021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200" dirty="0"/>
              <a:t>Напишете </a:t>
            </a:r>
            <a:r>
              <a:rPr lang="bg-BG" sz="3200" dirty="0">
                <a:solidFill>
                  <a:schemeClr val="bg1"/>
                </a:solidFill>
              </a:rPr>
              <a:t>програма</a:t>
            </a:r>
            <a:r>
              <a:rPr lang="bg-BG" sz="32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Чете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оценка </a:t>
            </a:r>
            <a:r>
              <a:rPr lang="en-US" sz="3000" dirty="0"/>
              <a:t>(</a:t>
            </a:r>
            <a:r>
              <a:rPr lang="bg-BG" sz="3000" dirty="0">
                <a:solidFill>
                  <a:schemeClr val="bg1"/>
                </a:solidFill>
              </a:rPr>
              <a:t>число</a:t>
            </a:r>
            <a:r>
              <a:rPr lang="en-US" sz="3000" dirty="0"/>
              <a:t>)</a:t>
            </a:r>
            <a:r>
              <a:rPr lang="bg-BG" sz="3000" dirty="0"/>
              <a:t>, въведена от потребителя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1"/>
                </a:solidFill>
              </a:rPr>
              <a:t>Проверява</a:t>
            </a:r>
            <a:r>
              <a:rPr lang="bg-BG" sz="3000" dirty="0"/>
              <a:t> дали е отлична</a:t>
            </a:r>
            <a:endParaRPr lang="en-US" sz="3000" dirty="0"/>
          </a:p>
          <a:p>
            <a:pPr lvl="1"/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0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Excellent</a:t>
            </a:r>
            <a:r>
              <a:rPr lang="en-US" sz="3000" dirty="0"/>
              <a:t>"</a:t>
            </a:r>
            <a:r>
              <a:rPr lang="bg-BG" sz="3000" dirty="0"/>
              <a:t>, ако оценката е по-голяма или равна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50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3200" dirty="0"/>
              <a:t>Пример:</a:t>
            </a:r>
          </a:p>
          <a:p>
            <a:endParaRPr lang="bg-BG" sz="3200" dirty="0"/>
          </a:p>
          <a:p>
            <a:pPr marL="0" indent="0">
              <a:buNone/>
            </a:pPr>
            <a:endParaRPr lang="bg-BG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5612958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0" y="5652969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08" y="4823810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2089918" y="494357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161" y="4833327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F2E2BD-64C8-4799-A977-B2C67577D4D1}"/>
              </a:ext>
            </a:extLst>
          </p:cNvPr>
          <p:cNvGrpSpPr/>
          <p:nvPr/>
        </p:nvGrpSpPr>
        <p:grpSpPr>
          <a:xfrm>
            <a:off x="6775392" y="3995861"/>
            <a:ext cx="4279351" cy="2528764"/>
            <a:chOff x="7064651" y="3865533"/>
            <a:chExt cx="4279351" cy="2528764"/>
          </a:xfrm>
        </p:grpSpPr>
        <p:pic>
          <p:nvPicPr>
            <p:cNvPr id="4098" name="Picture 2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55555C36-B2A3-4E1B-8341-D14B46054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96" y="3865533"/>
              <a:ext cx="1501706" cy="215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A55922C6-6A36-4AE7-ACB1-C685FB17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8027" y="4622615"/>
              <a:ext cx="1252481" cy="177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Ð ÐµÐ·ÑÐ»ÑÐ°Ñ Ñ Ð¸Ð·Ð¾Ð±ÑÐ°Ð¶ÐµÐ½Ð¸Ðµ Ð·Ð° 6 png">
              <a:extLst>
                <a:ext uri="{FF2B5EF4-FFF2-40B4-BE49-F238E27FC236}">
                  <a16:creationId xmlns:a16="http://schemas.microsoft.com/office/drawing/2014/main" id="{3845CA7E-CF43-46FD-B23B-27D2E6889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651" y="3865533"/>
              <a:ext cx="1252482" cy="1778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2089918" y="5692982"/>
            <a:ext cx="370185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8A32CA3-8EEA-4782-8559-B3CCCF85C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4EECF-9812-4B58-A327-4EF914F73954}"/>
              </a:ext>
            </a:extLst>
          </p:cNvPr>
          <p:cNvSpPr/>
          <p:nvPr/>
        </p:nvSpPr>
        <p:spPr>
          <a:xfrm>
            <a:off x="1268737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5"/>
              </a:rPr>
              <a:t>https://judge.softuni.bg/Contests/Practice/Index/2267#0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7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Ð ÐµÐ·ÑÐ»ÑÐ°Ñ Ñ Ð¸Ð·Ð¾Ð±ÑÐ°Ð¶ÐµÐ½Ð¸Ðµ Ð·Ð° 6 png">
            <a:extLst>
              <a:ext uri="{FF2B5EF4-FFF2-40B4-BE49-F238E27FC236}">
                <a16:creationId xmlns:a16="http://schemas.microsoft.com/office/drawing/2014/main" id="{20866895-1CC8-4B2F-8DF9-BA9E7A17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000">
            <a:off x="8923149" y="3675107"/>
            <a:ext cx="1501706" cy="215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/>
          <p:cNvSpPr/>
          <p:nvPr/>
        </p:nvSpPr>
        <p:spPr bwMode="auto">
          <a:xfrm>
            <a:off x="3886200" y="6095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994287" y="15239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898487" y="2057399"/>
            <a:ext cx="2240749" cy="1805077"/>
            <a:chOff x="4837112" y="1700123"/>
            <a:chExt cx="2240749" cy="1752600"/>
          </a:xfrm>
        </p:grpSpPr>
        <p:sp>
          <p:nvSpPr>
            <p:cNvPr id="20" name="Diamond 1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06616" y="2363811"/>
              <a:ext cx="1930814" cy="418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2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011834" y="38624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39236" y="295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06574" y="3739352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11020" y="295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886200" y="44196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6781800" y="2534575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79263CA-DA3A-43FD-B828-19FCB165B7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При </a:t>
            </a:r>
            <a:r>
              <a:rPr lang="bg-BG" sz="3200" dirty="0">
                <a:solidFill>
                  <a:schemeClr val="bg1"/>
                </a:solidFill>
              </a:rPr>
              <a:t>невярност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en-US" sz="3200" dirty="0"/>
              <a:t>)</a:t>
            </a:r>
            <a:r>
              <a:rPr lang="bg-BG" sz="3200" dirty="0"/>
              <a:t> на условието, можем да </a:t>
            </a:r>
            <a:br>
              <a:rPr lang="en-US" sz="3200" dirty="0"/>
            </a:br>
            <a:r>
              <a:rPr lang="bg-BG" sz="3200" dirty="0"/>
              <a:t>изпълним други действия – чрез </a:t>
            </a:r>
            <a:r>
              <a:rPr lang="bg-BG" sz="3200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конструкция</a:t>
            </a:r>
          </a:p>
          <a:p>
            <a:pPr marL="0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bg-BG" sz="3000" dirty="0"/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77887" lvl="1" indent="0">
              <a:buNone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endParaRPr lang="bg-BG" sz="2800" b="1" dirty="0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1"/>
            <a:ext cx="4876800" cy="23067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it-IT" sz="28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7853722" y="2819400"/>
            <a:ext cx="3342558" cy="1340862"/>
          </a:xfrm>
          <a:prstGeom prst="wedgeRoundRectCallout">
            <a:avLst>
              <a:gd name="adj1" fmla="val -59928"/>
              <a:gd name="adj2" fmla="val 360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ECEBAB-8D8E-47A2-8C9D-D45C6201F4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bg-BG" sz="3600" dirty="0"/>
              <a:t> въвеждат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блок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72" y="2286001"/>
            <a:ext cx="6041773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color.equals(</a:t>
            </a: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600" b="1" noProof="1">
                <a:latin typeface="Consolas" pitchFamily="49" charset="0"/>
              </a:rPr>
              <a:t>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System.out.println</a:t>
            </a:r>
            <a:r>
              <a:rPr lang="en-US" sz="26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("bye");</a:t>
            </a:r>
            <a:endParaRPr lang="it-IT" sz="26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867400" y="4652647"/>
            <a:ext cx="4953000" cy="1043326"/>
          </a:xfrm>
          <a:prstGeom prst="wedgeRoundRectCallout">
            <a:avLst>
              <a:gd name="adj1" fmla="val -58013"/>
              <a:gd name="adj2" fmla="val -34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b="1" dirty="0">
                <a:solidFill>
                  <a:schemeClr val="bg2"/>
                </a:solidFill>
              </a:rPr>
              <a:t>Изпълнява се винаги – не е част от </a:t>
            </a:r>
            <a:r>
              <a:rPr lang="en-US" sz="2700" b="1" dirty="0">
                <a:solidFill>
                  <a:schemeClr val="bg2"/>
                </a:solidFill>
                <a:latin typeface="Consolas" panose="020B0609020204030204" pitchFamily="49" charset="0"/>
              </a:rPr>
              <a:t>if/else</a:t>
            </a:r>
            <a:r>
              <a:rPr lang="bg-BG" sz="27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67" y="2286001"/>
            <a:ext cx="4264716" cy="140322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814C668-5BE9-48E1-B6DD-C7D05B2A6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995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60"/>
            <a:ext cx="1161269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200" dirty="0"/>
              <a:t>Ако </a:t>
            </a:r>
            <a:r>
              <a:rPr lang="bg-BG" sz="3200" dirty="0">
                <a:solidFill>
                  <a:schemeClr val="bg1"/>
                </a:solidFill>
              </a:rPr>
              <a:t>включим скоби</a:t>
            </a:r>
            <a:r>
              <a:rPr lang="bg-BG" sz="3200" dirty="0"/>
              <a:t>, се изпълнява съответния блок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6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89561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String 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"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red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color.equals(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"red")) 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6642462" y="2091672"/>
            <a:ext cx="3559692" cy="1138773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3849335"/>
            <a:ext cx="4602308" cy="125403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0674994-1C5A-4B61-BA44-C8FBC66B9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3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две </a:t>
            </a:r>
            <a:r>
              <a:rPr lang="bg-BG" dirty="0">
                <a:solidFill>
                  <a:schemeClr val="bg1"/>
                </a:solidFill>
              </a:rPr>
              <a:t>цели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числа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b="1" dirty="0">
                <a:latin typeface="Consolas" panose="020B0609020204030204" pitchFamily="49" charset="0"/>
              </a:rPr>
              <a:t>Greater number: 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dirty="0">
                <a:solidFill>
                  <a:schemeClr val="bg1"/>
                </a:solidFill>
              </a:rPr>
              <a:t>по-голямото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от тях</a:t>
            </a:r>
            <a:endParaRPr lang="en-US" dirty="0"/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99802E-FAA3-4F0C-9B2B-21C1D2846755}"/>
              </a:ext>
            </a:extLst>
          </p:cNvPr>
          <p:cNvGrpSpPr/>
          <p:nvPr/>
        </p:nvGrpSpPr>
        <p:grpSpPr>
          <a:xfrm>
            <a:off x="1116831" y="4876801"/>
            <a:ext cx="4951504" cy="1138773"/>
            <a:chOff x="1141412" y="4738550"/>
            <a:chExt cx="4243171" cy="744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ADA18B-75A6-43C0-BE1F-B879AE5A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412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6" name="Right Arrow 11">
              <a:extLst>
                <a:ext uri="{FF2B5EF4-FFF2-40B4-BE49-F238E27FC236}">
                  <a16:creationId xmlns:a16="http://schemas.microsoft.com/office/drawing/2014/main" id="{91BA3807-E394-4F37-B52A-BB877C5ED1E1}"/>
                </a:ext>
              </a:extLst>
            </p:cNvPr>
            <p:cNvSpPr/>
            <p:nvPr/>
          </p:nvSpPr>
          <p:spPr>
            <a:xfrm>
              <a:off x="1702470" y="5023112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D5B51C-2ECB-4B8F-9DFF-BECC3852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907" y="4967982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8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3AAB06-2565-401E-98EB-780E7636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745" y="4738550"/>
              <a:ext cx="381000" cy="744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400" b="1" noProof="1">
                  <a:latin typeface="Consolas" panose="020B0609020204030204" pitchFamily="49" charset="0"/>
                </a:rPr>
                <a:t>7</a:t>
              </a:r>
              <a:endParaRPr lang="bg-BG" sz="3400" b="1" noProof="1">
                <a:latin typeface="Consolas" panose="020B0609020204030204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3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  <p:sp>
          <p:nvSpPr>
            <p:cNvPr id="9" name="Right Arrow 11">
              <a:extLst>
                <a:ext uri="{FF2B5EF4-FFF2-40B4-BE49-F238E27FC236}">
                  <a16:creationId xmlns:a16="http://schemas.microsoft.com/office/drawing/2014/main" id="{27F55289-FEFF-4505-A449-8AABEE27C818}"/>
                </a:ext>
              </a:extLst>
            </p:cNvPr>
            <p:cNvSpPr/>
            <p:nvPr/>
          </p:nvSpPr>
          <p:spPr>
            <a:xfrm>
              <a:off x="4427305" y="5012040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B4AACC-5302-466A-86FB-25619E328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583" y="4956910"/>
              <a:ext cx="381000" cy="33885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400" b="1" noProof="1">
                  <a:latin typeface="Consolas" panose="020B0609020204030204" pitchFamily="49" charset="0"/>
                </a:rPr>
                <a:t>7</a:t>
              </a:r>
              <a:endParaRPr lang="it-IT" sz="3400" b="1" noProof="1">
                <a:latin typeface="Consolas" panose="020B0609020204030204" pitchFamily="49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31672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8CD67038-2322-4E0D-9665-1681CB32F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8EB6F-291C-40DC-82E5-CE419F743FAD}"/>
              </a:ext>
            </a:extLst>
          </p:cNvPr>
          <p:cNvSpPr/>
          <p:nvPr/>
        </p:nvSpPr>
        <p:spPr>
          <a:xfrm>
            <a:off x="1268737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https://judge.softuni.bg/Contests/Practice/Index/2267#1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/>
          <p:cNvSpPr/>
          <p:nvPr/>
        </p:nvSpPr>
        <p:spPr bwMode="auto">
          <a:xfrm>
            <a:off x="4648200" y="685799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56287" y="1600199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660487" y="2133599"/>
            <a:ext cx="2240749" cy="1805077"/>
            <a:chOff x="4837112" y="1700123"/>
            <a:chExt cx="2240749" cy="1752600"/>
          </a:xfrm>
        </p:grpSpPr>
        <p:sp>
          <p:nvSpPr>
            <p:cNvPr id="10" name="Diamond 9"/>
            <p:cNvSpPr/>
            <p:nvPr/>
          </p:nvSpPr>
          <p:spPr bwMode="auto">
            <a:xfrm>
              <a:off x="4837112" y="1700123"/>
              <a:ext cx="2240749" cy="175260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3812" y="2328384"/>
              <a:ext cx="1621748" cy="388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0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5773834" y="3938675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01236" y="30361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5615" y="382785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8219" y="3044394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16" name="Parallelogram 15"/>
          <p:cNvSpPr/>
          <p:nvPr/>
        </p:nvSpPr>
        <p:spPr bwMode="auto">
          <a:xfrm>
            <a:off x="4648200" y="4495800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Parallelogram 16"/>
          <p:cNvSpPr/>
          <p:nvPr/>
        </p:nvSpPr>
        <p:spPr bwMode="auto">
          <a:xfrm>
            <a:off x="7660668" y="2575402"/>
            <a:ext cx="2514600" cy="914400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635F884-1CF5-4EB4-8B72-F75939744A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8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9F0-2B29-47B7-842B-94A8DCD9DE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59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Проверява дали едно число е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четно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</a:rPr>
              <a:t>нечетно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Ако е 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even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Ако е нечетно 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odd</a:t>
            </a:r>
            <a:r>
              <a:rPr lang="en-US" sz="3000" dirty="0"/>
              <a:t>"</a:t>
            </a:r>
            <a:endParaRPr lang="bg-BG" sz="3000" dirty="0"/>
          </a:p>
          <a:p>
            <a:r>
              <a:rPr lang="bg-BG" sz="3200" dirty="0"/>
              <a:t>Пример:</a:t>
            </a:r>
          </a:p>
          <a:p>
            <a:pPr marL="0" indent="0">
              <a:buNone/>
            </a:pPr>
            <a:endParaRPr lang="en-US" sz="3200" dirty="0"/>
          </a:p>
          <a:p>
            <a:pPr marL="377887" lvl="1" indent="0">
              <a:buNone/>
            </a:pPr>
            <a:endParaRPr lang="en-US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5" y="4699884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1937914" y="4847194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7" y="4699884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984" y="5643917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1937914" y="5804749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595" y="5657439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odd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074A9-6067-4F78-B446-16FC25CBE47A}"/>
              </a:ext>
            </a:extLst>
          </p:cNvPr>
          <p:cNvGrpSpPr/>
          <p:nvPr/>
        </p:nvGrpSpPr>
        <p:grpSpPr>
          <a:xfrm>
            <a:off x="7467600" y="3796658"/>
            <a:ext cx="3429000" cy="2590184"/>
            <a:chOff x="7151716" y="2783785"/>
            <a:chExt cx="4209777" cy="3350107"/>
          </a:xfrm>
        </p:grpSpPr>
        <p:pic>
          <p:nvPicPr>
            <p:cNvPr id="5122" name="Picture 2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1F26EB22-37C4-445E-A120-DE0C4A0B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3270" y="2783785"/>
              <a:ext cx="2238223" cy="2652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Ð ÐµÐ·ÑÐ»ÑÐ°Ñ Ñ Ð¸Ð·Ð¾Ð±ÑÐ°Ð¶ÐµÐ½Ð¸Ðµ Ð·Ð° 4 toy story png">
              <a:extLst>
                <a:ext uri="{FF2B5EF4-FFF2-40B4-BE49-F238E27FC236}">
                  <a16:creationId xmlns:a16="http://schemas.microsoft.com/office/drawing/2014/main" id="{D2FC79D1-5560-4640-94F8-ACE1C44493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36398">
              <a:off x="7151716" y="3964927"/>
              <a:ext cx="1574006" cy="2168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E196750E-8AE3-4EC3-B943-BA1A992D6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32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5" y="1578645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if (</a:t>
            </a:r>
            <a:r>
              <a:rPr lang="en-US" sz="2800">
                <a:solidFill>
                  <a:schemeClr val="bg1"/>
                </a:solidFill>
              </a:rPr>
              <a:t>num % 2 == 0</a:t>
            </a:r>
            <a:r>
              <a:rPr lang="en-US" sz="2800"/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/>
              <a:t>}</a:t>
            </a:r>
            <a:endParaRPr lang="en-US" sz="2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057980-8C69-4959-B73E-FE2E142BE8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F7A60-7B2E-4322-92EA-08AA588B58B7}"/>
              </a:ext>
            </a:extLst>
          </p:cNvPr>
          <p:cNvSpPr/>
          <p:nvPr/>
        </p:nvSpPr>
        <p:spPr>
          <a:xfrm>
            <a:off x="1268737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https://judge.softuni.bg/Contests/Practice/Index/2267#2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379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C256-72B6-4CD7-8513-574EB7BDDE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3B0D906-B90C-40D2-8629-05E315161C6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4931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927138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000" dirty="0"/>
              <a:t>Конструкцията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if/else-if/else…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 серия от проверки</a:t>
            </a:r>
            <a:endParaRPr lang="bg-BG" sz="3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000" dirty="0"/>
          </a:p>
          <a:p>
            <a:pPr marL="457200" indent="-457200">
              <a:lnSpc>
                <a:spcPct val="100000"/>
              </a:lnSpc>
            </a:pPr>
            <a:r>
              <a:rPr lang="bg-BG" sz="3000" dirty="0"/>
              <a:t>При истинност на едно условие, </a:t>
            </a:r>
            <a:r>
              <a:rPr lang="bg-BG" sz="3000" dirty="0">
                <a:solidFill>
                  <a:schemeClr val="bg1"/>
                </a:solidFill>
              </a:rPr>
              <a:t>не се продължава </a:t>
            </a:r>
            <a:r>
              <a:rPr lang="bg-BG" sz="3000" dirty="0"/>
              <a:t>към </a:t>
            </a:r>
            <a:br>
              <a:rPr lang="en-US" sz="3000" dirty="0"/>
            </a:br>
            <a:r>
              <a:rPr lang="bg-BG" sz="30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237" y="1905000"/>
            <a:ext cx="3868964" cy="340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</a:t>
            </a:r>
            <a:r>
              <a:rPr lang="bg-BG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...</a:t>
            </a: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D835AB8-E091-4FF2-A5E2-FFCEE9930B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362201"/>
            <a:ext cx="6934200" cy="3962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System.out.println("Equal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975" y="3886200"/>
            <a:ext cx="3345625" cy="1219200"/>
          </a:xfrm>
          <a:prstGeom prst="wedgeRoundRectCallout">
            <a:avLst>
              <a:gd name="adj1" fmla="val -60402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048155"/>
            <a:ext cx="100086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/>
              <a:t>Програмата проверява първото условие, установява, 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че е вярно и приключва</a:t>
            </a:r>
            <a:endParaRPr lang="en-US" sz="32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3AD255-0092-452F-BF72-2ADD134F95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3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F3B1B-7DB9-4F86-8747-6DAEF886D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bg1"/>
                </a:solidFill>
              </a:rPr>
              <a:t>цяло число</a:t>
            </a:r>
            <a:r>
              <a:rPr lang="bg-BG" sz="3000" dirty="0"/>
              <a:t>, 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неговата стойност </a:t>
            </a:r>
            <a:r>
              <a:rPr lang="en-US" sz="3000" dirty="0"/>
              <a:t>[</a:t>
            </a:r>
            <a:r>
              <a:rPr lang="bg-BG" sz="3000" dirty="0"/>
              <a:t>1,</a:t>
            </a:r>
            <a:r>
              <a:rPr lang="en-US" sz="3000" dirty="0"/>
              <a:t> </a:t>
            </a:r>
            <a:r>
              <a:rPr lang="bg-BG" sz="3000" dirty="0"/>
              <a:t>9</a:t>
            </a:r>
            <a:r>
              <a:rPr lang="en-US" sz="3000" dirty="0"/>
              <a:t>]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по-голямо от 9 </a:t>
            </a:r>
            <a:r>
              <a:rPr lang="bg-BG" sz="3000" dirty="0"/>
              <a:t>отпечатва </a:t>
            </a:r>
            <a:r>
              <a:rPr lang="en-US" sz="3000" dirty="0"/>
              <a:t>"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number too big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O</a:t>
            </a:r>
            <a:r>
              <a:rPr lang="bg-BG" sz="3000" dirty="0"/>
              <a:t>тпечатва стойността </a:t>
            </a:r>
            <a:r>
              <a:rPr lang="bg-BG" sz="3000" dirty="0">
                <a:solidFill>
                  <a:schemeClr val="bg1"/>
                </a:solidFill>
              </a:rPr>
              <a:t>с текст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marL="377887" lvl="1" indent="0">
              <a:lnSpc>
                <a:spcPct val="100000"/>
              </a:lnSpc>
              <a:buNone/>
            </a:pPr>
            <a:endParaRPr lang="bg-BG" sz="30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условие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49" y="5268679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F8E0C-6B95-4567-B5C3-237CD188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776" y="5263680"/>
            <a:ext cx="1516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seven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A76C13AD-4C64-4614-8B2E-DE0A09A46015}"/>
              </a:ext>
            </a:extLst>
          </p:cNvPr>
          <p:cNvSpPr/>
          <p:nvPr/>
        </p:nvSpPr>
        <p:spPr>
          <a:xfrm>
            <a:off x="2303985" y="5391256"/>
            <a:ext cx="306250" cy="268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A6E1B-A7E8-4303-8FC8-3021F945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5263680"/>
            <a:ext cx="685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5CFD6-BE33-454A-B678-35664097E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904" y="5290512"/>
            <a:ext cx="31081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number too big</a:t>
            </a: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551FB92F-315E-4BBC-8C4C-3FAA9DB3BA0E}"/>
              </a:ext>
            </a:extLst>
          </p:cNvPr>
          <p:cNvSpPr/>
          <p:nvPr/>
        </p:nvSpPr>
        <p:spPr>
          <a:xfrm>
            <a:off x="6671348" y="5385900"/>
            <a:ext cx="305109" cy="269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439D5E6-9BD2-4F9F-BA13-F67123BF9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1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Число от 1 до 9 с текст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2F4CA34-CEE3-48F8-B5B6-4073AEE20E53}"/>
              </a:ext>
            </a:extLst>
          </p:cNvPr>
          <p:cNvSpPr txBox="1">
            <a:spLocks/>
          </p:cNvSpPr>
          <p:nvPr/>
        </p:nvSpPr>
        <p:spPr>
          <a:xfrm>
            <a:off x="2017172" y="1600200"/>
            <a:ext cx="8462457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Scanner scanner = new Scanner(System.in);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int num = Integer.parseInt(scanner.nextLine());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if (num == 1) 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  System.out.println("one");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 if (num == 2)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   System.out.println("two");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 if (num == 3)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   System.out.println("three");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accent2"/>
                </a:solidFill>
              </a:rPr>
              <a:t>// TODO: Add more conditional statements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else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400" dirty="0"/>
              <a:t>   System.out.println("number too big");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AEEE74-1602-4269-8111-F82F60D70C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474A81-50C5-4497-9280-3BFDCFF357ED}"/>
              </a:ext>
            </a:extLst>
          </p:cNvPr>
          <p:cNvSpPr/>
          <p:nvPr/>
        </p:nvSpPr>
        <p:spPr>
          <a:xfrm>
            <a:off x="1268737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https://judge.softuni.bg/Contests/Practice/Index/2267#3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500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0EFB-3C7A-42DD-B5A4-9D13FD4268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0B02FEB8-FCA8-4F52-95B7-5B8EA56977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19409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Обхват, в който може да бъде използвана</a:t>
            </a:r>
            <a:endParaRPr lang="en-US" dirty="0"/>
          </a:p>
          <a:p>
            <a:pPr marL="1371029" lvl="2" indent="-457200"/>
            <a:r>
              <a:rPr lang="en-US"/>
              <a:t>Пример: Променливата </a:t>
            </a:r>
            <a:r>
              <a:rPr lang="en-US" b="1">
                <a:latin typeface="Consolas" panose="020B0609020204030204" pitchFamily="49" charset="0"/>
              </a:rPr>
              <a:t>salary</a:t>
            </a:r>
            <a:r>
              <a:rPr lang="en-US"/>
              <a:t> съществува </a:t>
            </a:r>
            <a:r>
              <a:rPr lang="en-US">
                <a:solidFill>
                  <a:schemeClr val="bg1"/>
                </a:solidFill>
              </a:rPr>
              <a:t>само</a:t>
            </a:r>
            <a:r>
              <a:rPr lang="en-US"/>
              <a:t> в блока </a:t>
            </a:r>
            <a:br>
              <a:rPr lang="en-US"/>
            </a:br>
            <a:r>
              <a:rPr lang="en-US"/>
              <a:t>от код на </a:t>
            </a:r>
            <a:r>
              <a:rPr lang="en-US" b="1">
                <a:latin typeface="Consolas" panose="020B0609020204030204" pitchFamily="49" charset="0"/>
              </a:rPr>
              <a:t>if</a:t>
            </a:r>
            <a:r>
              <a:rPr lang="en-US"/>
              <a:t>-конструкцията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</a:t>
            </a:r>
            <a:endParaRPr lang="en-US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6096001" y="5331329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Error!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3066506"/>
            <a:ext cx="10668000" cy="2834916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/>
              <a:t>String currentDay = "</a:t>
            </a:r>
            <a:r>
              <a:rPr lang="en-US" sz="2500" dirty="0"/>
              <a:t>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/>
              <a:t>if (currentDay.equals("Monday")) </a:t>
            </a:r>
            <a:r>
              <a:rPr lang="en-US" sz="2500">
                <a:solidFill>
                  <a:schemeClr val="bg1"/>
                </a:solidFill>
              </a:rPr>
              <a:t>{</a:t>
            </a:r>
            <a:endParaRPr lang="en-US" sz="2500" dirty="0">
              <a:solidFill>
                <a:schemeClr val="bg1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/>
              <a:t>    double </a:t>
            </a:r>
            <a:r>
              <a:rPr lang="en-US" sz="2500">
                <a:solidFill>
                  <a:schemeClr val="bg1"/>
                </a:solidFill>
              </a:rPr>
              <a:t>salary </a:t>
            </a:r>
            <a:r>
              <a:rPr lang="en-US" sz="2500"/>
              <a:t>= Double.parseDouble(scanner.nextLine());</a:t>
            </a:r>
            <a:endParaRPr lang="en-US" sz="25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/>
              <a:t>System.out.println(</a:t>
            </a:r>
            <a:r>
              <a:rPr lang="en-US" sz="2500" dirty="0">
                <a:solidFill>
                  <a:schemeClr val="bg1"/>
                </a:solidFill>
              </a:rPr>
              <a:t>salary</a:t>
            </a:r>
            <a:r>
              <a:rPr lang="en-US" sz="2500" dirty="0"/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DD5C72-96B0-40A4-8BB0-E016189EF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A9A0-4024-4FE3-82DB-95730E1FD7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CA8E23F-081F-4F8E-9B5C-79242665E7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98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0" y="1294072"/>
            <a:ext cx="3196538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8CCD0D34-48AC-4005-AE97-DCC4B45D3F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</a:t>
            </a:r>
            <a:r>
              <a:rPr lang="bg-BG" dirty="0">
                <a:solidFill>
                  <a:schemeClr val="bg1"/>
                </a:solidFill>
              </a:rPr>
              <a:t>вид</a:t>
            </a:r>
            <a:r>
              <a:rPr lang="bg-BG" dirty="0"/>
              <a:t> на </a:t>
            </a:r>
            <a:r>
              <a:rPr lang="bg-BG" dirty="0">
                <a:solidFill>
                  <a:schemeClr val="bg1"/>
                </a:solidFill>
              </a:rPr>
              <a:t>геометрична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</a:rPr>
              <a:t>фигура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00" dirty="0"/>
              <a:t>("</a:t>
            </a:r>
            <a:r>
              <a:rPr lang="en-US" sz="3000" b="1" dirty="0">
                <a:latin typeface="Consolas" panose="020B0609020204030204" pitchFamily="49" charset="0"/>
              </a:rPr>
              <a:t>square</a:t>
            </a:r>
            <a:r>
              <a:rPr lang="en-US" sz="3000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rectangle</a:t>
            </a:r>
            <a:r>
              <a:rPr lang="en-US" sz="3000" dirty="0"/>
              <a:t>"</a:t>
            </a:r>
            <a:r>
              <a:rPr lang="bg-BG" sz="3000" dirty="0"/>
              <a:t>,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circle</a:t>
            </a:r>
            <a:r>
              <a:rPr lang="en-US" sz="3000" dirty="0"/>
              <a:t>" </a:t>
            </a:r>
            <a:r>
              <a:rPr lang="bg-BG" sz="3000" dirty="0"/>
              <a:t>или </a:t>
            </a:r>
            <a:r>
              <a:rPr lang="en-US" sz="30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triangle</a:t>
            </a:r>
            <a:r>
              <a:rPr lang="en-US" sz="3000" dirty="0"/>
              <a:t>")</a:t>
            </a:r>
            <a:endParaRPr lang="bg-BG" sz="3000" dirty="0"/>
          </a:p>
          <a:p>
            <a:pPr lvl="1"/>
            <a:r>
              <a:rPr lang="bg-BG" dirty="0"/>
              <a:t>Пресмята </a:t>
            </a:r>
            <a:r>
              <a:rPr lang="bg-BG" dirty="0">
                <a:solidFill>
                  <a:schemeClr val="bg1"/>
                </a:solidFill>
              </a:rPr>
              <a:t>лицето</a:t>
            </a:r>
            <a:r>
              <a:rPr lang="bg-BG" dirty="0"/>
              <a:t> спрямо вида на фигурата</a:t>
            </a:r>
          </a:p>
          <a:p>
            <a:r>
              <a:rPr lang="bg-BG" dirty="0"/>
              <a:t>Примерен вход и изход: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874025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215528" y="4236777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4089468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034391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206759" y="5547575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1" y="5400265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2983885-B875-4072-B310-29A758A58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81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Лица на фигури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370048" y="1295401"/>
            <a:ext cx="9756704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r>
              <a:rPr lang="en-US" sz="2400" dirty="0">
                <a:solidFill>
                  <a:schemeClr val="bg1"/>
                </a:solidFill>
              </a:rPr>
              <a:t> else if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</a:t>
            </a:r>
            <a:r>
              <a:rPr lang="en-US" sz="2400" dirty="0" err="1">
                <a:solidFill>
                  <a:schemeClr val="tx1"/>
                </a:solidFill>
              </a:rPr>
              <a:t>sideB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084DFFA-B595-4D2A-B52C-C53D331C8E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95B4-A755-4892-AABF-E73A4C093F25}"/>
              </a:ext>
            </a:extLst>
          </p:cNvPr>
          <p:cNvSpPr/>
          <p:nvPr/>
        </p:nvSpPr>
        <p:spPr>
          <a:xfrm>
            <a:off x="1268737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2"/>
              </a:rPr>
              <a:t>https://judge.softuni.bg/Contests/Practice/Index/2267#6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686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EB07-EF31-44D4-8549-F853B5F7B5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2C5AD7A9-BD0C-41C2-BCF4-897E6182EB6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188351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757" y="3276600"/>
            <a:ext cx="6360276" cy="2892454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973" y="3499019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6DB471-2438-4B2F-A6A7-FA65EB02A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Shift + F9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debug</a:t>
            </a:r>
            <a:r>
              <a:rPr lang="bg-BG" sz="3000" dirty="0"/>
              <a:t> 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F8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Ctrl + F8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34887-D857-47A3-B3C8-0A9A3C4E4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07" y="4022968"/>
            <a:ext cx="5157787" cy="276078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2193CDD-EFBF-4185-9EA0-2A9084FA28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3D3-A74B-41B5-A22F-513A6E5C57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4B71809-4B17-4724-95D7-A37C2D90BB4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326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if-else</a:t>
            </a:r>
            <a:endParaRPr lang="en-US" sz="3200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>
                <a:solidFill>
                  <a:schemeClr val="bg2"/>
                </a:solidFill>
              </a:rPr>
              <a:t>Живот </a:t>
            </a:r>
            <a:r>
              <a:rPr lang="bg-BG" sz="3200" dirty="0">
                <a:solidFill>
                  <a:schemeClr val="bg2"/>
                </a:solidFill>
              </a:rPr>
              <a:t>на променливата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A1A8F10-1898-481E-A1F8-950EA2106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24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3028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5D227C0-A1EA-4890-857F-439EC2F57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9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79282A9B-AB2B-4E0D-8484-5298D009B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576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0" y="1294072"/>
            <a:ext cx="3196538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letter = 'a';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5D850D2-824B-46C3-9DB5-5D4955FCE3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3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41F4D2-6C49-43F2-905A-AF6006A63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17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F3DB1E6-0607-493D-A4B3-D6E2C89CF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</a:t>
            </a:r>
            <a:r>
              <a:rPr lang="en-US"/>
              <a:t>= "1000";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A6E35D8-303E-4F8E-8619-AA3FDB95DE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/>
              <a:t>Какъв е типът на променливата:</a:t>
            </a:r>
          </a:p>
          <a:p>
            <a:pPr marL="514350" indent="-514350">
              <a:buAutoNum type="arabicPeriod" startAt="2"/>
            </a:pPr>
            <a:endParaRPr lang="en-US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34200" y="1286526"/>
            <a:ext cx="3670832" cy="5878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</a:t>
            </a:r>
            <a:r>
              <a:rPr lang="en-US"/>
              <a:t>= "1000";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487161" y="5122859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0AB65C4-44D9-4BC0-8A58-39F48D4EFE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7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D83086-183A-4446-B7C9-AA7F82FEE0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/>
              <a:t>Как се нарича долепването на два текста (низа)?</a:t>
            </a:r>
          </a:p>
          <a:p>
            <a:pPr marL="514350" indent="-514350">
              <a:buAutoNum type="arabicPeriod" startAt="3"/>
            </a:pPr>
            <a:endParaRPr lang="en-US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4007BBED-B504-42A8-9409-F72EB084CC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4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2026</Words>
  <Application>Microsoft Office PowerPoint</Application>
  <PresentationFormat>Widescreen</PresentationFormat>
  <Paragraphs>465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Число от 1 до 9 с текст – условие</vt:lpstr>
      <vt:lpstr>Число от 1 до 9 с текст – решение</vt:lpstr>
      <vt:lpstr>Живот на променлива</vt:lpstr>
      <vt:lpstr>Живот на променлива</vt:lpstr>
      <vt:lpstr>Условни конструкции</vt:lpstr>
      <vt:lpstr>Лица на фигури</vt:lpstr>
      <vt:lpstr>Лица на фигури – решение</vt:lpstr>
      <vt:lpstr>Дебъгване</vt:lpstr>
      <vt:lpstr>Дебъгване</vt:lpstr>
      <vt:lpstr>Дебъгване във IntelliJ IDEA</vt:lpstr>
      <vt:lpstr>Условни конструкции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16</cp:revision>
  <dcterms:created xsi:type="dcterms:W3CDTF">2018-05-23T13:08:44Z</dcterms:created>
  <dcterms:modified xsi:type="dcterms:W3CDTF">2020-03-19T17:35:17Z</dcterms:modified>
  <cp:category>computer programming;programming;C#;програмиране;кодиране</cp:category>
</cp:coreProperties>
</file>