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2"/>
  </p:notesMasterIdLst>
  <p:handoutMasterIdLst>
    <p:handoutMasterId r:id="rId63"/>
  </p:handoutMasterIdLst>
  <p:sldIdLst>
    <p:sldId id="528" r:id="rId2"/>
    <p:sldId id="529" r:id="rId3"/>
    <p:sldId id="532" r:id="rId4"/>
    <p:sldId id="546" r:id="rId5"/>
    <p:sldId id="469" r:id="rId6"/>
    <p:sldId id="547" r:id="rId7"/>
    <p:sldId id="509" r:id="rId8"/>
    <p:sldId id="510" r:id="rId9"/>
    <p:sldId id="511" r:id="rId10"/>
    <p:sldId id="512" r:id="rId11"/>
    <p:sldId id="513" r:id="rId12"/>
    <p:sldId id="527" r:id="rId13"/>
    <p:sldId id="470" r:id="rId14"/>
    <p:sldId id="541" r:id="rId15"/>
    <p:sldId id="472" r:id="rId16"/>
    <p:sldId id="475" r:id="rId17"/>
    <p:sldId id="476" r:id="rId18"/>
    <p:sldId id="477" r:id="rId19"/>
    <p:sldId id="478" r:id="rId20"/>
    <p:sldId id="479" r:id="rId21"/>
    <p:sldId id="549" r:id="rId22"/>
    <p:sldId id="550" r:id="rId23"/>
    <p:sldId id="481" r:id="rId24"/>
    <p:sldId id="482" r:id="rId25"/>
    <p:sldId id="483" r:id="rId26"/>
    <p:sldId id="540" r:id="rId27"/>
    <p:sldId id="486" r:id="rId28"/>
    <p:sldId id="488" r:id="rId29"/>
    <p:sldId id="489" r:id="rId30"/>
    <p:sldId id="492" r:id="rId31"/>
    <p:sldId id="548" r:id="rId32"/>
    <p:sldId id="551" r:id="rId33"/>
    <p:sldId id="553" r:id="rId34"/>
    <p:sldId id="493" r:id="rId35"/>
    <p:sldId id="542" r:id="rId36"/>
    <p:sldId id="560" r:id="rId37"/>
    <p:sldId id="561" r:id="rId38"/>
    <p:sldId id="562" r:id="rId39"/>
    <p:sldId id="563" r:id="rId40"/>
    <p:sldId id="564" r:id="rId41"/>
    <p:sldId id="565" r:id="rId42"/>
    <p:sldId id="566" r:id="rId43"/>
    <p:sldId id="567" r:id="rId44"/>
    <p:sldId id="494" r:id="rId45"/>
    <p:sldId id="495" r:id="rId46"/>
    <p:sldId id="573" r:id="rId47"/>
    <p:sldId id="497" r:id="rId48"/>
    <p:sldId id="498" r:id="rId49"/>
    <p:sldId id="543" r:id="rId50"/>
    <p:sldId id="500" r:id="rId51"/>
    <p:sldId id="501" r:id="rId52"/>
    <p:sldId id="554" r:id="rId53"/>
    <p:sldId id="503" r:id="rId54"/>
    <p:sldId id="544" r:id="rId55"/>
    <p:sldId id="534" r:id="rId56"/>
    <p:sldId id="401" r:id="rId57"/>
    <p:sldId id="577" r:id="rId58"/>
    <p:sldId id="575" r:id="rId59"/>
    <p:sldId id="405" r:id="rId60"/>
    <p:sldId id="578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0BC2CED-29F0-489A-9514-9E33D794FDBF}">
          <p14:sldIdLst>
            <p14:sldId id="528"/>
            <p14:sldId id="529"/>
          </p14:sldIdLst>
        </p14:section>
        <p14:section name="What is a Method?" id="{12F98121-B13E-4548-8F40-C40DA574294C}">
          <p14:sldIdLst>
            <p14:sldId id="532"/>
            <p14:sldId id="546"/>
            <p14:sldId id="469"/>
            <p14:sldId id="547"/>
          </p14:sldIdLst>
        </p14:section>
        <p14:section name="Naming and Best Practices" id="{F915FA92-D0C3-4698-9A00-B4688ECAD0B2}">
          <p14:sldIdLst>
            <p14:sldId id="509"/>
            <p14:sldId id="510"/>
            <p14:sldId id="511"/>
            <p14:sldId id="512"/>
            <p14:sldId id="513"/>
          </p14:sldIdLst>
        </p14:section>
        <p14:section name="Declaring and Invoking Methods" id="{1D6E73A9-2E8F-4A7E-9FD8-D14EFB6728DF}">
          <p14:sldIdLst>
            <p14:sldId id="527"/>
            <p14:sldId id="470"/>
            <p14:sldId id="541"/>
            <p14:sldId id="472"/>
          </p14:sldIdLst>
        </p14:section>
        <p14:section name="Methods with Parameters" id="{331BD3B5-AAD7-4C60-9DFA-6B33D98AA6CB}">
          <p14:sldIdLst>
            <p14:sldId id="475"/>
            <p14:sldId id="476"/>
            <p14:sldId id="477"/>
            <p14:sldId id="478"/>
            <p14:sldId id="479"/>
            <p14:sldId id="549"/>
            <p14:sldId id="550"/>
            <p14:sldId id="481"/>
            <p14:sldId id="482"/>
            <p14:sldId id="483"/>
            <p14:sldId id="540"/>
          </p14:sldIdLst>
        </p14:section>
        <p14:section name="Returning Values from Methods" id="{274DCC26-5AA7-49CB-918E-BAA1167F5A89}">
          <p14:sldIdLst>
            <p14:sldId id="486"/>
            <p14:sldId id="488"/>
            <p14:sldId id="489"/>
            <p14:sldId id="492"/>
            <p14:sldId id="548"/>
            <p14:sldId id="551"/>
            <p14:sldId id="553"/>
            <p14:sldId id="493"/>
            <p14:sldId id="542"/>
          </p14:sldIdLst>
        </p14:section>
        <p14:section name="Value vs. Reference Types" id="{406E6855-381B-4954-A299-8502FCDBE3F9}">
          <p14:sldIdLst>
            <p14:sldId id="560"/>
            <p14:sldId id="561"/>
            <p14:sldId id="562"/>
            <p14:sldId id="563"/>
            <p14:sldId id="564"/>
            <p14:sldId id="565"/>
            <p14:sldId id="566"/>
            <p14:sldId id="567"/>
          </p14:sldIdLst>
        </p14:section>
        <p14:section name="Overloading Methods" id="{964F04E5-DAE4-4B45-A2C2-640D2EAB1ED3}">
          <p14:sldIdLst>
            <p14:sldId id="494"/>
            <p14:sldId id="495"/>
            <p14:sldId id="573"/>
            <p14:sldId id="497"/>
            <p14:sldId id="498"/>
            <p14:sldId id="543"/>
          </p14:sldIdLst>
        </p14:section>
        <p14:section name="Program Execution Flow" id="{5C4FDD8D-CDB2-46C0-A1D9-56CAEF956308}">
          <p14:sldIdLst>
            <p14:sldId id="500"/>
            <p14:sldId id="501"/>
            <p14:sldId id="554"/>
            <p14:sldId id="503"/>
            <p14:sldId id="544"/>
          </p14:sldIdLst>
        </p14:section>
        <p14:section name="Conclusion" id="{50133171-9F71-402A-AC5D-93CC30ABCA8D}">
          <p14:sldIdLst>
            <p14:sldId id="534"/>
            <p14:sldId id="401"/>
            <p14:sldId id="577"/>
            <p14:sldId id="575"/>
            <p14:sldId id="405"/>
            <p14:sldId id="5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20.3.2020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F0D406-C6A4-44AF-AF1C-11B0F44E78D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82526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950D35F-6DD5-490F-AA95-3EAD8AD56EC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3981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CC6048F-8633-4EFB-89FD-EC9F6688BC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747701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31A2587-C2AC-417B-A6F9-37DE897245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215047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D340F03-D904-415D-B16A-0096237EA9C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172343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DAC08B5-E98A-4B6A-A4B2-550EEAD6C6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76158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FEE7427-4FC7-42C5-8D6B-2C9D459D51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631651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7212AFA-A93B-4D4B-A2DC-5DD2D30CED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296166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A16A2C5E-4451-4E40-AC8B-128884C4D3C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810053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6545A2D-EE53-4331-8235-C93BD4121BD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926730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9867B57-70F8-4186-ACD1-6C847D1092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41132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1FEE8FA-1D05-462F-A798-36A4A461E23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653422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0D13515-716F-486C-A76D-A4DBFD12B8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37205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5E5DE91-FFA6-42FB-927C-E1EBEDD7C3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23996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4BD6C48-D0F9-4AC3-8C5E-7A6B482EE2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88474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203E8C-D98F-4EE9-92AD-087739BF9F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85386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Image!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A617BED-B2F0-48A3-9420-639B6211A1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77011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50CDC15-2BA5-45BA-B030-B57E766832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60743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A3FD5-FD3F-4C79-A80B-E275BA2DB07B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7C243F-EFF0-41DD-BB2A-1E26F44B8FE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13131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DF7D693-A01B-4E36-A12F-A615254EF6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9843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270#0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270#1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270#2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270#5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270#6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270#7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270#8" TargetMode="Externa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270#9" TargetMode="Externa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7.png"/><Relationship Id="rId26" Type="http://schemas.openxmlformats.org/officeDocument/2006/relationships/image" Target="../media/image41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4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36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0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3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0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5.png"/><Relationship Id="rId22" Type="http://schemas.openxmlformats.org/officeDocument/2006/relationships/image" Target="../media/image39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2.jpeg"/><Relationship Id="rId7" Type="http://schemas.openxmlformats.org/officeDocument/2006/relationships/image" Target="../media/image4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3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5.gi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and Using Methods, Overloads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1000" y="1933146"/>
            <a:ext cx="3676972" cy="337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49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method should perform 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, well-defined task</a:t>
            </a:r>
          </a:p>
          <a:p>
            <a:pPr lvl="1"/>
            <a:r>
              <a:rPr lang="en-US" dirty="0"/>
              <a:t>A Method's name should </a:t>
            </a:r>
            <a:r>
              <a:rPr lang="en-US" b="1" dirty="0">
                <a:solidFill>
                  <a:schemeClr val="bg1"/>
                </a:solidFill>
              </a:rPr>
              <a:t>describe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that task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in a clear and </a:t>
            </a:r>
            <a:br>
              <a:rPr lang="en-US" dirty="0"/>
            </a:br>
            <a:r>
              <a:rPr lang="en-US" dirty="0"/>
              <a:t>non-ambiguous way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Avoid</a:t>
            </a:r>
            <a:r>
              <a:rPr lang="en-US" dirty="0"/>
              <a:t> methods </a:t>
            </a:r>
            <a:r>
              <a:rPr lang="en-US" b="1" dirty="0">
                <a:solidFill>
                  <a:schemeClr val="bg1"/>
                </a:solidFill>
              </a:rPr>
              <a:t>longer than one screen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Split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them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to several shorter methods</a:t>
            </a: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– Best Practices</a:t>
            </a:r>
            <a:endParaRPr lang="bg-BG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9200" y="4340706"/>
            <a:ext cx="6400800" cy="19193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private static void printReceipt()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printHeader();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printBody();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printFooter();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368021" y="4916566"/>
            <a:ext cx="3352800" cy="1444766"/>
          </a:xfrm>
          <a:custGeom>
            <a:avLst/>
            <a:gdLst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-596233 w 2895600"/>
              <a:gd name="connsiteY18" fmla="*/ 551210 h 1072873"/>
              <a:gd name="connsiteX19" fmla="*/ 0 w 2895600"/>
              <a:gd name="connsiteY19" fmla="*/ 625843 h 1072873"/>
              <a:gd name="connsiteX20" fmla="*/ 0 w 2895600"/>
              <a:gd name="connsiteY20" fmla="*/ 178816 h 1072873"/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0 w 2895600"/>
              <a:gd name="connsiteY18" fmla="*/ 625843 h 1072873"/>
              <a:gd name="connsiteX19" fmla="*/ 0 w 2895600"/>
              <a:gd name="connsiteY19" fmla="*/ 178816 h 107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95600" h="1072873">
                <a:moveTo>
                  <a:pt x="0" y="178816"/>
                </a:moveTo>
                <a:cubicBezTo>
                  <a:pt x="0" y="80059"/>
                  <a:pt x="80059" y="0"/>
                  <a:pt x="178816" y="0"/>
                </a:cubicBezTo>
                <a:lnTo>
                  <a:pt x="482600" y="0"/>
                </a:lnTo>
                <a:lnTo>
                  <a:pt x="482600" y="0"/>
                </a:lnTo>
                <a:lnTo>
                  <a:pt x="1206500" y="0"/>
                </a:lnTo>
                <a:lnTo>
                  <a:pt x="2716784" y="0"/>
                </a:lnTo>
                <a:cubicBezTo>
                  <a:pt x="2815541" y="0"/>
                  <a:pt x="2895600" y="80059"/>
                  <a:pt x="2895600" y="178816"/>
                </a:cubicBezTo>
                <a:lnTo>
                  <a:pt x="2895600" y="625843"/>
                </a:lnTo>
                <a:lnTo>
                  <a:pt x="2895600" y="625843"/>
                </a:lnTo>
                <a:lnTo>
                  <a:pt x="2895600" y="894061"/>
                </a:lnTo>
                <a:lnTo>
                  <a:pt x="2895600" y="894057"/>
                </a:lnTo>
                <a:cubicBezTo>
                  <a:pt x="2895600" y="992814"/>
                  <a:pt x="2815541" y="1072873"/>
                  <a:pt x="2716784" y="1072873"/>
                </a:cubicBezTo>
                <a:lnTo>
                  <a:pt x="1206500" y="1072873"/>
                </a:lnTo>
                <a:lnTo>
                  <a:pt x="482600" y="1072873"/>
                </a:lnTo>
                <a:lnTo>
                  <a:pt x="482600" y="1072873"/>
                </a:lnTo>
                <a:lnTo>
                  <a:pt x="178816" y="1072873"/>
                </a:lnTo>
                <a:cubicBezTo>
                  <a:pt x="80059" y="1072873"/>
                  <a:pt x="0" y="992814"/>
                  <a:pt x="0" y="894057"/>
                </a:cubicBezTo>
                <a:lnTo>
                  <a:pt x="0" y="894061"/>
                </a:lnTo>
                <a:lnTo>
                  <a:pt x="0" y="625843"/>
                </a:lnTo>
                <a:lnTo>
                  <a:pt x="0" y="1788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 documenting </a:t>
            </a:r>
            <a:r>
              <a:rPr lang="en-US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32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easy to test</a:t>
            </a:r>
            <a:endParaRPr lang="en-US" sz="3200" b="1" noProof="1">
              <a:solidFill>
                <a:srgbClr val="FFA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3B8E220-0CB0-4D7C-8F9D-56C5ACE547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61885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2" y="1196125"/>
            <a:ext cx="11801757" cy="53570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Make sure to use correct </a:t>
            </a:r>
            <a:r>
              <a:rPr lang="en-US" b="1" dirty="0">
                <a:solidFill>
                  <a:schemeClr val="bg1"/>
                </a:solidFill>
              </a:rPr>
              <a:t>indentation</a:t>
            </a:r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endParaRPr lang="en-US" dirty="0"/>
          </a:p>
          <a:p>
            <a:r>
              <a:rPr lang="en-US" dirty="0"/>
              <a:t>Leave a </a:t>
            </a:r>
            <a:r>
              <a:rPr lang="en-US" b="1" dirty="0">
                <a:solidFill>
                  <a:schemeClr val="bg1"/>
                </a:solidFill>
              </a:rPr>
              <a:t>blank line </a:t>
            </a:r>
            <a:r>
              <a:rPr lang="en-US" dirty="0"/>
              <a:t>between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, after </a:t>
            </a:r>
            <a:r>
              <a:rPr lang="en-US" b="1" dirty="0">
                <a:solidFill>
                  <a:schemeClr val="bg1"/>
                </a:solidFill>
              </a:rPr>
              <a:t>loops</a:t>
            </a:r>
            <a:r>
              <a:rPr lang="en-US" dirty="0"/>
              <a:t> and after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if</a:t>
            </a:r>
            <a:r>
              <a:rPr lang="en-US" dirty="0"/>
              <a:t> statements</a:t>
            </a:r>
          </a:p>
          <a:p>
            <a:r>
              <a:rPr lang="en-US" dirty="0"/>
              <a:t>Always use </a:t>
            </a:r>
            <a:r>
              <a:rPr lang="en-US" b="1" dirty="0">
                <a:solidFill>
                  <a:schemeClr val="bg1"/>
                </a:solidFill>
              </a:rPr>
              <a:t>curly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brackets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loops and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 statements bodies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Avoid long lines </a:t>
            </a: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</a:rPr>
              <a:t>complex expressions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Structure and Code Formatting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752601"/>
            <a:ext cx="4572000" cy="16977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main(args) {</a:t>
            </a:r>
            <a:endParaRPr lang="en-US" sz="2400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// some more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ight Arrow 12"/>
          <p:cNvSpPr/>
          <p:nvPr/>
        </p:nvSpPr>
        <p:spPr>
          <a:xfrm>
            <a:off x="957066" y="266487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ight Arrow 12"/>
          <p:cNvSpPr/>
          <p:nvPr/>
        </p:nvSpPr>
        <p:spPr>
          <a:xfrm>
            <a:off x="957067" y="229866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66812" y="1752600"/>
            <a:ext cx="4834589" cy="210402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main(args)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  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// some more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562822" y="2553186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Right Arrow 12"/>
          <p:cNvSpPr/>
          <p:nvPr/>
        </p:nvSpPr>
        <p:spPr>
          <a:xfrm>
            <a:off x="7575159" y="266487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ight Arrow 12"/>
          <p:cNvSpPr/>
          <p:nvPr/>
        </p:nvSpPr>
        <p:spPr>
          <a:xfrm>
            <a:off x="6892730" y="2273783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&quot;No&quot; Symbol 1">
            <a:extLst>
              <a:ext uri="{FF2B5EF4-FFF2-40B4-BE49-F238E27FC236}">
                <a16:creationId xmlns:a16="http://schemas.microsoft.com/office/drawing/2014/main" id="{4DCC80BB-E4C8-4ECA-9320-4051339FD852}"/>
              </a:ext>
            </a:extLst>
          </p:cNvPr>
          <p:cNvSpPr/>
          <p:nvPr/>
        </p:nvSpPr>
        <p:spPr bwMode="auto">
          <a:xfrm>
            <a:off x="10363200" y="1825578"/>
            <a:ext cx="727608" cy="727608"/>
          </a:xfrm>
          <a:prstGeom prst="noSmoking">
            <a:avLst>
              <a:gd name="adj" fmla="val 14433"/>
            </a:avLst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4BEC0715-962D-4B4B-8011-3008941D05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76618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DD89D94-F0F2-4B5D-A2DF-8484AF9982CC}"/>
              </a:ext>
            </a:extLst>
          </p:cNvPr>
          <p:cNvSpPr txBox="1">
            <a:spLocks/>
          </p:cNvSpPr>
          <p:nvPr/>
        </p:nvSpPr>
        <p:spPr>
          <a:xfrm>
            <a:off x="4573665" y="15240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00" dirty="0">
                <a:solidFill>
                  <a:schemeClr val="bg2"/>
                </a:solidFill>
              </a:rPr>
              <a:t>{…}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BC994D3-1213-4DA1-B4C0-1D68B85E7B3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Declaring and Invoking Methods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6452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Methods are declared </a:t>
            </a:r>
            <a:r>
              <a:rPr lang="en-US" b="1" dirty="0">
                <a:solidFill>
                  <a:schemeClr val="bg1"/>
                </a:solidFill>
              </a:rPr>
              <a:t>inside a class 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main()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also a method</a:t>
            </a:r>
          </a:p>
          <a:p>
            <a:r>
              <a:rPr lang="en-US" dirty="0"/>
              <a:t>Variables inside a method are </a:t>
            </a:r>
            <a:r>
              <a:rPr lang="en-US" b="1" dirty="0">
                <a:solidFill>
                  <a:schemeClr val="bg1"/>
                </a:solidFill>
              </a:rPr>
              <a:t>local</a:t>
            </a:r>
          </a:p>
          <a:p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960152" y="1914395"/>
            <a:ext cx="8784048" cy="1640037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public static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void printText</a:t>
            </a:r>
            <a:r>
              <a:rPr lang="en-GB" sz="2800" b="1" noProof="1">
                <a:latin typeface="Consolas" pitchFamily="49" charset="0"/>
              </a:rPr>
              <a:t>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String text</a:t>
            </a:r>
            <a:r>
              <a:rPr lang="en-GB" sz="2800" b="1" noProof="1">
                <a:latin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  System.out.println(text);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Methods</a:t>
            </a: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6031211" y="1183830"/>
            <a:ext cx="2425055" cy="592824"/>
          </a:xfrm>
          <a:prstGeom prst="wedgeRoundRectCallout">
            <a:avLst>
              <a:gd name="adj1" fmla="val -24742"/>
              <a:gd name="adj2" fmla="val 6846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3105987" y="1173722"/>
            <a:ext cx="2133600" cy="592824"/>
          </a:xfrm>
          <a:prstGeom prst="wedgeRoundRectCallout">
            <a:avLst>
              <a:gd name="adj1" fmla="val 33496"/>
              <a:gd name="adj2" fmla="val 6888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9067801" y="1183830"/>
            <a:ext cx="2141887" cy="592825"/>
          </a:xfrm>
          <a:prstGeom prst="wedgeRoundRectCallout">
            <a:avLst>
              <a:gd name="adj1" fmla="val -35007"/>
              <a:gd name="adj2" fmla="val 67682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8305801" y="2554665"/>
            <a:ext cx="1620387" cy="950536"/>
          </a:xfrm>
          <a:prstGeom prst="wedgeRoundRectCallout">
            <a:avLst>
              <a:gd name="adj1" fmla="val -62802"/>
              <a:gd name="adj2" fmla="val 763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Body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33E1D23A-A13F-44FB-BD45-56F4BF564FE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68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Methods are first </a:t>
            </a:r>
            <a:r>
              <a:rPr lang="en-US" b="1" dirty="0">
                <a:solidFill>
                  <a:schemeClr val="bg1"/>
                </a:solidFill>
              </a:rPr>
              <a:t>declared</a:t>
            </a:r>
            <a:r>
              <a:rPr lang="en-US" dirty="0"/>
              <a:t>, then </a:t>
            </a:r>
            <a:r>
              <a:rPr lang="en-US" b="1" dirty="0">
                <a:solidFill>
                  <a:schemeClr val="bg1"/>
                </a:solidFill>
              </a:rPr>
              <a:t>invoked</a:t>
            </a:r>
            <a:r>
              <a:rPr lang="en-US" dirty="0"/>
              <a:t> (many times)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can be </a:t>
            </a:r>
            <a:r>
              <a:rPr lang="en-US" b="1" dirty="0">
                <a:solidFill>
                  <a:schemeClr val="bg1"/>
                </a:solidFill>
              </a:rPr>
              <a:t>invoked (called) </a:t>
            </a:r>
            <a:r>
              <a:rPr lang="en-US" dirty="0"/>
              <a:t>by their name +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Method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2057400"/>
            <a:ext cx="7239000" cy="153098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public static void printHeader()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System.out.println("----------");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90600" y="4746627"/>
            <a:ext cx="8153400" cy="146847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public static void main(String[] args)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8763000" y="2113327"/>
            <a:ext cx="2355602" cy="1114328"/>
          </a:xfrm>
          <a:prstGeom prst="wedgeRoundRectCallout">
            <a:avLst>
              <a:gd name="adj1" fmla="val -59564"/>
              <a:gd name="adj2" fmla="val 164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Declaration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9350370" y="4936778"/>
            <a:ext cx="2355602" cy="1114328"/>
          </a:xfrm>
          <a:prstGeom prst="wedgeRoundRectCallout">
            <a:avLst>
              <a:gd name="adj1" fmla="val -60622"/>
              <a:gd name="adj2" fmla="val 1880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Invocation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7F7C0A19-AFF0-4803-94EE-AFA4E03BDB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429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method can be invoked from:</a:t>
            </a:r>
          </a:p>
          <a:p>
            <a:pPr lvl="1"/>
            <a:r>
              <a:rPr lang="en-US" dirty="0"/>
              <a:t>The main method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main()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Method (2)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049792" y="2575560"/>
            <a:ext cx="7027408" cy="126912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public static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void main(String[] args)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791200" y="4739934"/>
            <a:ext cx="6019800" cy="167538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public static void printHeader()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printHeaderTop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</a:rPr>
              <a:t>()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printHeaderBottom()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49792" y="4753990"/>
            <a:ext cx="3855650" cy="129149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static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void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crash() </a:t>
            </a:r>
            <a:r>
              <a:rPr lang="en-US" sz="2400" b="1" noProof="1">
                <a:latin typeface="Consolas" pitchFamily="49" charset="0"/>
              </a:rPr>
              <a:t>{</a:t>
            </a:r>
            <a:endParaRPr lang="en-US" sz="2400" b="1" noProof="1">
              <a:solidFill>
                <a:srgbClr val="234465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crash()</a:t>
            </a:r>
            <a:r>
              <a:rPr lang="en-US" sz="2400" b="1" noProof="1">
                <a:latin typeface="Consolas" pitchFamily="49" charset="0"/>
              </a:rPr>
              <a:t>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28A9FA73-5548-4CE6-BE6D-02DCB15D9314}"/>
              </a:ext>
            </a:extLst>
          </p:cNvPr>
          <p:cNvSpPr txBox="1">
            <a:spLocks/>
          </p:cNvSpPr>
          <p:nvPr/>
        </p:nvSpPr>
        <p:spPr>
          <a:xfrm>
            <a:off x="5791200" y="3992487"/>
            <a:ext cx="4644892" cy="58108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Some </a:t>
            </a:r>
            <a:r>
              <a:rPr lang="en-US" sz="3200" b="1" dirty="0">
                <a:solidFill>
                  <a:schemeClr val="bg1"/>
                </a:solidFill>
              </a:rPr>
              <a:t>other</a:t>
            </a:r>
            <a:r>
              <a:rPr lang="en-US" sz="3200" b="1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method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D9343993-F9E1-497E-B85A-FFA70520E194}"/>
              </a:ext>
            </a:extLst>
          </p:cNvPr>
          <p:cNvSpPr txBox="1">
            <a:spLocks/>
          </p:cNvSpPr>
          <p:nvPr/>
        </p:nvSpPr>
        <p:spPr>
          <a:xfrm>
            <a:off x="762000" y="4001763"/>
            <a:ext cx="4977278" cy="581088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Its own body – </a:t>
            </a:r>
            <a:r>
              <a:rPr lang="en-US" sz="3200" b="1" dirty="0">
                <a:solidFill>
                  <a:schemeClr val="bg1"/>
                </a:solidFill>
              </a:rPr>
              <a:t>recursion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FD423BC-5677-4CB5-9838-91A3B1C64C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204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10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505EF49-62B7-4EB5-8C69-DAD17ED905D0}"/>
              </a:ext>
            </a:extLst>
          </p:cNvPr>
          <p:cNvSpPr txBox="1">
            <a:spLocks/>
          </p:cNvSpPr>
          <p:nvPr/>
        </p:nvSpPr>
        <p:spPr>
          <a:xfrm>
            <a:off x="4756482" y="1283112"/>
            <a:ext cx="2679037" cy="1219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>
                <a:solidFill>
                  <a:schemeClr val="bg2"/>
                </a:solidFill>
              </a:rPr>
              <a:t>double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DF875092-79EC-4758-AFB4-6D771D4FC9A5}"/>
              </a:ext>
            </a:extLst>
          </p:cNvPr>
          <p:cNvSpPr txBox="1">
            <a:spLocks/>
          </p:cNvSpPr>
          <p:nvPr/>
        </p:nvSpPr>
        <p:spPr>
          <a:xfrm>
            <a:off x="5029199" y="2346232"/>
            <a:ext cx="2133600" cy="76808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>
                <a:solidFill>
                  <a:schemeClr val="bg2"/>
                </a:solidFill>
              </a:rPr>
              <a:t>String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F3E23839-42E0-4CCA-9DA8-2BA89D6D056D}"/>
              </a:ext>
            </a:extLst>
          </p:cNvPr>
          <p:cNvSpPr txBox="1">
            <a:spLocks/>
          </p:cNvSpPr>
          <p:nvPr/>
        </p:nvSpPr>
        <p:spPr>
          <a:xfrm>
            <a:off x="5029199" y="3181390"/>
            <a:ext cx="2133600" cy="76808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>
                <a:solidFill>
                  <a:schemeClr val="bg2"/>
                </a:solidFill>
              </a:rPr>
              <a:t>long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1A40D2-4691-4903-B8DC-CDFCCF0E3E6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Methods with Parameters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74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b="1" dirty="0">
                <a:solidFill>
                  <a:srgbClr val="FFA000"/>
                </a:solidFill>
              </a:rPr>
              <a:t>parameters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can be of </a:t>
            </a:r>
            <a:r>
              <a:rPr lang="en-US" b="1" dirty="0">
                <a:solidFill>
                  <a:srgbClr val="FFA000"/>
                </a:solidFill>
              </a:rPr>
              <a:t>any data type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3000"/>
              </a:spcBef>
            </a:pPr>
            <a:r>
              <a:rPr lang="en-US" dirty="0"/>
              <a:t>Call the method with certain values (</a:t>
            </a:r>
            <a:r>
              <a:rPr lang="en-US" b="1" dirty="0">
                <a:solidFill>
                  <a:srgbClr val="FFA000"/>
                </a:solidFill>
              </a:rPr>
              <a:t>arguments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Parameters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96651" y="5062400"/>
            <a:ext cx="7348686" cy="1200329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main(String[] args)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printNumbers(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651" y="2101322"/>
            <a:ext cx="7348686" cy="169533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static void printNumbers(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int start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int end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) 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for (int i =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start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; i &lt;=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end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; i++) 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  System.out.printf("%d ", i);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}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440788" y="5062399"/>
            <a:ext cx="3124200" cy="1114328"/>
          </a:xfrm>
          <a:prstGeom prst="wedgeRoundRectCallout">
            <a:avLst>
              <a:gd name="adj1" fmla="val -58857"/>
              <a:gd name="adj2" fmla="val 155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Passing arguments at invocation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350343" y="2314672"/>
            <a:ext cx="3429000" cy="1114328"/>
          </a:xfrm>
          <a:prstGeom prst="wedgeRoundRectCallout">
            <a:avLst>
              <a:gd name="adj1" fmla="val -56490"/>
              <a:gd name="adj2" fmla="val -3379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parameters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separated by comma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9348BD30-E1C7-47A8-AC35-C90D141932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017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pass </a:t>
            </a:r>
            <a:r>
              <a:rPr lang="en-US" b="1" dirty="0">
                <a:solidFill>
                  <a:srgbClr val="FFA000"/>
                </a:solidFill>
              </a:rPr>
              <a:t>zero</a:t>
            </a:r>
            <a:r>
              <a:rPr lang="en-US" dirty="0"/>
              <a:t> or </a:t>
            </a:r>
            <a:r>
              <a:rPr lang="en-US" b="1" dirty="0">
                <a:solidFill>
                  <a:srgbClr val="FFA000"/>
                </a:solidFill>
              </a:rPr>
              <a:t>several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parameters</a:t>
            </a:r>
          </a:p>
          <a:p>
            <a:r>
              <a:rPr lang="en-US" dirty="0"/>
              <a:t>You can pass parameters of </a:t>
            </a:r>
            <a:r>
              <a:rPr lang="en-US" b="1" dirty="0">
                <a:solidFill>
                  <a:srgbClr val="FFA000"/>
                </a:solidFill>
              </a:rPr>
              <a:t>different types</a:t>
            </a:r>
          </a:p>
          <a:p>
            <a:r>
              <a:rPr lang="en-US" dirty="0"/>
              <a:t>Each parameter has</a:t>
            </a:r>
            <a:r>
              <a:rPr lang="en-US" b="1" dirty="0"/>
              <a:t> </a:t>
            </a:r>
            <a:r>
              <a:rPr lang="en-US" b="1" dirty="0">
                <a:solidFill>
                  <a:srgbClr val="FFA000"/>
                </a:solidFill>
              </a:rPr>
              <a:t>name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type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4656415"/>
            <a:ext cx="10820400" cy="149962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printStudent(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String name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 age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double grade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System.out.printf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("Student: %s; Age: %d, Grade: %.2f\n",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Parameters (2)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5638800" y="3455502"/>
            <a:ext cx="1941158" cy="1038128"/>
          </a:xfrm>
          <a:prstGeom prst="wedgeRoundRectCallout">
            <a:avLst>
              <a:gd name="adj1" fmla="val -16888"/>
              <a:gd name="adj2" fmla="val 6078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534400" y="3455502"/>
            <a:ext cx="1905000" cy="1038128"/>
          </a:xfrm>
          <a:prstGeom prst="wedgeRoundRectCallout">
            <a:avLst>
              <a:gd name="adj1" fmla="val -35556"/>
              <a:gd name="adj2" fmla="val 6078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1447800" y="3456016"/>
            <a:ext cx="3352800" cy="1038128"/>
          </a:xfrm>
          <a:prstGeom prst="wedgeRoundRectCallout">
            <a:avLst>
              <a:gd name="adj1" fmla="val 62286"/>
              <a:gd name="adj2" fmla="val 4159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parameters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different types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7213201E-D7EE-4BED-B050-AF3DB91FFE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154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4899875"/>
          </a:xfrm>
        </p:spPr>
        <p:txBody>
          <a:bodyPr/>
          <a:lstStyle/>
          <a:p>
            <a:r>
              <a:rPr lang="en-US" dirty="0"/>
              <a:t>Create a method that prints the </a:t>
            </a:r>
            <a:r>
              <a:rPr lang="en-US" b="1" dirty="0">
                <a:solidFill>
                  <a:srgbClr val="FFA000"/>
                </a:solidFill>
              </a:rPr>
              <a:t>sign</a:t>
            </a:r>
            <a:r>
              <a:rPr lang="en-US" dirty="0"/>
              <a:t> of an integer number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Sign of Integer Number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16671" y="2354916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215788" y="2352394"/>
            <a:ext cx="54864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2 is positive.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444829" y="2429304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216671" y="3526374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-5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240576" y="4682658"/>
            <a:ext cx="546161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0 is zero.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444829" y="4753768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762000" y="6096001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https://judge.softuni.bg/Contests/Practice/Index/2270#0</a:t>
            </a:r>
            <a:endParaRPr lang="en-US" sz="24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216671" y="4682658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9" name="Right Arrow 15"/>
          <p:cNvSpPr/>
          <p:nvPr/>
        </p:nvSpPr>
        <p:spPr>
          <a:xfrm>
            <a:off x="3444829" y="3591536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240576" y="3522338"/>
            <a:ext cx="546161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-5 is negative.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10E1784D-A75F-4963-9E1F-E9FBAB79F1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588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What Is a Method?</a:t>
            </a:r>
          </a:p>
          <a:p>
            <a:r>
              <a:rPr lang="en-US" dirty="0"/>
              <a:t>Naming and Best Practices</a:t>
            </a:r>
          </a:p>
          <a:p>
            <a:r>
              <a:rPr lang="en-GB" sz="3600" dirty="0"/>
              <a:t>Declaring and Invoking Methods</a:t>
            </a:r>
          </a:p>
          <a:p>
            <a:pPr lvl="1"/>
            <a:r>
              <a:rPr lang="en-US" sz="3400" dirty="0"/>
              <a:t>Void and Return Type Methods</a:t>
            </a:r>
            <a:endParaRPr lang="bg-BG" sz="3400" dirty="0"/>
          </a:p>
          <a:p>
            <a:r>
              <a:rPr lang="en-GB" sz="3600" dirty="0"/>
              <a:t>Methods with Parameters</a:t>
            </a:r>
          </a:p>
          <a:p>
            <a:r>
              <a:rPr lang="en-GB" sz="3600" dirty="0"/>
              <a:t>Value vs. Reference Types</a:t>
            </a:r>
          </a:p>
          <a:p>
            <a:r>
              <a:rPr lang="en-US" dirty="0"/>
              <a:t>Overloading Methods</a:t>
            </a:r>
          </a:p>
          <a:p>
            <a:r>
              <a:rPr lang="en-US" dirty="0"/>
              <a:t>Program Execution Flow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4978EB0-541D-48AA-8AF3-E94F9EF56F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00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Sign of Integer Number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762000" y="1234620"/>
            <a:ext cx="10668000" cy="470898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main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(String[] args)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(Integer.parseInt(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sc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.nextLine()));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5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if (number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&gt; 0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System.out.printf("The number %d is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positive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else if (number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&lt; 0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System.out.printf("The number %d </a:t>
            </a:r>
            <a:r>
              <a:rPr lang="en-GB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is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negative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System.out.printf("The number %d is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zero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B4BE049-28FF-4A5B-A809-644AED923E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78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4899875"/>
          </a:xfrm>
        </p:spPr>
        <p:txBody>
          <a:bodyPr/>
          <a:lstStyle/>
          <a:p>
            <a:r>
              <a:rPr lang="en-US" dirty="0"/>
              <a:t>Write a method that receives a grade between 2.00 and 6.00</a:t>
            </a:r>
            <a:br>
              <a:rPr lang="en-US" dirty="0"/>
            </a:br>
            <a:r>
              <a:rPr lang="en-US" dirty="0"/>
              <a:t>and prints the corresponding grade in words</a:t>
            </a:r>
          </a:p>
          <a:p>
            <a:pPr lvl="1"/>
            <a:r>
              <a:rPr lang="en-US" dirty="0"/>
              <a:t>2.00 - 2.99 - "Fail"</a:t>
            </a:r>
          </a:p>
          <a:p>
            <a:pPr lvl="1"/>
            <a:r>
              <a:rPr lang="en-US" dirty="0"/>
              <a:t>3.00 - 3.49 - "Poor"</a:t>
            </a:r>
          </a:p>
          <a:p>
            <a:pPr lvl="1"/>
            <a:r>
              <a:rPr lang="en-US" dirty="0"/>
              <a:t>3.50 - 4.49 - "Good"</a:t>
            </a:r>
          </a:p>
          <a:p>
            <a:pPr lvl="1"/>
            <a:r>
              <a:rPr lang="en-US" dirty="0"/>
              <a:t>4.50 - 5.49 - "Very good"</a:t>
            </a:r>
          </a:p>
          <a:p>
            <a:pPr lvl="1"/>
            <a:r>
              <a:rPr lang="en-US" dirty="0"/>
              <a:t>5.50 - 6.00 - "Excellent"</a:t>
            </a:r>
          </a:p>
          <a:p>
            <a:pPr marL="609036" lvl="1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Grades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00945" y="3047539"/>
            <a:ext cx="98005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3.33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40604" y="3048000"/>
            <a:ext cx="19827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Poor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82367" y="3127286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00945" y="3968571"/>
            <a:ext cx="98005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4.50</a:t>
            </a:r>
          </a:p>
        </p:txBody>
      </p:sp>
      <p:sp>
        <p:nvSpPr>
          <p:cNvPr id="9" name="Right Arrow 15"/>
          <p:cNvSpPr/>
          <p:nvPr/>
        </p:nvSpPr>
        <p:spPr>
          <a:xfrm>
            <a:off x="7382367" y="4052391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165392" y="3968571"/>
            <a:ext cx="197382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Very good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72982" y="4889142"/>
            <a:ext cx="98005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2.99</a:t>
            </a:r>
          </a:p>
        </p:txBody>
      </p:sp>
      <p:sp>
        <p:nvSpPr>
          <p:cNvPr id="12" name="Right Arrow 15"/>
          <p:cNvSpPr/>
          <p:nvPr/>
        </p:nvSpPr>
        <p:spPr>
          <a:xfrm>
            <a:off x="7382367" y="4972962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165392" y="4889142"/>
            <a:ext cx="197382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Fail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1F5DC8BE-24BF-4B43-8080-B977FE8B82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6E327A-9239-4371-95EE-8AD1558F3B69}"/>
              </a:ext>
            </a:extLst>
          </p:cNvPr>
          <p:cNvSpPr txBox="1"/>
          <p:nvPr/>
        </p:nvSpPr>
        <p:spPr>
          <a:xfrm>
            <a:off x="762000" y="6096001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https://judge.softuni.bg/Contests/Practice/Index/2270#1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648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371600" y="1295400"/>
            <a:ext cx="9372600" cy="546018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public static void main(String[]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) {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printInWords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Double.parseDouble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sc</a:t>
            </a:r>
            <a:r>
              <a:rPr lang="en-US" dirty="0" err="1">
                <a:solidFill>
                  <a:schemeClr val="tx1"/>
                </a:solidFill>
              </a:rPr>
              <a:t>.nextLine</a:t>
            </a:r>
            <a:r>
              <a:rPr lang="en-US" dirty="0">
                <a:solidFill>
                  <a:schemeClr val="tx1"/>
                </a:solidFill>
              </a:rPr>
              <a:t>()));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public static void</a:t>
            </a:r>
            <a:r>
              <a:rPr lang="en-US" dirty="0"/>
              <a:t> </a:t>
            </a:r>
            <a:r>
              <a:rPr lang="en-US" dirty="0" err="1">
                <a:solidFill>
                  <a:schemeClr val="bg1"/>
                </a:solidFill>
              </a:rPr>
              <a:t>printInWords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double grade</a:t>
            </a:r>
            <a:r>
              <a:rPr lang="en-US" dirty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String </a:t>
            </a:r>
            <a:r>
              <a:rPr lang="en-US" dirty="0" err="1">
                <a:solidFill>
                  <a:schemeClr val="tx1"/>
                </a:solidFill>
              </a:rPr>
              <a:t>gradeInWords</a:t>
            </a:r>
            <a:r>
              <a:rPr lang="en-US" dirty="0">
                <a:solidFill>
                  <a:schemeClr val="tx1"/>
                </a:solidFill>
              </a:rPr>
              <a:t> = "";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if (grade &gt;= 2 &amp;&amp; grade &lt;= 2.99)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gradeInWords</a:t>
            </a:r>
            <a:r>
              <a:rPr lang="en-US" dirty="0">
                <a:solidFill>
                  <a:schemeClr val="tx1"/>
                </a:solidFill>
              </a:rPr>
              <a:t> = "Fail";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i="1" dirty="0">
                <a:solidFill>
                  <a:schemeClr val="accent2"/>
                </a:solidFill>
              </a:rPr>
              <a:t>//</a:t>
            </a:r>
            <a:r>
              <a:rPr lang="en-US" dirty="0">
                <a:solidFill>
                  <a:schemeClr val="accent2"/>
                </a:solidFill>
              </a:rPr>
              <a:t>TODO: </a:t>
            </a:r>
            <a:r>
              <a:rPr lang="en-US" i="1" dirty="0">
                <a:solidFill>
                  <a:schemeClr val="accent2"/>
                </a:solidFill>
              </a:rPr>
              <a:t>make the rest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System.out.println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gradeInWords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Grades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D975A53-23B9-4033-8C44-233560DA188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66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en-US" dirty="0"/>
              <a:t>Create a method for printing triangles as shown below:</a:t>
            </a:r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45" y="100750"/>
            <a:ext cx="9503571" cy="882654"/>
          </a:xfrm>
        </p:spPr>
        <p:txBody>
          <a:bodyPr/>
          <a:lstStyle/>
          <a:p>
            <a:r>
              <a:rPr lang="en-US" dirty="0"/>
              <a:t>Problem: Printing Triangle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27728" y="2631313"/>
            <a:ext cx="1501472" cy="23216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40617" y="2261426"/>
            <a:ext cx="1792201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01472" y="3554087"/>
            <a:ext cx="93610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3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2"/>
          <p:cNvSpPr/>
          <p:nvPr/>
        </p:nvSpPr>
        <p:spPr>
          <a:xfrm>
            <a:off x="2754053" y="3601657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229966" y="3554087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4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513891" y="3625196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3AF11340-ACA3-4E89-A187-FA5163D340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71BEA1-C83E-425F-BAED-5D7BAE4275DB}"/>
              </a:ext>
            </a:extLst>
          </p:cNvPr>
          <p:cNvSpPr txBox="1"/>
          <p:nvPr/>
        </p:nvSpPr>
        <p:spPr>
          <a:xfrm>
            <a:off x="762000" y="6096001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https://judge.softuni.bg/Contests/Practice/Index/2270#2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869085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method that </a:t>
            </a:r>
            <a:r>
              <a:rPr lang="en-US" b="1" dirty="0">
                <a:solidFill>
                  <a:srgbClr val="FFA000"/>
                </a:solidFill>
              </a:rPr>
              <a:t>prints a single line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dirty="0"/>
              <a:t> consisting of numbers from a </a:t>
            </a:r>
            <a:r>
              <a:rPr lang="en-US" b="1" dirty="0">
                <a:solidFill>
                  <a:srgbClr val="FFA000"/>
                </a:solidFill>
              </a:rPr>
              <a:t>given start</a:t>
            </a:r>
            <a:r>
              <a:rPr lang="en-US" b="1" dirty="0"/>
              <a:t> </a:t>
            </a:r>
            <a:r>
              <a:rPr lang="en-US" dirty="0"/>
              <a:t>to a </a:t>
            </a:r>
            <a:r>
              <a:rPr lang="en-US" b="1" dirty="0">
                <a:solidFill>
                  <a:srgbClr val="FFA000"/>
                </a:solidFill>
              </a:rPr>
              <a:t>given end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Printing Triangle (1)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85056" y="2632513"/>
            <a:ext cx="9961050" cy="267765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void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(int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int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i =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 i &lt;=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System.out.print(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+ 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68CC751-1A68-4547-AA0C-D89F1A099B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169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238060" cy="5201066"/>
          </a:xfrm>
        </p:spPr>
        <p:txBody>
          <a:bodyPr/>
          <a:lstStyle/>
          <a:p>
            <a:r>
              <a:rPr lang="en-US" dirty="0"/>
              <a:t>Create a method that prints the </a:t>
            </a:r>
            <a:r>
              <a:rPr lang="en-US" b="1" dirty="0">
                <a:solidFill>
                  <a:srgbClr val="FFA000"/>
                </a:solidFill>
              </a:rPr>
              <a:t>first half (1..n)</a:t>
            </a:r>
            <a:r>
              <a:rPr lang="en-US" b="1" dirty="0"/>
              <a:t> </a:t>
            </a:r>
            <a:r>
              <a:rPr lang="en-US" dirty="0"/>
              <a:t>and then the </a:t>
            </a:r>
            <a:r>
              <a:rPr lang="en-US" b="1" dirty="0">
                <a:solidFill>
                  <a:srgbClr val="FFA000"/>
                </a:solidFill>
              </a:rPr>
              <a:t>second half (n-1…1) </a:t>
            </a:r>
            <a:r>
              <a:rPr lang="en-US" dirty="0"/>
              <a:t>of the triangle: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Printing Triangle (2)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27112" y="2480371"/>
            <a:ext cx="8802688" cy="310854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printTriangle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 n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line = 1; line &lt;= n; line++)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line = n - 1; line &gt;= 1; line--)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9520965" y="1867306"/>
            <a:ext cx="2275657" cy="978316"/>
          </a:xfrm>
          <a:prstGeom prst="wedgeRoundRectCallout">
            <a:avLst>
              <a:gd name="adj1" fmla="val -60522"/>
              <a:gd name="adj2" fmla="val 25943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with </a:t>
            </a:r>
            <a:r>
              <a:rPr lang="en-US" sz="28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5835509" y="3600141"/>
            <a:ext cx="2133600" cy="604359"/>
          </a:xfrm>
          <a:prstGeom prst="wedgeRoundRectCallout">
            <a:avLst>
              <a:gd name="adj1" fmla="val -54823"/>
              <a:gd name="adj2" fmla="val -41295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Lines 1...n</a:t>
            </a:r>
            <a:endParaRPr lang="en-US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5835509" y="4933503"/>
            <a:ext cx="2133600" cy="604359"/>
          </a:xfrm>
          <a:prstGeom prst="wedgeRoundRectCallout">
            <a:avLst>
              <a:gd name="adj1" fmla="val -55273"/>
              <a:gd name="adj2" fmla="val -4236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Lines n-1…1</a:t>
            </a:r>
            <a:endParaRPr lang="en-US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A006BBCF-AE05-4153-8828-0522803E32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691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6458EBC-B0F9-4F2E-B833-A38C089AB59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0636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Bent-Up 1">
            <a:extLst>
              <a:ext uri="{FF2B5EF4-FFF2-40B4-BE49-F238E27FC236}">
                <a16:creationId xmlns:a16="http://schemas.microsoft.com/office/drawing/2014/main" id="{C3D0BE05-4FFB-4209-827D-E2E1BC6E5664}"/>
              </a:ext>
            </a:extLst>
          </p:cNvPr>
          <p:cNvSpPr/>
          <p:nvPr/>
        </p:nvSpPr>
        <p:spPr bwMode="auto">
          <a:xfrm rot="5400000">
            <a:off x="5105400" y="1515696"/>
            <a:ext cx="2362200" cy="2057400"/>
          </a:xfrm>
          <a:prstGeom prst="bentUpArrow">
            <a:avLst>
              <a:gd name="adj1" fmla="val 24542"/>
              <a:gd name="adj2" fmla="val 25000"/>
              <a:gd name="adj3" fmla="val 25000"/>
            </a:avLst>
          </a:prstGeom>
          <a:solidFill>
            <a:schemeClr val="accent6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84CA2B7-51DB-4D2E-9498-D3E88890D60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Returning Values from Methods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112563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/>
              <a:t> keyword immediately stops</a:t>
            </a:r>
            <a:br>
              <a:rPr lang="en-US" sz="3200" dirty="0"/>
            </a:br>
            <a:r>
              <a:rPr lang="en-US" sz="3200" dirty="0"/>
              <a:t>the method's execution</a:t>
            </a:r>
          </a:p>
          <a:p>
            <a:r>
              <a:rPr lang="en-US" sz="3200" dirty="0"/>
              <a:t>Returns the specified value</a:t>
            </a:r>
          </a:p>
          <a:p>
            <a:endParaRPr lang="en-US" sz="3200" dirty="0"/>
          </a:p>
          <a:p>
            <a:endParaRPr lang="en-US" sz="3200" dirty="0"/>
          </a:p>
          <a:p>
            <a:pPr>
              <a:spcBef>
                <a:spcPts val="1800"/>
              </a:spcBef>
            </a:pPr>
            <a:endParaRPr lang="en-US" sz="3200" dirty="0"/>
          </a:p>
          <a:p>
            <a:r>
              <a:rPr lang="en-US" sz="3200" dirty="0"/>
              <a:t>Void methods can be </a:t>
            </a:r>
            <a:r>
              <a:rPr lang="en-US" sz="3200" b="1" dirty="0">
                <a:solidFill>
                  <a:srgbClr val="FFA000"/>
                </a:solidFill>
              </a:rPr>
              <a:t>terminated</a:t>
            </a:r>
            <a:r>
              <a:rPr lang="en-US" sz="3200" dirty="0"/>
              <a:t> by just using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endParaRPr lang="en-US" sz="2400" dirty="0">
              <a:solidFill>
                <a:srgbClr val="FFA000"/>
              </a:solidFill>
            </a:endParaRPr>
          </a:p>
          <a:p>
            <a:pPr lvl="1"/>
            <a:endParaRPr lang="en-US" sz="2400" dirty="0"/>
          </a:p>
          <a:p>
            <a:pPr marL="377887" lvl="1" indent="0">
              <a:buNone/>
            </a:pPr>
            <a:endParaRPr lang="en-US" sz="2400" dirty="0"/>
          </a:p>
          <a:p>
            <a:endParaRPr lang="en-US" sz="320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594106" y="2895601"/>
            <a:ext cx="8607294" cy="214171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00" dirty="0">
                <a:solidFill>
                  <a:srgbClr val="234465"/>
                </a:solidFill>
                <a:effectLst/>
              </a:rPr>
              <a:t>public static </a:t>
            </a:r>
            <a:r>
              <a:rPr lang="en-US" sz="2500" dirty="0">
                <a:solidFill>
                  <a:srgbClr val="FFA000"/>
                </a:solidFill>
                <a:effectLst/>
              </a:rPr>
              <a:t>String</a:t>
            </a:r>
            <a:r>
              <a:rPr lang="en-US" sz="2500" dirty="0">
                <a:solidFill>
                  <a:srgbClr val="234465"/>
                </a:solidFill>
                <a:effectLst/>
              </a:rPr>
              <a:t> </a:t>
            </a:r>
            <a:r>
              <a:rPr lang="en-US" sz="2500" dirty="0" err="1">
                <a:solidFill>
                  <a:srgbClr val="234465"/>
                </a:solidFill>
                <a:effectLst/>
              </a:rPr>
              <a:t>readFullName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(</a:t>
            </a:r>
            <a:r>
              <a:rPr lang="en-US" sz="2500" dirty="0">
                <a:solidFill>
                  <a:schemeClr val="bg1"/>
                </a:solidFill>
                <a:effectLst/>
              </a:rPr>
              <a:t>Scanner </a:t>
            </a:r>
            <a:r>
              <a:rPr lang="en-US" sz="2500" dirty="0" err="1">
                <a:solidFill>
                  <a:schemeClr val="bg1"/>
                </a:solidFill>
                <a:effectLst/>
              </a:rPr>
              <a:t>sc</a:t>
            </a:r>
            <a:r>
              <a:rPr lang="en-US" sz="2500" dirty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  String </a:t>
            </a:r>
            <a:r>
              <a:rPr lang="en-US" sz="2500" dirty="0" err="1">
                <a:solidFill>
                  <a:srgbClr val="234465"/>
                </a:solidFill>
                <a:effectLst/>
              </a:rPr>
              <a:t>firstName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 = </a:t>
            </a:r>
            <a:r>
              <a:rPr lang="en-US" sz="2500" dirty="0" err="1">
                <a:solidFill>
                  <a:srgbClr val="FFA000"/>
                </a:solidFill>
                <a:effectLst/>
              </a:rPr>
              <a:t>sc</a:t>
            </a:r>
            <a:r>
              <a:rPr lang="en-US" sz="2500" dirty="0" err="1">
                <a:solidFill>
                  <a:srgbClr val="234465"/>
                </a:solidFill>
                <a:effectLst/>
              </a:rPr>
              <a:t>.nextLine</a:t>
            </a:r>
            <a:r>
              <a:rPr lang="en-US" sz="2500" dirty="0">
                <a:solidFill>
                  <a:srgbClr val="234465"/>
                </a:solidFill>
                <a:effectLst/>
              </a:rPr>
              <a:t>();</a:t>
            </a: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  String </a:t>
            </a:r>
            <a:r>
              <a:rPr lang="en-US" sz="2500" dirty="0" err="1">
                <a:solidFill>
                  <a:srgbClr val="234465"/>
                </a:solidFill>
                <a:effectLst/>
              </a:rPr>
              <a:t>lastName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 = </a:t>
            </a:r>
            <a:r>
              <a:rPr lang="en-US" sz="2500" dirty="0" err="1">
                <a:solidFill>
                  <a:srgbClr val="FFA000"/>
                </a:solidFill>
                <a:effectLst/>
              </a:rPr>
              <a:t>sc</a:t>
            </a:r>
            <a:r>
              <a:rPr lang="en-US" sz="2500" dirty="0" err="1">
                <a:solidFill>
                  <a:srgbClr val="234465"/>
                </a:solidFill>
                <a:effectLst/>
              </a:rPr>
              <a:t>.nextLine</a:t>
            </a:r>
            <a:r>
              <a:rPr lang="en-US" sz="2500" dirty="0">
                <a:solidFill>
                  <a:srgbClr val="234465"/>
                </a:solidFill>
                <a:effectLst/>
              </a:rPr>
              <a:t>();</a:t>
            </a: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  </a:t>
            </a:r>
            <a:r>
              <a:rPr lang="en-US" sz="2500" dirty="0">
                <a:solidFill>
                  <a:srgbClr val="FFA000"/>
                </a:solidFill>
                <a:effectLst/>
              </a:rPr>
              <a:t>return</a:t>
            </a:r>
            <a:r>
              <a:rPr lang="en-US" sz="2500" dirty="0">
                <a:solidFill>
                  <a:srgbClr val="234465"/>
                </a:solidFill>
                <a:effectLst/>
              </a:rPr>
              <a:t> </a:t>
            </a:r>
            <a:r>
              <a:rPr lang="en-US" sz="2500" dirty="0" err="1">
                <a:solidFill>
                  <a:srgbClr val="234465"/>
                </a:solidFill>
                <a:effectLst/>
              </a:rPr>
              <a:t>firstName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 + " " + </a:t>
            </a:r>
            <a:r>
              <a:rPr lang="en-US" sz="2500" dirty="0" err="1">
                <a:solidFill>
                  <a:srgbClr val="234465"/>
                </a:solidFill>
                <a:effectLst/>
              </a:rPr>
              <a:t>lastName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;</a:t>
            </a: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6781800" y="4542455"/>
            <a:ext cx="3048000" cy="454782"/>
          </a:xfrm>
          <a:prstGeom prst="wedgeRoundRectCallout">
            <a:avLst>
              <a:gd name="adj1" fmla="val -53510"/>
              <a:gd name="adj2" fmla="val -4412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a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950A3D1-1F13-415C-A670-7F8F053F974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55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Return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200" dirty="0"/>
              <a:t>Return value can be: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Assigned</a:t>
            </a:r>
            <a:r>
              <a:rPr lang="en-US" sz="3000" dirty="0"/>
              <a:t> to a variable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Used</a:t>
            </a:r>
            <a:r>
              <a:rPr lang="en-US" sz="3000" dirty="0"/>
              <a:t> in expression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Passed</a:t>
            </a:r>
            <a:r>
              <a:rPr lang="en-US" sz="3000" dirty="0"/>
              <a:t> to another method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743200" y="2534299"/>
            <a:ext cx="50292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int </a:t>
            </a:r>
            <a:r>
              <a:rPr lang="en-US" sz="2800" dirty="0">
                <a:solidFill>
                  <a:schemeClr val="tx1"/>
                </a:solidFill>
                <a:effectLst/>
              </a:rPr>
              <a:t>max</a:t>
            </a:r>
            <a:r>
              <a:rPr lang="en-US" sz="2800" dirty="0">
                <a:solidFill>
                  <a:srgbClr val="234465"/>
                </a:solidFill>
                <a:effectLst/>
              </a:rPr>
              <a:t> = 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getMax</a:t>
            </a:r>
            <a:r>
              <a:rPr lang="en-US" sz="2800" dirty="0">
                <a:solidFill>
                  <a:srgbClr val="234465"/>
                </a:solidFill>
                <a:effectLst/>
              </a:rPr>
              <a:t>(5, 10);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743200" y="3990651"/>
            <a:ext cx="92964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double total =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getPrice</a:t>
            </a:r>
            <a:r>
              <a:rPr lang="en-US" sz="2800" dirty="0">
                <a:solidFill>
                  <a:srgbClr val="234465"/>
                </a:solidFill>
                <a:effectLst/>
              </a:rPr>
              <a:t>() * quantity * 1.20;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743200" y="5423700"/>
            <a:ext cx="86106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int age = 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Integer.parseInt</a:t>
            </a:r>
            <a:r>
              <a:rPr lang="en-US" sz="2800" dirty="0">
                <a:solidFill>
                  <a:srgbClr val="234465"/>
                </a:solidFill>
                <a:effectLst/>
              </a:rPr>
              <a:t>(</a:t>
            </a:r>
            <a:r>
              <a:rPr lang="en-US" sz="2800" dirty="0" err="1">
                <a:solidFill>
                  <a:srgbClr val="FFA000"/>
                </a:solidFill>
                <a:effectLst/>
              </a:rPr>
              <a:t>sc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.nextLine</a:t>
            </a:r>
            <a:r>
              <a:rPr lang="en-US" sz="2800" dirty="0">
                <a:solidFill>
                  <a:srgbClr val="234465"/>
                </a:solidFill>
                <a:effectLst/>
              </a:rPr>
              <a:t>());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46F83C8-0FC0-4D5F-B799-1F4D01EE0D1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8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775" y="1524000"/>
            <a:ext cx="2506452" cy="229691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DD9BE23-43E8-4030-8073-2B2501701A5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What is a Method</a:t>
            </a:r>
            <a:endParaRPr lang="bg-BG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2F99C62-0381-4135-99F9-ABA749981B2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Void Method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7600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method which returns rectangle area </a:t>
            </a:r>
            <a:br>
              <a:rPr lang="en-US" dirty="0"/>
            </a:br>
            <a:r>
              <a:rPr lang="en-US" dirty="0"/>
              <a:t>with given width and height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Calculate Rectangle Area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E948D6-42C3-4447-8FC2-55BCA526C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2963" y="2774479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362A31-5F40-431D-B4B7-51175EEE5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1195" y="3021131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12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F4524D-D92D-4B11-9E95-3DF692E09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2963" y="4323916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3" name="Right Arrow 14">
            <a:extLst>
              <a:ext uri="{FF2B5EF4-FFF2-40B4-BE49-F238E27FC236}">
                <a16:creationId xmlns:a16="http://schemas.microsoft.com/office/drawing/2014/main" id="{78273AC2-D375-47B5-88FD-7988BC3E468D}"/>
              </a:ext>
            </a:extLst>
          </p:cNvPr>
          <p:cNvSpPr/>
          <p:nvPr/>
        </p:nvSpPr>
        <p:spPr>
          <a:xfrm flipV="1">
            <a:off x="3788308" y="4657238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66E673-B46E-4055-8829-58904C81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1195" y="4525517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50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D634171F-5415-4C3C-B065-E7868E428F3A}"/>
              </a:ext>
            </a:extLst>
          </p:cNvPr>
          <p:cNvSpPr/>
          <p:nvPr/>
        </p:nvSpPr>
        <p:spPr>
          <a:xfrm flipV="1">
            <a:off x="3793968" y="3150709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A3377B-FEF0-41C6-9289-6CA4FE3C8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9540" y="2774479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6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4ADDD8-96C5-490F-AEA8-B0B1D4893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8772" y="3021130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48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89EC55-6884-4991-AB07-0D82EB86B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9540" y="4338204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9" name="Right Arrow 14">
            <a:extLst>
              <a:ext uri="{FF2B5EF4-FFF2-40B4-BE49-F238E27FC236}">
                <a16:creationId xmlns:a16="http://schemas.microsoft.com/office/drawing/2014/main" id="{37577219-85D8-42A5-99C1-932A8F5C8105}"/>
              </a:ext>
            </a:extLst>
          </p:cNvPr>
          <p:cNvSpPr/>
          <p:nvPr/>
        </p:nvSpPr>
        <p:spPr>
          <a:xfrm flipV="1">
            <a:off x="7557370" y="4625030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BB558D-FBA1-44A9-86FC-F21D18136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759" y="4570139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56</a:t>
            </a:r>
          </a:p>
        </p:txBody>
      </p:sp>
      <p:sp>
        <p:nvSpPr>
          <p:cNvPr id="21" name="Right Arrow 14">
            <a:extLst>
              <a:ext uri="{FF2B5EF4-FFF2-40B4-BE49-F238E27FC236}">
                <a16:creationId xmlns:a16="http://schemas.microsoft.com/office/drawing/2014/main" id="{114A43CB-7D0B-4CF3-95EC-B9F049308488}"/>
              </a:ext>
            </a:extLst>
          </p:cNvPr>
          <p:cNvSpPr/>
          <p:nvPr/>
        </p:nvSpPr>
        <p:spPr>
          <a:xfrm flipV="1">
            <a:off x="7562086" y="3150709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3" name="Slide Number">
            <a:extLst>
              <a:ext uri="{FF2B5EF4-FFF2-40B4-BE49-F238E27FC236}">
                <a16:creationId xmlns:a16="http://schemas.microsoft.com/office/drawing/2014/main" id="{1567A282-D0EA-4F67-9693-D2E8853F50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3B7B89-F8B0-4C6C-8248-660012C3063E}"/>
              </a:ext>
            </a:extLst>
          </p:cNvPr>
          <p:cNvSpPr txBox="1"/>
          <p:nvPr/>
        </p:nvSpPr>
        <p:spPr>
          <a:xfrm>
            <a:off x="762000" y="6096001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https://judge.softuni.bg/Contests/Practice/Index/2270#5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653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763AF7-04B0-4963-AC43-8DD099DC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Calculate Rectangle Area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DF99960-AAFD-4976-BF16-7EC1BDAEC910}"/>
              </a:ext>
            </a:extLst>
          </p:cNvPr>
          <p:cNvSpPr txBox="1">
            <a:spLocks/>
          </p:cNvSpPr>
          <p:nvPr/>
        </p:nvSpPr>
        <p:spPr>
          <a:xfrm>
            <a:off x="944821" y="4190543"/>
            <a:ext cx="10318657" cy="173852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public static 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calcRectangleArea</a:t>
            </a:r>
            <a:r>
              <a:rPr lang="en-US" sz="2600" dirty="0">
                <a:solidFill>
                  <a:srgbClr val="234465"/>
                </a:solidFill>
                <a:effectLst/>
              </a:rPr>
              <a:t>(double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width</a:t>
            </a:r>
            <a:r>
              <a:rPr lang="en-US" sz="2600" dirty="0">
                <a:solidFill>
                  <a:srgbClr val="234465"/>
                </a:solidFill>
                <a:effectLst/>
              </a:rPr>
              <a:t>,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                                     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height</a:t>
            </a:r>
            <a:r>
              <a:rPr lang="en-US" sz="2600" dirty="0">
                <a:solidFill>
                  <a:srgbClr val="234465"/>
                </a:solidFill>
                <a:effectLst/>
              </a:rPr>
              <a:t>) {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</a:t>
            </a:r>
            <a:r>
              <a:rPr lang="en-US" sz="26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600" dirty="0">
                <a:solidFill>
                  <a:srgbClr val="234465"/>
                </a:solidFill>
                <a:effectLst/>
              </a:rPr>
              <a:t> width * height;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9B1CC1-C2FE-48B1-A5C6-A33F2F7CBA29}"/>
              </a:ext>
            </a:extLst>
          </p:cNvPr>
          <p:cNvSpPr txBox="1">
            <a:spLocks/>
          </p:cNvSpPr>
          <p:nvPr/>
        </p:nvSpPr>
        <p:spPr>
          <a:xfrm>
            <a:off x="914401" y="1295400"/>
            <a:ext cx="10349077" cy="249873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public static void main(String[] args) {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double width = Double.parseDouble(</a:t>
            </a:r>
            <a:r>
              <a:rPr lang="en-US" sz="2600" dirty="0">
                <a:solidFill>
                  <a:schemeClr val="bg1"/>
                </a:solidFill>
                <a:effectLst/>
              </a:rPr>
              <a:t>sc</a:t>
            </a:r>
            <a:r>
              <a:rPr lang="en-US" sz="2600" dirty="0">
                <a:solidFill>
                  <a:srgbClr val="234465"/>
                </a:solidFill>
                <a:effectLst/>
              </a:rPr>
              <a:t>.nextLine());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double height = Double.parseDouble(</a:t>
            </a:r>
            <a:r>
              <a:rPr lang="en-US" sz="2600" dirty="0">
                <a:solidFill>
                  <a:schemeClr val="bg1"/>
                </a:solidFill>
                <a:effectLst/>
              </a:rPr>
              <a:t>sc</a:t>
            </a:r>
            <a:r>
              <a:rPr lang="en-US" sz="2600" dirty="0">
                <a:solidFill>
                  <a:srgbClr val="234465"/>
                </a:solidFill>
                <a:effectLst/>
              </a:rPr>
              <a:t>.nextLine());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double area = </a:t>
            </a:r>
            <a:r>
              <a:rPr lang="en-US" sz="2600" dirty="0">
                <a:solidFill>
                  <a:schemeClr val="bg1"/>
                </a:solidFill>
                <a:effectLst/>
              </a:rPr>
              <a:t>calcRectangleArea</a:t>
            </a:r>
            <a:r>
              <a:rPr lang="en-US" sz="2600" dirty="0">
                <a:solidFill>
                  <a:srgbClr val="234465"/>
                </a:solidFill>
                <a:effectLst/>
              </a:rPr>
              <a:t>(</a:t>
            </a:r>
            <a:r>
              <a:rPr lang="en-US" sz="2600" dirty="0">
                <a:solidFill>
                  <a:schemeClr val="bg1"/>
                </a:solidFill>
                <a:effectLst/>
              </a:rPr>
              <a:t>width</a:t>
            </a:r>
            <a:r>
              <a:rPr lang="en-US" sz="2600" dirty="0">
                <a:solidFill>
                  <a:srgbClr val="234465"/>
                </a:solidFill>
                <a:effectLst/>
              </a:rPr>
              <a:t>, </a:t>
            </a:r>
            <a:r>
              <a:rPr lang="en-US" sz="2600" dirty="0">
                <a:solidFill>
                  <a:schemeClr val="bg1"/>
                </a:solidFill>
                <a:effectLst/>
              </a:rPr>
              <a:t>height</a:t>
            </a:r>
            <a:r>
              <a:rPr lang="en-US" sz="2600" dirty="0">
                <a:solidFill>
                  <a:srgbClr val="234465"/>
                </a:solidFill>
                <a:effectLst/>
              </a:rPr>
              <a:t>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System.out.printf("</a:t>
            </a:r>
            <a:r>
              <a:rPr lang="en-US" sz="2600" dirty="0">
                <a:solidFill>
                  <a:schemeClr val="tx1"/>
                </a:solidFill>
                <a:effectLst/>
              </a:rPr>
              <a:t>%.0f%n",area</a:t>
            </a:r>
            <a:r>
              <a:rPr lang="en-US" sz="2600" dirty="0">
                <a:solidFill>
                  <a:srgbClr val="234465"/>
                </a:solidFill>
                <a:effectLst/>
              </a:rPr>
              <a:t>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73D9B83-A6D3-495D-AB25-0D5C42F8F4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479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4976075"/>
          </a:xfrm>
        </p:spPr>
        <p:txBody>
          <a:bodyPr/>
          <a:lstStyle/>
          <a:p>
            <a:r>
              <a:rPr lang="en-US" dirty="0"/>
              <a:t>Write a method that receives a string and a repeat count n</a:t>
            </a:r>
            <a:endParaRPr lang="bg-BG" dirty="0"/>
          </a:p>
          <a:p>
            <a:r>
              <a:rPr lang="en-US" dirty="0"/>
              <a:t>The method should return a new string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bg-BG" dirty="0"/>
              <a:t>:</a:t>
            </a:r>
            <a:r>
              <a:rPr lang="en-US" dirty="0"/>
              <a:t> Repeat String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E948D6-42C3-4447-8FC2-55BCA526C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743200"/>
            <a:ext cx="156017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abc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362A31-5F40-431D-B4B7-51175EEE5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3195" y="3019917"/>
            <a:ext cx="292100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abcabcabc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4524D-D92D-4B11-9E95-3DF692E09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296663"/>
            <a:ext cx="156017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String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8" name="Right Arrow 14">
            <a:extLst>
              <a:ext uri="{FF2B5EF4-FFF2-40B4-BE49-F238E27FC236}">
                <a16:creationId xmlns:a16="http://schemas.microsoft.com/office/drawing/2014/main" id="{78273AC2-D375-47B5-88FD-7988BC3E468D}"/>
              </a:ext>
            </a:extLst>
          </p:cNvPr>
          <p:cNvSpPr/>
          <p:nvPr/>
        </p:nvSpPr>
        <p:spPr>
          <a:xfrm flipV="1">
            <a:off x="3186210" y="4593752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66E673-B46E-4055-8829-58904C81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3194" y="4494238"/>
            <a:ext cx="292100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StringString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634171F-5415-4C3C-B065-E7868E428F3A}"/>
              </a:ext>
            </a:extLst>
          </p:cNvPr>
          <p:cNvSpPr/>
          <p:nvPr/>
        </p:nvSpPr>
        <p:spPr>
          <a:xfrm flipV="1">
            <a:off x="3186210" y="3153211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267C63D-2A4A-4D89-99C9-B50227A98F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456D88-78C2-4CC6-8F9D-66D30657D30B}"/>
              </a:ext>
            </a:extLst>
          </p:cNvPr>
          <p:cNvSpPr txBox="1"/>
          <p:nvPr/>
        </p:nvSpPr>
        <p:spPr>
          <a:xfrm>
            <a:off x="762000" y="6096001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https://judge.softuni.bg/Contests/Practice/Index/2270#6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177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8200" y="1277354"/>
            <a:ext cx="10210800" cy="546082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public static void main(String[]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String </a:t>
            </a:r>
            <a:r>
              <a:rPr lang="en-US" dirty="0" err="1">
                <a:solidFill>
                  <a:schemeClr val="tx1"/>
                </a:solidFill>
              </a:rPr>
              <a:t>inputStr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sz="2400" dirty="0" err="1">
                <a:solidFill>
                  <a:schemeClr val="bg1"/>
                </a:solidFill>
              </a:rPr>
              <a:t>sc</a:t>
            </a:r>
            <a:r>
              <a:rPr lang="en-US" dirty="0" err="1">
                <a:solidFill>
                  <a:schemeClr val="tx1"/>
                </a:solidFill>
              </a:rPr>
              <a:t>.nextLine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int count = </a:t>
            </a:r>
            <a:r>
              <a:rPr lang="en-US" dirty="0" err="1">
                <a:solidFill>
                  <a:schemeClr val="tx1"/>
                </a:solidFill>
              </a:rPr>
              <a:t>Integer.parseInt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bg1"/>
                </a:solidFill>
              </a:rPr>
              <a:t>sc</a:t>
            </a:r>
            <a:r>
              <a:rPr lang="en-US" dirty="0" err="1">
                <a:solidFill>
                  <a:schemeClr val="tx1"/>
                </a:solidFill>
              </a:rPr>
              <a:t>.nextLine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System.out.println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repeatString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inputStr</a:t>
            </a:r>
            <a:r>
              <a:rPr lang="en-US" dirty="0">
                <a:solidFill>
                  <a:schemeClr val="tx1"/>
                </a:solidFill>
              </a:rPr>
              <a:t>, count));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private static </a:t>
            </a:r>
            <a:r>
              <a:rPr lang="en-US" dirty="0">
                <a:solidFill>
                  <a:schemeClr val="bg1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 err="1">
                <a:solidFill>
                  <a:schemeClr val="bg1"/>
                </a:solidFill>
              </a:rPr>
              <a:t>repeatString</a:t>
            </a:r>
            <a:r>
              <a:rPr lang="en-US" dirty="0">
                <a:solidFill>
                  <a:schemeClr val="tx1"/>
                </a:solidFill>
              </a:rPr>
              <a:t>(String str, int count)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String result = "";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for (int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count;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 result += str;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result;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Repeat String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B40444E-B1B6-4198-B49B-2F00A00C44F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576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6"/>
            <a:ext cx="11542859" cy="5079571"/>
          </a:xfrm>
        </p:spPr>
        <p:txBody>
          <a:bodyPr/>
          <a:lstStyle/>
          <a:p>
            <a:r>
              <a:rPr lang="en-US" dirty="0"/>
              <a:t>Create a method that calculates and returns the value of a</a:t>
            </a:r>
            <a:br>
              <a:rPr lang="en-US" dirty="0"/>
            </a:br>
            <a:r>
              <a:rPr lang="en-US" b="1" dirty="0">
                <a:solidFill>
                  <a:srgbClr val="FFA000"/>
                </a:solidFill>
              </a:rPr>
              <a:t>number raised to a given power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Math Power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4507" y="3317342"/>
            <a:ext cx="10802987" cy="261876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rgbClr val="234465"/>
                </a:solidFill>
                <a:effectLst/>
              </a:rPr>
              <a:t>public static double </a:t>
            </a:r>
            <a:r>
              <a:rPr lang="en-US" sz="2600" dirty="0" err="1">
                <a:solidFill>
                  <a:srgbClr val="FFA000"/>
                </a:solidFill>
                <a:effectLst/>
              </a:rPr>
              <a:t>mathPower</a:t>
            </a:r>
            <a:r>
              <a:rPr lang="en-US" sz="2600" dirty="0">
                <a:solidFill>
                  <a:srgbClr val="234465"/>
                </a:solidFill>
                <a:effectLst/>
              </a:rPr>
              <a:t>(double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number</a:t>
            </a:r>
            <a:r>
              <a:rPr lang="en-US" sz="2600" dirty="0">
                <a:solidFill>
                  <a:srgbClr val="234465"/>
                </a:solidFill>
                <a:effectLst/>
              </a:rPr>
              <a:t>, int </a:t>
            </a:r>
            <a:r>
              <a:rPr lang="en-US" sz="2600" dirty="0">
                <a:solidFill>
                  <a:srgbClr val="FFA000"/>
                </a:solidFill>
                <a:effectLst/>
              </a:rPr>
              <a:t>power</a:t>
            </a:r>
            <a:r>
              <a:rPr lang="en-US" sz="2600" dirty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double result = 1;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for (int i = 0; i &lt; power; i++)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  result *= number;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</a:t>
            </a:r>
            <a:r>
              <a:rPr lang="en-US" sz="2600" dirty="0">
                <a:solidFill>
                  <a:srgbClr val="FFA000"/>
                </a:solidFill>
                <a:effectLst/>
              </a:rPr>
              <a:t>return</a:t>
            </a:r>
            <a:r>
              <a:rPr lang="en-US" sz="2600" dirty="0">
                <a:solidFill>
                  <a:srgbClr val="234465"/>
                </a:solidFill>
                <a:effectLst/>
              </a:rPr>
              <a:t> result;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31578" y="2419007"/>
            <a:ext cx="1371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5.5</a:t>
            </a:r>
            <a:r>
              <a:rPr lang="en-GB" sz="3200" b="1" baseline="30000" noProof="1">
                <a:latin typeface="Consolas" pitchFamily="49" charset="0"/>
              </a:rPr>
              <a:t>3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257420" y="2485199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52849" y="2419006"/>
            <a:ext cx="1371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256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42650" y="2419007"/>
            <a:ext cx="1371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2</a:t>
            </a:r>
            <a:r>
              <a:rPr lang="en-GB" sz="3200" b="1" baseline="30000" noProof="1">
                <a:latin typeface="Consolas" pitchFamily="49" charset="0"/>
                <a:cs typeface="Consolas" pitchFamily="49" charset="0"/>
              </a:rPr>
              <a:t>8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2" name="Right Arrow 12"/>
          <p:cNvSpPr/>
          <p:nvPr/>
        </p:nvSpPr>
        <p:spPr>
          <a:xfrm>
            <a:off x="3226399" y="2504662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8951939" y="2419006"/>
            <a:ext cx="1563661" cy="5847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166.375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74E48B96-6F9F-4FEB-B28D-8DA326A3A0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E28F7A-7BD4-40C2-A50A-13B062EA2DEA}"/>
              </a:ext>
            </a:extLst>
          </p:cNvPr>
          <p:cNvSpPr txBox="1"/>
          <p:nvPr/>
        </p:nvSpPr>
        <p:spPr>
          <a:xfrm>
            <a:off x="762000" y="6096001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https://judge.softuni.bg/Contests/Practice/Index/2270#7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56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0EBC7CD-F5E2-4BCD-A0C0-EE5586461F4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04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8D66E65-1E18-4EF1-9AFB-D44F2B4DD9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0600" y="1524000"/>
            <a:ext cx="2819400" cy="22492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CDFAD97-2126-415C-AC2F-8E330A51455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Value vs. Reference Types</a:t>
            </a:r>
            <a:endParaRPr lang="bg-BG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FF823623-DB1C-4299-8B5A-527905982D9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Memory Stack and Heap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7900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vs. Reference Types</a:t>
            </a:r>
            <a:endParaRPr lang="bg-BG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20A38F3-B401-4A4B-9896-46204D510E1F}"/>
              </a:ext>
            </a:extLst>
          </p:cNvPr>
          <p:cNvGrpSpPr/>
          <p:nvPr/>
        </p:nvGrpSpPr>
        <p:grpSpPr>
          <a:xfrm>
            <a:off x="1828800" y="1600200"/>
            <a:ext cx="8534400" cy="4608576"/>
            <a:chOff x="2436812" y="2057400"/>
            <a:chExt cx="6896806" cy="372427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812" y="2057400"/>
              <a:ext cx="6896806" cy="3724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5433FD6-7900-4745-8DB0-68E3F6836470}"/>
                </a:ext>
              </a:extLst>
            </p:cNvPr>
            <p:cNvSpPr/>
            <p:nvPr/>
          </p:nvSpPr>
          <p:spPr bwMode="auto">
            <a:xfrm>
              <a:off x="4951412" y="5334000"/>
              <a:ext cx="1981200" cy="3810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B7110864-526C-4034-8B4E-DE252F3228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8166476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874FB0C-D669-4651-A436-1C6ED4CCF86B}"/>
              </a:ext>
            </a:extLst>
          </p:cNvPr>
          <p:cNvSpPr/>
          <p:nvPr/>
        </p:nvSpPr>
        <p:spPr bwMode="auto">
          <a:xfrm>
            <a:off x="8077200" y="1981201"/>
            <a:ext cx="3376876" cy="4542343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66659" y="1247495"/>
            <a:ext cx="9927138" cy="5276048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Value type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variables hold directly their value</a:t>
            </a: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b="1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en-US" b="1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b="1" dirty="0"/>
              <a:t>, </a:t>
            </a:r>
            <a:br>
              <a:rPr lang="en-US" b="1" dirty="0"/>
            </a:b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r>
              <a:rPr lang="en-US" b="1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r>
              <a:rPr lang="en-US" b="1" dirty="0"/>
              <a:t>, …</a:t>
            </a:r>
          </a:p>
          <a:p>
            <a:pPr>
              <a:buClr>
                <a:srgbClr val="234465"/>
              </a:buClr>
            </a:pPr>
            <a:r>
              <a:rPr lang="en-US" dirty="0"/>
              <a:t>Each variable has its </a:t>
            </a:r>
            <a:br>
              <a:rPr lang="bg-BG" dirty="0"/>
            </a:br>
            <a:r>
              <a:rPr lang="en-US" dirty="0"/>
              <a:t>own </a:t>
            </a:r>
            <a:r>
              <a:rPr lang="en-US" b="1" dirty="0">
                <a:solidFill>
                  <a:schemeClr val="bg1"/>
                </a:solidFill>
              </a:rPr>
              <a:t>copy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</a:t>
            </a:r>
            <a:endParaRPr lang="bg-BG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2456009" y="4488803"/>
            <a:ext cx="4718191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defRPr/>
            </a:pPr>
            <a:r>
              <a:rPr lang="en-US" sz="2800" noProof="1">
                <a:solidFill>
                  <a:srgbClr val="FFA000"/>
                </a:solidFill>
              </a:rPr>
              <a:t>int</a:t>
            </a:r>
            <a:r>
              <a:rPr lang="en-US" sz="2800" noProof="1">
                <a:solidFill>
                  <a:srgbClr val="234465"/>
                </a:solidFill>
              </a:rPr>
              <a:t> i = 42;</a:t>
            </a:r>
          </a:p>
          <a:p>
            <a:pPr>
              <a:defRPr/>
            </a:pPr>
            <a:r>
              <a:rPr lang="en-US" sz="2800" noProof="1">
                <a:solidFill>
                  <a:srgbClr val="FFA000"/>
                </a:solidFill>
              </a:rPr>
              <a:t>char</a:t>
            </a:r>
            <a:r>
              <a:rPr lang="en-US" sz="2800" noProof="1">
                <a:solidFill>
                  <a:srgbClr val="234465"/>
                </a:solidFill>
              </a:rPr>
              <a:t> ch = 'A';</a:t>
            </a:r>
          </a:p>
          <a:p>
            <a:pPr>
              <a:defRPr/>
            </a:pPr>
            <a:r>
              <a:rPr lang="en-US" sz="2800" noProof="1">
                <a:solidFill>
                  <a:srgbClr val="FFA000"/>
                </a:solidFill>
              </a:rPr>
              <a:t>boolean</a:t>
            </a:r>
            <a:r>
              <a:rPr lang="en-US" sz="2800" noProof="1">
                <a:solidFill>
                  <a:srgbClr val="234465"/>
                </a:solidFill>
              </a:rPr>
              <a:t> result = true;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DF0A91-4710-47D9-9094-3DBC957F7328}"/>
              </a:ext>
            </a:extLst>
          </p:cNvPr>
          <p:cNvSpPr/>
          <p:nvPr/>
        </p:nvSpPr>
        <p:spPr bwMode="auto">
          <a:xfrm>
            <a:off x="8250344" y="2188370"/>
            <a:ext cx="3030588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Stack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39D0D5-5735-4AF4-A487-DD4DFFF99153}"/>
              </a:ext>
            </a:extLst>
          </p:cNvPr>
          <p:cNvSpPr/>
          <p:nvPr/>
        </p:nvSpPr>
        <p:spPr bwMode="auto">
          <a:xfrm>
            <a:off x="8250344" y="3350724"/>
            <a:ext cx="6096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42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671A75-D932-4911-8365-4693739C2C63}"/>
              </a:ext>
            </a:extLst>
          </p:cNvPr>
          <p:cNvSpPr/>
          <p:nvPr/>
        </p:nvSpPr>
        <p:spPr bwMode="auto">
          <a:xfrm>
            <a:off x="8288333" y="4531977"/>
            <a:ext cx="6096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A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B750A6-73D6-456F-A357-BFF712D9191F}"/>
              </a:ext>
            </a:extLst>
          </p:cNvPr>
          <p:cNvSpPr/>
          <p:nvPr/>
        </p:nvSpPr>
        <p:spPr bwMode="auto">
          <a:xfrm>
            <a:off x="8257203" y="5775160"/>
            <a:ext cx="116886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true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869A6-3922-4910-BD9B-7C6689D815C7}"/>
              </a:ext>
            </a:extLst>
          </p:cNvPr>
          <p:cNvSpPr txBox="1"/>
          <p:nvPr/>
        </p:nvSpPr>
        <p:spPr>
          <a:xfrm>
            <a:off x="9788432" y="3353500"/>
            <a:ext cx="1400925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GB" sz="2400" b="1" dirty="0">
                <a:solidFill>
                  <a:srgbClr val="234465"/>
                </a:solidFill>
                <a:latin typeface="Calibri"/>
              </a:rPr>
              <a:t>(4 bytes)</a:t>
            </a:r>
            <a:endParaRPr lang="en-US" sz="2400" b="1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EFAA4B-E0A8-47B5-A223-6F5980565E62}"/>
              </a:ext>
            </a:extLst>
          </p:cNvPr>
          <p:cNvSpPr txBox="1"/>
          <p:nvPr/>
        </p:nvSpPr>
        <p:spPr>
          <a:xfrm>
            <a:off x="9788432" y="4551223"/>
            <a:ext cx="1400925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GB" sz="2400" b="1" dirty="0">
                <a:solidFill>
                  <a:srgbClr val="234465"/>
                </a:solidFill>
                <a:latin typeface="Calibri"/>
              </a:rPr>
              <a:t>(2 bytes)</a:t>
            </a:r>
            <a:endParaRPr lang="en-US" sz="2400" b="1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C9C14A-32AC-400E-B4C3-B82715C53A00}"/>
              </a:ext>
            </a:extLst>
          </p:cNvPr>
          <p:cNvSpPr txBox="1"/>
          <p:nvPr/>
        </p:nvSpPr>
        <p:spPr>
          <a:xfrm>
            <a:off x="9830861" y="5768683"/>
            <a:ext cx="1375258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GB" sz="2400" b="1" dirty="0">
                <a:solidFill>
                  <a:srgbClr val="234465"/>
                </a:solidFill>
                <a:latin typeface="Calibri"/>
              </a:rPr>
              <a:t>(1 byte)</a:t>
            </a:r>
            <a:endParaRPr lang="en-US" sz="2400" b="1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2B05FB-6CBE-49BE-BC3A-954CDC8560AA}"/>
              </a:ext>
            </a:extLst>
          </p:cNvPr>
          <p:cNvSpPr txBox="1"/>
          <p:nvPr/>
        </p:nvSpPr>
        <p:spPr>
          <a:xfrm>
            <a:off x="8171264" y="5178972"/>
            <a:ext cx="114438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GB" sz="2800" b="1" dirty="0">
                <a:solidFill>
                  <a:srgbClr val="234465"/>
                </a:solidFill>
                <a:latin typeface="Calibri"/>
              </a:rPr>
              <a:t>result</a:t>
            </a:r>
            <a:endParaRPr lang="en-US" sz="2800" b="1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F46163-5220-43F0-840E-596F652BE768}"/>
              </a:ext>
            </a:extLst>
          </p:cNvPr>
          <p:cNvSpPr txBox="1"/>
          <p:nvPr/>
        </p:nvSpPr>
        <p:spPr>
          <a:xfrm>
            <a:off x="8238217" y="3882862"/>
            <a:ext cx="633855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GB" sz="2800" b="1" dirty="0" err="1">
                <a:solidFill>
                  <a:srgbClr val="234465"/>
                </a:solidFill>
                <a:latin typeface="Calibri"/>
              </a:rPr>
              <a:t>ch</a:t>
            </a:r>
            <a:endParaRPr lang="en-US" sz="2400" b="1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33BCB5-BB86-4ABC-9DC0-C131E959E863}"/>
              </a:ext>
            </a:extLst>
          </p:cNvPr>
          <p:cNvSpPr txBox="1"/>
          <p:nvPr/>
        </p:nvSpPr>
        <p:spPr>
          <a:xfrm>
            <a:off x="8250345" y="2744701"/>
            <a:ext cx="582559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GB" sz="2800" b="1" dirty="0" err="1">
                <a:solidFill>
                  <a:srgbClr val="234465"/>
                </a:solidFill>
                <a:latin typeface="Calibri"/>
              </a:rPr>
              <a:t>i</a:t>
            </a:r>
            <a:endParaRPr lang="en-US" sz="2800" b="1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034D8EFF-13A2-4219-A4FF-8CCC15CDB73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8136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animBg="1"/>
      <p:bldP spid="4" grpId="0" animBg="1"/>
      <p:bldP spid="10" grpId="0" animBg="1"/>
      <p:bldP spid="11" grpId="0" animBg="1"/>
      <p:bldP spid="5" grpId="0" animBg="1"/>
      <p:bldP spid="12" grpId="0" animBg="1"/>
      <p:bldP spid="13" grpId="0" animBg="1"/>
      <p:bldP spid="14" grpId="0"/>
      <p:bldP spid="16" grpId="0"/>
      <p:bldP spid="1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Reference type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variables hold</a:t>
            </a:r>
            <a:r>
              <a:rPr lang="bg-BG" dirty="0"/>
              <a:t> а</a:t>
            </a:r>
            <a:r>
              <a:rPr lang="en-US" dirty="0"/>
              <a:t> reference</a:t>
            </a:r>
            <a:br>
              <a:rPr lang="en-US" dirty="0"/>
            </a:br>
            <a:r>
              <a:rPr lang="en-US" dirty="0"/>
              <a:t> (pointer / memory address) of the </a:t>
            </a:r>
            <a:r>
              <a:rPr lang="en-GB" dirty="0"/>
              <a:t>value itself</a:t>
            </a:r>
            <a:endParaRPr lang="en-US" dirty="0"/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</a:rPr>
              <a:t>int</a:t>
            </a:r>
            <a:r>
              <a:rPr lang="en-US" b="1" dirty="0">
                <a:solidFill>
                  <a:schemeClr val="bg1"/>
                </a:solidFill>
              </a:rPr>
              <a:t>[]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char[]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String[]</a:t>
            </a:r>
            <a:endParaRPr lang="en-US" dirty="0"/>
          </a:p>
          <a:p>
            <a:pPr>
              <a:buClr>
                <a:srgbClr val="234465"/>
              </a:buClr>
            </a:pPr>
            <a:r>
              <a:rPr lang="en-US" dirty="0"/>
              <a:t>Two reference type variables can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same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endParaRPr lang="en-US" b="1" dirty="0"/>
          </a:p>
          <a:p>
            <a:pPr lvl="1">
              <a:buClr>
                <a:srgbClr val="234465"/>
              </a:buClr>
            </a:pPr>
            <a:r>
              <a:rPr lang="en-US" dirty="0"/>
              <a:t>Operations on both variables access / modify </a:t>
            </a:r>
            <a:br>
              <a:rPr lang="bg-BG" dirty="0"/>
            </a:br>
            <a:r>
              <a:rPr lang="en-US" b="1" dirty="0">
                <a:solidFill>
                  <a:schemeClr val="bg1"/>
                </a:solidFill>
              </a:rPr>
              <a:t>the same data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Types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9AE21C0-9740-4C7F-99C2-10CD159BD9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3487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0153" y="1121144"/>
            <a:ext cx="10033549" cy="55848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Named block of code</a:t>
            </a:r>
            <a:r>
              <a:rPr lang="en-US" dirty="0"/>
              <a:t>, that can be invoked later</a:t>
            </a:r>
          </a:p>
          <a:p>
            <a:pPr>
              <a:lnSpc>
                <a:spcPct val="100000"/>
              </a:lnSpc>
            </a:pPr>
            <a:r>
              <a:rPr lang="en-US" dirty="0"/>
              <a:t>Sample method </a:t>
            </a:r>
            <a:r>
              <a:rPr lang="en-US" b="1" dirty="0">
                <a:solidFill>
                  <a:schemeClr val="bg1"/>
                </a:solidFill>
              </a:rPr>
              <a:t>definition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Aft>
                <a:spcPts val="18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Invoking</a:t>
            </a:r>
            <a:r>
              <a:rPr lang="en-US" dirty="0"/>
              <a:t> (calling) the </a:t>
            </a:r>
            <a:br>
              <a:rPr lang="en-US" dirty="0"/>
            </a:br>
            <a:r>
              <a:rPr lang="en-US" dirty="0"/>
              <a:t>method several times: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71701" y="2742432"/>
            <a:ext cx="7848599" cy="1530982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3ABBC"/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public static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void</a:t>
            </a: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printHello</a:t>
            </a:r>
            <a:r>
              <a:rPr lang="bg-BG" noProof="1"/>
              <a:t> </a:t>
            </a:r>
            <a:r>
              <a:rPr lang="en-US" sz="2800" b="1" noProof="1">
                <a:latin typeface="Consolas" pitchFamily="49" charset="0"/>
              </a:rPr>
              <a:t>()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System.out.println("Hello!");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503595" y="1676401"/>
            <a:ext cx="3275748" cy="997331"/>
          </a:xfrm>
          <a:prstGeom prst="wedgeRoundRectCallout">
            <a:avLst>
              <a:gd name="adj1" fmla="val -57921"/>
              <a:gd name="adj2" fmla="val 4607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named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printHello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594895" y="4716202"/>
            <a:ext cx="3124200" cy="1020655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DB4C3"/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printHello();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printHello();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9637720" y="3269456"/>
            <a:ext cx="2437359" cy="1920967"/>
          </a:xfrm>
          <a:prstGeom prst="wedgeRoundRectCallout">
            <a:avLst>
              <a:gd name="adj1" fmla="val -39240"/>
              <a:gd name="adj2" fmla="val -17187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always surrounded</a:t>
            </a:r>
            <a:b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}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3799F22B-C983-426E-8E13-0B6A677685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7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 vs. Reference Types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56573" y="2327699"/>
            <a:ext cx="4786581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sz="2400">
                <a:solidFill>
                  <a:srgbClr val="FFA000"/>
                </a:solidFill>
              </a:rPr>
              <a:t>int</a:t>
            </a:r>
            <a:r>
              <a:rPr lang="en-US" sz="2400">
                <a:solidFill>
                  <a:srgbClr val="234465"/>
                </a:solidFill>
              </a:rPr>
              <a:t> i = 42;</a:t>
            </a:r>
          </a:p>
          <a:p>
            <a:pPr>
              <a:defRPr/>
            </a:pPr>
            <a:r>
              <a:rPr lang="en-US" sz="2400">
                <a:solidFill>
                  <a:srgbClr val="FFA000"/>
                </a:solidFill>
              </a:rPr>
              <a:t>char</a:t>
            </a:r>
            <a:r>
              <a:rPr lang="en-US" sz="2400">
                <a:solidFill>
                  <a:srgbClr val="234465"/>
                </a:solidFill>
              </a:rPr>
              <a:t> ch = 'A';</a:t>
            </a:r>
          </a:p>
          <a:p>
            <a:pPr>
              <a:defRPr/>
            </a:pPr>
            <a:r>
              <a:rPr lang="en-US" sz="2400">
                <a:solidFill>
                  <a:srgbClr val="FFA000"/>
                </a:solidFill>
              </a:rPr>
              <a:t>boolean</a:t>
            </a:r>
            <a:r>
              <a:rPr lang="en-US" sz="2400">
                <a:solidFill>
                  <a:srgbClr val="234465"/>
                </a:solidFill>
              </a:rPr>
              <a:t> result = true;</a:t>
            </a:r>
          </a:p>
          <a:p>
            <a:pPr>
              <a:defRPr/>
            </a:pPr>
            <a:r>
              <a:rPr lang="en-US" sz="2400">
                <a:solidFill>
                  <a:srgbClr val="FFA000"/>
                </a:solidFill>
              </a:rPr>
              <a:t>Object</a:t>
            </a:r>
            <a:r>
              <a:rPr lang="en-US" sz="2400">
                <a:solidFill>
                  <a:srgbClr val="234465"/>
                </a:solidFill>
              </a:rPr>
              <a:t> obj = 42;</a:t>
            </a:r>
          </a:p>
          <a:p>
            <a:pPr>
              <a:defRPr/>
            </a:pPr>
            <a:r>
              <a:rPr lang="en-US" sz="2400">
                <a:solidFill>
                  <a:srgbClr val="FFA000"/>
                </a:solidFill>
              </a:rPr>
              <a:t>String</a:t>
            </a:r>
            <a:r>
              <a:rPr lang="en-US" sz="2400">
                <a:solidFill>
                  <a:srgbClr val="234465"/>
                </a:solidFill>
              </a:rPr>
              <a:t> str = "Hello";</a:t>
            </a:r>
          </a:p>
          <a:p>
            <a:pPr>
              <a:defRPr/>
            </a:pPr>
            <a:r>
              <a:rPr lang="en-US" sz="2400">
                <a:solidFill>
                  <a:srgbClr val="FFA000"/>
                </a:solidFill>
              </a:rPr>
              <a:t>byte[]</a:t>
            </a:r>
            <a:r>
              <a:rPr lang="en-US" sz="2400">
                <a:solidFill>
                  <a:srgbClr val="234465"/>
                </a:solidFill>
              </a:rPr>
              <a:t> bytes ={ 1, 2, 3 };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C8A40A-D5BA-49BA-8087-28757671FB71}"/>
              </a:ext>
            </a:extLst>
          </p:cNvPr>
          <p:cNvSpPr/>
          <p:nvPr/>
        </p:nvSpPr>
        <p:spPr bwMode="auto">
          <a:xfrm>
            <a:off x="8874154" y="1295400"/>
            <a:ext cx="3007412" cy="5029200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069C4-C510-4887-991C-EE8DB4A7C7BF}"/>
              </a:ext>
            </a:extLst>
          </p:cNvPr>
          <p:cNvSpPr/>
          <p:nvPr/>
        </p:nvSpPr>
        <p:spPr bwMode="auto">
          <a:xfrm>
            <a:off x="8976220" y="1361710"/>
            <a:ext cx="28194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HEAP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133875-192B-4B64-A456-F0C8F7EBD116}"/>
              </a:ext>
            </a:extLst>
          </p:cNvPr>
          <p:cNvSpPr/>
          <p:nvPr/>
        </p:nvSpPr>
        <p:spPr bwMode="auto">
          <a:xfrm>
            <a:off x="5874789" y="1294908"/>
            <a:ext cx="3007412" cy="5029693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EC642B-D298-4F70-8934-7C0CB0834BEA}"/>
              </a:ext>
            </a:extLst>
          </p:cNvPr>
          <p:cNvSpPr/>
          <p:nvPr/>
        </p:nvSpPr>
        <p:spPr bwMode="auto">
          <a:xfrm>
            <a:off x="5951623" y="1361710"/>
            <a:ext cx="28194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STACK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9AF9F02-F8F8-4B9C-9472-897F98112044}"/>
              </a:ext>
            </a:extLst>
          </p:cNvPr>
          <p:cNvGrpSpPr/>
          <p:nvPr/>
        </p:nvGrpSpPr>
        <p:grpSpPr>
          <a:xfrm>
            <a:off x="5997867" y="3366258"/>
            <a:ext cx="2548412" cy="784831"/>
            <a:chOff x="5996279" y="3366257"/>
            <a:chExt cx="2548412" cy="78483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E84B558-48DE-4DD9-B7CF-F505F479C9AE}"/>
                </a:ext>
              </a:extLst>
            </p:cNvPr>
            <p:cNvSpPr/>
            <p:nvPr/>
          </p:nvSpPr>
          <p:spPr bwMode="auto">
            <a:xfrm>
              <a:off x="6102092" y="3752655"/>
              <a:ext cx="973205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true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FA687A4-4AC6-44AA-A16C-B003C7792823}"/>
                </a:ext>
              </a:extLst>
            </p:cNvPr>
            <p:cNvSpPr txBox="1"/>
            <p:nvPr/>
          </p:nvSpPr>
          <p:spPr>
            <a:xfrm>
              <a:off x="7399636" y="3707852"/>
              <a:ext cx="1145055" cy="4432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400" b="1" dirty="0">
                  <a:solidFill>
                    <a:srgbClr val="234465"/>
                  </a:solidFill>
                  <a:latin typeface="Calibri"/>
                </a:rPr>
                <a:t>(1 byte)</a:t>
              </a:r>
              <a:endParaRPr lang="en-US" sz="1400" b="1" dirty="0">
                <a:solidFill>
                  <a:srgbClr val="234465"/>
                </a:solidFill>
                <a:latin typeface="Calibri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5A7DA3-B823-475A-AFC3-2D7D73CC8797}"/>
                </a:ext>
              </a:extLst>
            </p:cNvPr>
            <p:cNvSpPr txBox="1"/>
            <p:nvPr/>
          </p:nvSpPr>
          <p:spPr>
            <a:xfrm>
              <a:off x="5996279" y="3366257"/>
              <a:ext cx="85535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600" b="1" dirty="0">
                  <a:solidFill>
                    <a:srgbClr val="234465"/>
                  </a:solidFill>
                  <a:latin typeface="Calibri"/>
                </a:rPr>
                <a:t>result</a:t>
              </a:r>
              <a:endParaRPr lang="en-US" sz="1600" b="1" dirty="0">
                <a:solidFill>
                  <a:srgbClr val="234465"/>
                </a:solidFill>
                <a:latin typeface="Calibri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A5FD847-7C08-4F4E-A4D5-EB47D0DFAAC2}"/>
              </a:ext>
            </a:extLst>
          </p:cNvPr>
          <p:cNvGrpSpPr/>
          <p:nvPr/>
        </p:nvGrpSpPr>
        <p:grpSpPr>
          <a:xfrm>
            <a:off x="6065075" y="2645154"/>
            <a:ext cx="2456837" cy="799432"/>
            <a:chOff x="6063486" y="2645154"/>
            <a:chExt cx="2456837" cy="79943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B1F8AB-838A-41AE-9E17-1FC895A72E8E}"/>
                </a:ext>
              </a:extLst>
            </p:cNvPr>
            <p:cNvSpPr/>
            <p:nvPr/>
          </p:nvSpPr>
          <p:spPr bwMode="auto">
            <a:xfrm>
              <a:off x="6102611" y="3072468"/>
              <a:ext cx="507560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A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2BB7AA-4BAA-47A8-9241-325CB71C1A2A}"/>
                </a:ext>
              </a:extLst>
            </p:cNvPr>
            <p:cNvSpPr txBox="1"/>
            <p:nvPr/>
          </p:nvSpPr>
          <p:spPr>
            <a:xfrm>
              <a:off x="7374719" y="3001350"/>
              <a:ext cx="1145604" cy="4432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400" b="1" dirty="0">
                  <a:solidFill>
                    <a:srgbClr val="234465"/>
                  </a:solidFill>
                  <a:latin typeface="Calibri"/>
                </a:rPr>
                <a:t>(2 bytes)</a:t>
              </a:r>
              <a:endParaRPr lang="en-US" sz="1400" b="1" dirty="0">
                <a:solidFill>
                  <a:srgbClr val="234465"/>
                </a:solidFill>
                <a:latin typeface="Calibri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23D5712-78B7-4426-BCB8-1919DBC959D7}"/>
                </a:ext>
              </a:extLst>
            </p:cNvPr>
            <p:cNvSpPr txBox="1"/>
            <p:nvPr/>
          </p:nvSpPr>
          <p:spPr>
            <a:xfrm>
              <a:off x="6063486" y="2645154"/>
              <a:ext cx="527755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600" b="1" noProof="1">
                  <a:solidFill>
                    <a:srgbClr val="234465"/>
                  </a:solidFill>
                  <a:latin typeface="Calibri"/>
                </a:rPr>
                <a:t>ch</a:t>
              </a:r>
              <a:endParaRPr lang="en-GB" sz="1400" b="1" noProof="1">
                <a:solidFill>
                  <a:srgbClr val="234465"/>
                </a:solidFill>
                <a:latin typeface="Calibri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1FFD84D-F298-4F6F-9531-DEF24351BB62}"/>
              </a:ext>
            </a:extLst>
          </p:cNvPr>
          <p:cNvGrpSpPr/>
          <p:nvPr/>
        </p:nvGrpSpPr>
        <p:grpSpPr>
          <a:xfrm>
            <a:off x="6045395" y="1941579"/>
            <a:ext cx="2476516" cy="807958"/>
            <a:chOff x="6043807" y="1941579"/>
            <a:chExt cx="2476516" cy="80795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DE4723D-3D3B-43FB-BCA6-C4C89CBB76AB}"/>
                </a:ext>
              </a:extLst>
            </p:cNvPr>
            <p:cNvSpPr/>
            <p:nvPr/>
          </p:nvSpPr>
          <p:spPr bwMode="auto">
            <a:xfrm>
              <a:off x="6109081" y="2355025"/>
              <a:ext cx="507560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42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7C9DF7-1F46-487E-9918-0C644381ACCC}"/>
                </a:ext>
              </a:extLst>
            </p:cNvPr>
            <p:cNvSpPr txBox="1"/>
            <p:nvPr/>
          </p:nvSpPr>
          <p:spPr>
            <a:xfrm>
              <a:off x="7374719" y="2306301"/>
              <a:ext cx="1145604" cy="4432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400" b="1" dirty="0">
                  <a:solidFill>
                    <a:srgbClr val="234465"/>
                  </a:solidFill>
                  <a:latin typeface="Calibri"/>
                </a:rPr>
                <a:t>(4 bytes)</a:t>
              </a:r>
              <a:endParaRPr lang="en-US" sz="1400" b="1" dirty="0">
                <a:solidFill>
                  <a:srgbClr val="234465"/>
                </a:solidFill>
                <a:latin typeface="Calibri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066B9D8-E1F6-44EA-8841-385DE819F418}"/>
                </a:ext>
              </a:extLst>
            </p:cNvPr>
            <p:cNvSpPr txBox="1"/>
            <p:nvPr/>
          </p:nvSpPr>
          <p:spPr>
            <a:xfrm>
              <a:off x="6043807" y="1941579"/>
              <a:ext cx="527755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600" b="1" dirty="0" err="1">
                  <a:solidFill>
                    <a:srgbClr val="234465"/>
                  </a:solidFill>
                  <a:latin typeface="Calibri"/>
                </a:rPr>
                <a:t>i</a:t>
              </a:r>
              <a:endParaRPr lang="en-US" sz="1400" b="1" dirty="0">
                <a:solidFill>
                  <a:srgbClr val="234465"/>
                </a:solidFill>
                <a:latin typeface="Calibri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9C6C8F0-FC97-40A8-8FAF-7743D6047B3A}"/>
              </a:ext>
            </a:extLst>
          </p:cNvPr>
          <p:cNvGrpSpPr/>
          <p:nvPr/>
        </p:nvGrpSpPr>
        <p:grpSpPr>
          <a:xfrm>
            <a:off x="5842921" y="4069833"/>
            <a:ext cx="5433165" cy="807031"/>
            <a:chOff x="5841332" y="4069832"/>
            <a:chExt cx="5433165" cy="80703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42CDC5C-4154-47A5-B6F4-5EDE8FD7A502}"/>
                </a:ext>
              </a:extLst>
            </p:cNvPr>
            <p:cNvSpPr/>
            <p:nvPr/>
          </p:nvSpPr>
          <p:spPr bwMode="auto">
            <a:xfrm>
              <a:off x="6102465" y="4478367"/>
              <a:ext cx="2132613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int32@9ae764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D71A628-ED05-458C-A9A0-C7DD6640CEBC}"/>
                </a:ext>
              </a:extLst>
            </p:cNvPr>
            <p:cNvSpPr txBox="1"/>
            <p:nvPr/>
          </p:nvSpPr>
          <p:spPr>
            <a:xfrm>
              <a:off x="5841332" y="4069832"/>
              <a:ext cx="952823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600" b="1" noProof="1">
                  <a:solidFill>
                    <a:srgbClr val="234465"/>
                  </a:solidFill>
                  <a:latin typeface="Calibri"/>
                </a:rPr>
                <a:t>obj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45A87B9-0FAE-40FA-BCD3-125171FC3BE8}"/>
                </a:ext>
              </a:extLst>
            </p:cNvPr>
            <p:cNvSpPr/>
            <p:nvPr/>
          </p:nvSpPr>
          <p:spPr bwMode="auto">
            <a:xfrm>
              <a:off x="9703034" y="4491989"/>
              <a:ext cx="456212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42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42" name="Right Arrow 7">
              <a:extLst>
                <a:ext uri="{FF2B5EF4-FFF2-40B4-BE49-F238E27FC236}">
                  <a16:creationId xmlns:a16="http://schemas.microsoft.com/office/drawing/2014/main" id="{DBD65C5E-78D3-4C13-A626-FFB81F44FDE5}"/>
                </a:ext>
              </a:extLst>
            </p:cNvPr>
            <p:cNvSpPr/>
            <p:nvPr/>
          </p:nvSpPr>
          <p:spPr>
            <a:xfrm>
              <a:off x="8402000" y="4464745"/>
              <a:ext cx="1121412" cy="3810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2800" dirty="0">
                <a:solidFill>
                  <a:srgbClr val="FFA000"/>
                </a:solidFill>
                <a:latin typeface="Calibri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C756A5-EF46-4C53-8AF6-97E4EAF02B19}"/>
                </a:ext>
              </a:extLst>
            </p:cNvPr>
            <p:cNvSpPr txBox="1"/>
            <p:nvPr/>
          </p:nvSpPr>
          <p:spPr>
            <a:xfrm>
              <a:off x="10128893" y="4433627"/>
              <a:ext cx="1145604" cy="4432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400" b="1" dirty="0">
                  <a:solidFill>
                    <a:srgbClr val="234465"/>
                  </a:solidFill>
                  <a:latin typeface="Calibri"/>
                </a:rPr>
                <a:t>4 bytes</a:t>
              </a:r>
              <a:endParaRPr lang="en-US" sz="1400" b="1" dirty="0">
                <a:solidFill>
                  <a:srgbClr val="234465"/>
                </a:solidFill>
                <a:latin typeface="Calibri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35E903C-690C-40BF-92E2-5DE1CE093B02}"/>
              </a:ext>
            </a:extLst>
          </p:cNvPr>
          <p:cNvGrpSpPr/>
          <p:nvPr/>
        </p:nvGrpSpPr>
        <p:grpSpPr>
          <a:xfrm>
            <a:off x="5820192" y="4743162"/>
            <a:ext cx="5604541" cy="771272"/>
            <a:chOff x="5818603" y="4743162"/>
            <a:chExt cx="5604541" cy="77127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0E9F9FD-7A00-4170-9DB5-0DC9F0B7AD40}"/>
                </a:ext>
              </a:extLst>
            </p:cNvPr>
            <p:cNvSpPr/>
            <p:nvPr/>
          </p:nvSpPr>
          <p:spPr bwMode="auto">
            <a:xfrm>
              <a:off x="6107113" y="5129560"/>
              <a:ext cx="2127965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String@7cdaf2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0C1E471-3D6C-49D4-852D-C68D621D877A}"/>
                </a:ext>
              </a:extLst>
            </p:cNvPr>
            <p:cNvSpPr txBox="1"/>
            <p:nvPr/>
          </p:nvSpPr>
          <p:spPr>
            <a:xfrm>
              <a:off x="5818603" y="4743162"/>
              <a:ext cx="952823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600" b="1" dirty="0">
                  <a:solidFill>
                    <a:srgbClr val="234465"/>
                  </a:solidFill>
                  <a:latin typeface="Calibri"/>
                </a:rPr>
                <a:t>str</a:t>
              </a:r>
              <a:endParaRPr lang="en-US" sz="1600" b="1" dirty="0">
                <a:solidFill>
                  <a:srgbClr val="234465"/>
                </a:solidFill>
                <a:latin typeface="Calibri"/>
              </a:endParaRPr>
            </a:p>
          </p:txBody>
        </p:sp>
        <p:sp>
          <p:nvSpPr>
            <p:cNvPr id="43" name="Right Arrow 7">
              <a:extLst>
                <a:ext uri="{FF2B5EF4-FFF2-40B4-BE49-F238E27FC236}">
                  <a16:creationId xmlns:a16="http://schemas.microsoft.com/office/drawing/2014/main" id="{827C8E4E-9E67-4708-9746-EC683CE36DF1}"/>
                </a:ext>
              </a:extLst>
            </p:cNvPr>
            <p:cNvSpPr/>
            <p:nvPr/>
          </p:nvSpPr>
          <p:spPr>
            <a:xfrm>
              <a:off x="8399697" y="5102316"/>
              <a:ext cx="1123715" cy="3810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2800" dirty="0">
                <a:solidFill>
                  <a:srgbClr val="FFA000"/>
                </a:solidFill>
                <a:latin typeface="Calibri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21414CA-8849-485F-9702-D9ECB135EF50}"/>
                </a:ext>
              </a:extLst>
            </p:cNvPr>
            <p:cNvSpPr/>
            <p:nvPr/>
          </p:nvSpPr>
          <p:spPr bwMode="auto">
            <a:xfrm>
              <a:off x="9703034" y="5121870"/>
              <a:ext cx="6585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Hello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04778C-FBE9-4D15-B951-4EEE30339862}"/>
                </a:ext>
              </a:extLst>
            </p:cNvPr>
            <p:cNvSpPr txBox="1"/>
            <p:nvPr/>
          </p:nvSpPr>
          <p:spPr>
            <a:xfrm>
              <a:off x="10277540" y="5071198"/>
              <a:ext cx="1145604" cy="4432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400" b="1" dirty="0">
                  <a:solidFill>
                    <a:srgbClr val="234465"/>
                  </a:solidFill>
                  <a:latin typeface="Calibri"/>
                </a:rPr>
                <a:t>String</a:t>
              </a:r>
              <a:endParaRPr lang="en-US" sz="1400" b="1" dirty="0">
                <a:solidFill>
                  <a:srgbClr val="234465"/>
                </a:solidFill>
                <a:latin typeface="Calibri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4EFE9A5-5847-4AC6-83FE-389CAE369CF3}"/>
              </a:ext>
            </a:extLst>
          </p:cNvPr>
          <p:cNvGrpSpPr/>
          <p:nvPr/>
        </p:nvGrpSpPr>
        <p:grpSpPr>
          <a:xfrm>
            <a:off x="5918683" y="5437467"/>
            <a:ext cx="5887643" cy="740154"/>
            <a:chOff x="5917094" y="5437467"/>
            <a:chExt cx="5887643" cy="74015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28566F6-4D39-42B7-93DE-75B60ADBE5F1}"/>
                </a:ext>
              </a:extLst>
            </p:cNvPr>
            <p:cNvSpPr/>
            <p:nvPr/>
          </p:nvSpPr>
          <p:spPr bwMode="auto">
            <a:xfrm>
              <a:off x="6104983" y="5823865"/>
              <a:ext cx="2127966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byte[]@190d11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FEF52D8-4021-40B6-B80C-F9BAEC2DD31C}"/>
                </a:ext>
              </a:extLst>
            </p:cNvPr>
            <p:cNvSpPr txBox="1"/>
            <p:nvPr/>
          </p:nvSpPr>
          <p:spPr>
            <a:xfrm>
              <a:off x="5917094" y="5437467"/>
              <a:ext cx="952823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600" b="1" dirty="0">
                  <a:solidFill>
                    <a:srgbClr val="234465"/>
                  </a:solidFill>
                  <a:latin typeface="Calibri"/>
                </a:rPr>
                <a:t>bytes</a:t>
              </a:r>
              <a:endParaRPr lang="en-US" sz="1600" b="1" dirty="0">
                <a:solidFill>
                  <a:srgbClr val="234465"/>
                </a:solidFill>
                <a:latin typeface="Calibri"/>
              </a:endParaRPr>
            </a:p>
          </p:txBody>
        </p:sp>
        <p:sp>
          <p:nvSpPr>
            <p:cNvPr id="44" name="Right Arrow 7">
              <a:extLst>
                <a:ext uri="{FF2B5EF4-FFF2-40B4-BE49-F238E27FC236}">
                  <a16:creationId xmlns:a16="http://schemas.microsoft.com/office/drawing/2014/main" id="{950A8F74-508E-4B70-8CFA-D3D14BB44822}"/>
                </a:ext>
              </a:extLst>
            </p:cNvPr>
            <p:cNvSpPr/>
            <p:nvPr/>
          </p:nvSpPr>
          <p:spPr>
            <a:xfrm>
              <a:off x="8402000" y="5796621"/>
              <a:ext cx="1121412" cy="3810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2800" dirty="0">
                <a:solidFill>
                  <a:srgbClr val="FFA000"/>
                </a:solidFill>
                <a:latin typeface="Calibri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19817F5-837E-47E2-8214-0004226D1C9E}"/>
                </a:ext>
              </a:extLst>
            </p:cNvPr>
            <p:cNvSpPr/>
            <p:nvPr/>
          </p:nvSpPr>
          <p:spPr bwMode="auto">
            <a:xfrm>
              <a:off x="9703034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1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B47035B-40EB-4727-A99A-1C320A6972F4}"/>
                </a:ext>
              </a:extLst>
            </p:cNvPr>
            <p:cNvSpPr/>
            <p:nvPr/>
          </p:nvSpPr>
          <p:spPr bwMode="auto">
            <a:xfrm>
              <a:off x="10056812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2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6F704D0-0C82-4E54-9ADB-7C7B51E2905D}"/>
                </a:ext>
              </a:extLst>
            </p:cNvPr>
            <p:cNvSpPr/>
            <p:nvPr/>
          </p:nvSpPr>
          <p:spPr bwMode="auto">
            <a:xfrm>
              <a:off x="10413323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3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D755263-30A6-4BB4-8D19-F5AC5F602A0C}"/>
                </a:ext>
              </a:extLst>
            </p:cNvPr>
            <p:cNvSpPr txBox="1"/>
            <p:nvPr/>
          </p:nvSpPr>
          <p:spPr>
            <a:xfrm>
              <a:off x="10659133" y="5719951"/>
              <a:ext cx="1145604" cy="4432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400" b="1" dirty="0">
                  <a:solidFill>
                    <a:srgbClr val="234465"/>
                  </a:solidFill>
                  <a:latin typeface="Calibri"/>
                </a:rPr>
                <a:t>byte []</a:t>
              </a:r>
              <a:endParaRPr lang="en-US" sz="1400" b="1" dirty="0">
                <a:solidFill>
                  <a:srgbClr val="234465"/>
                </a:solidFill>
                <a:latin typeface="Calibri"/>
              </a:endParaRPr>
            </a:p>
          </p:txBody>
        </p:sp>
      </p:grpSp>
      <p:sp>
        <p:nvSpPr>
          <p:cNvPr id="58" name="Slide Number">
            <a:extLst>
              <a:ext uri="{FF2B5EF4-FFF2-40B4-BE49-F238E27FC236}">
                <a16:creationId xmlns:a16="http://schemas.microsoft.com/office/drawing/2014/main" id="{4FC6EAD9-ACC2-4973-B152-12D7E7A1243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58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Value Types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53294" y="1224417"/>
            <a:ext cx="10285413" cy="53272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public static void main(String[] args) {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   int num = 5;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   </a:t>
            </a:r>
            <a:r>
              <a:rPr lang="en-US" sz="2800">
                <a:solidFill>
                  <a:srgbClr val="FFA000"/>
                </a:solidFill>
              </a:rPr>
              <a:t>increment</a:t>
            </a:r>
            <a:r>
              <a:rPr lang="en-US" sz="2800">
                <a:solidFill>
                  <a:srgbClr val="234465"/>
                </a:solidFill>
              </a:rPr>
              <a:t>(num, 15);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   System.out.println(num);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}</a:t>
            </a:r>
          </a:p>
          <a:p>
            <a:pPr>
              <a:defRPr/>
            </a:pPr>
            <a:endParaRPr lang="en-US" sz="2800">
              <a:solidFill>
                <a:srgbClr val="234465"/>
              </a:solidFill>
            </a:endParaRP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public static </a:t>
            </a:r>
            <a:r>
              <a:rPr lang="en-US" sz="2800">
                <a:solidFill>
                  <a:srgbClr val="FFA000"/>
                </a:solidFill>
              </a:rPr>
              <a:t>void</a:t>
            </a:r>
            <a:r>
              <a:rPr lang="en-US" sz="2800">
                <a:solidFill>
                  <a:srgbClr val="234465"/>
                </a:solidFill>
              </a:rPr>
              <a:t> increment(int num, int value) {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   </a:t>
            </a:r>
            <a:r>
              <a:rPr lang="en-US" sz="2800">
                <a:solidFill>
                  <a:srgbClr val="FFA000"/>
                </a:solidFill>
              </a:rPr>
              <a:t>num</a:t>
            </a:r>
            <a:r>
              <a:rPr lang="en-US" sz="2800">
                <a:solidFill>
                  <a:srgbClr val="234465"/>
                </a:solidFill>
              </a:rPr>
              <a:t> += value;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400800" y="2362200"/>
            <a:ext cx="2133600" cy="762000"/>
          </a:xfrm>
          <a:prstGeom prst="wedgeRoundRectCallout">
            <a:avLst>
              <a:gd name="adj1" fmla="val -58997"/>
              <a:gd name="adj2" fmla="val 430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num == </a:t>
            </a:r>
            <a:r>
              <a:rPr lang="en-US" sz="24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5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4419600" y="5562600"/>
            <a:ext cx="2133600" cy="762000"/>
          </a:xfrm>
          <a:prstGeom prst="wedgeRoundRectCallout">
            <a:avLst>
              <a:gd name="adj1" fmla="val -57808"/>
              <a:gd name="adj2" fmla="val -330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num == </a:t>
            </a:r>
            <a:r>
              <a:rPr lang="en-US" sz="24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20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35AF394-4BEB-42B1-9DFD-925F3B85265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23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Reference Types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95907" y="1262167"/>
            <a:ext cx="11000187" cy="53272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public static void main(String[] args) {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  int[] nums = { 5 };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  </a:t>
            </a:r>
            <a:r>
              <a:rPr lang="en-US" sz="2800">
                <a:solidFill>
                  <a:srgbClr val="FFA000"/>
                </a:solidFill>
              </a:rPr>
              <a:t>increment</a:t>
            </a:r>
            <a:r>
              <a:rPr lang="en-US" sz="2800">
                <a:solidFill>
                  <a:srgbClr val="234465"/>
                </a:solidFill>
              </a:rPr>
              <a:t>(nums, 15);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  System.out.println(nums[0]);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}</a:t>
            </a:r>
          </a:p>
          <a:p>
            <a:pPr>
              <a:defRPr/>
            </a:pPr>
            <a:endParaRPr lang="en-US" sz="2800">
              <a:solidFill>
                <a:srgbClr val="234465"/>
              </a:solidFill>
            </a:endParaRP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public static </a:t>
            </a:r>
            <a:r>
              <a:rPr lang="en-US" sz="2800">
                <a:solidFill>
                  <a:srgbClr val="FFA000"/>
                </a:solidFill>
              </a:rPr>
              <a:t>void</a:t>
            </a:r>
            <a:r>
              <a:rPr lang="en-US" sz="2800">
                <a:solidFill>
                  <a:srgbClr val="234465"/>
                </a:solidFill>
              </a:rPr>
              <a:t> increment(int[] nums, int value) {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  </a:t>
            </a:r>
            <a:r>
              <a:rPr lang="en-US" sz="2800">
                <a:solidFill>
                  <a:srgbClr val="FFA000"/>
                </a:solidFill>
              </a:rPr>
              <a:t>nums[0]</a:t>
            </a:r>
            <a:r>
              <a:rPr lang="en-US" sz="2800">
                <a:solidFill>
                  <a:srgbClr val="234465"/>
                </a:solidFill>
              </a:rPr>
              <a:t> += value;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127068" y="2362200"/>
            <a:ext cx="2743200" cy="762000"/>
          </a:xfrm>
          <a:prstGeom prst="wedgeRoundRectCallout">
            <a:avLst>
              <a:gd name="adj1" fmla="val -55789"/>
              <a:gd name="adj2" fmla="val 407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nums[0] ==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20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4724400" y="5535807"/>
            <a:ext cx="2514600" cy="762000"/>
          </a:xfrm>
          <a:prstGeom prst="wedgeRoundRectCallout">
            <a:avLst>
              <a:gd name="adj1" fmla="val -59170"/>
              <a:gd name="adj2" fmla="val -263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nums[0] ==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20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1BFC3EA-146B-43C5-8185-8D5F258B81B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31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328D64E-667A-431A-8E1B-9E3A7CE42F6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1591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143000"/>
            <a:ext cx="3505200" cy="35052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DEDEBD1-D2F2-4283-B803-ABAC2EF35FF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Overloading Methods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3899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801757" cy="5201066"/>
          </a:xfrm>
        </p:spPr>
        <p:txBody>
          <a:bodyPr>
            <a:normAutofit/>
          </a:bodyPr>
          <a:lstStyle/>
          <a:p>
            <a:r>
              <a:rPr lang="en-US" dirty="0"/>
              <a:t>The combination of method's </a:t>
            </a:r>
            <a:r>
              <a:rPr lang="en-US" b="1" dirty="0">
                <a:solidFill>
                  <a:srgbClr val="FFA000"/>
                </a:solidFill>
              </a:rPr>
              <a:t>name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parameters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/>
              <a:t>is called </a:t>
            </a:r>
            <a:r>
              <a:rPr lang="en-US" b="1" dirty="0">
                <a:solidFill>
                  <a:srgbClr val="FFA000"/>
                </a:solidFill>
              </a:rPr>
              <a:t>signature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Signature </a:t>
            </a:r>
            <a:r>
              <a:rPr lang="en-US" b="1" dirty="0">
                <a:solidFill>
                  <a:srgbClr val="FFA000"/>
                </a:solidFill>
              </a:rPr>
              <a:t>differentiates</a:t>
            </a:r>
            <a:r>
              <a:rPr lang="en-US" dirty="0"/>
              <a:t> between methods with same names</a:t>
            </a:r>
          </a:p>
          <a:p>
            <a:r>
              <a:rPr lang="en-US" dirty="0"/>
              <a:t>When methods with the </a:t>
            </a:r>
            <a:r>
              <a:rPr lang="en-US" b="1" dirty="0">
                <a:solidFill>
                  <a:srgbClr val="FFA000"/>
                </a:solidFill>
              </a:rPr>
              <a:t>same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name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have </a:t>
            </a:r>
            <a:r>
              <a:rPr lang="en-US" b="1" dirty="0">
                <a:solidFill>
                  <a:srgbClr val="FFA000"/>
                </a:solidFill>
              </a:rPr>
              <a:t>different signature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this is called method "</a:t>
            </a:r>
            <a:r>
              <a:rPr lang="en-US" b="1" dirty="0">
                <a:solidFill>
                  <a:srgbClr val="FFA000"/>
                </a:solidFill>
              </a:rPr>
              <a:t>overloading</a:t>
            </a:r>
            <a:r>
              <a:rPr lang="en-US" dirty="0"/>
              <a:t>"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9561" y="2552700"/>
            <a:ext cx="7819771" cy="174584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System.out.println(text);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Signature</a:t>
            </a: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8991601" y="2057400"/>
            <a:ext cx="1911061" cy="990600"/>
          </a:xfrm>
          <a:prstGeom prst="wedgeRoundRectCallout">
            <a:avLst>
              <a:gd name="adj1" fmla="val -59717"/>
              <a:gd name="adj2" fmla="val 24423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Method's </a:t>
            </a:r>
            <a:r>
              <a:rPr lang="en-US" sz="28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signature</a:t>
            </a:r>
            <a:endParaRPr lang="en-US" sz="2800" b="1" noProof="1">
              <a:solidFill>
                <a:srgbClr val="FFA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80A07E5-AB0A-4327-B595-840E9A332D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472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6200" y="1196125"/>
            <a:ext cx="12039600" cy="5201066"/>
          </a:xfrm>
        </p:spPr>
        <p:txBody>
          <a:bodyPr/>
          <a:lstStyle/>
          <a:p>
            <a:r>
              <a:rPr lang="en-US" dirty="0"/>
              <a:t>Using the same name for multiple methods with different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signatures</a:t>
            </a:r>
            <a:r>
              <a:rPr lang="en-US" dirty="0"/>
              <a:t> (method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Methods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606208" y="4623816"/>
            <a:ext cx="3200400" cy="1447594"/>
          </a:xfrm>
          <a:prstGeom prst="wedgeRoundRectCallout">
            <a:avLst>
              <a:gd name="adj1" fmla="val 28788"/>
              <a:gd name="adj2" fmla="val -462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 method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signatures</a:t>
            </a:r>
            <a:endParaRPr lang="bg-BG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73415" y="2515093"/>
            <a:ext cx="5420205" cy="156117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number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System.out.println(number);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144784" y="2515093"/>
            <a:ext cx="5590017" cy="156117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System.out.println(text);     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73414" y="4567024"/>
            <a:ext cx="7620000" cy="156117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number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System.out.println(text + ' ' + number);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76FF00C8-DF96-4699-8C80-13D8ACE65D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792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Method's return type </a:t>
            </a:r>
            <a:r>
              <a:rPr lang="en-US" b="1" dirty="0">
                <a:solidFill>
                  <a:schemeClr val="bg1"/>
                </a:solidFill>
              </a:rPr>
              <a:t>is not part </a:t>
            </a:r>
            <a:r>
              <a:rPr lang="en-US" dirty="0"/>
              <a:t>of its signature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How would the compiler know </a:t>
            </a:r>
            <a:r>
              <a:rPr lang="en-US" b="1" dirty="0">
                <a:solidFill>
                  <a:schemeClr val="bg1"/>
                </a:solidFill>
              </a:rPr>
              <a:t>which method to call</a:t>
            </a:r>
            <a:r>
              <a:rPr lang="en-US" dirty="0"/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 and Return Type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1981200"/>
            <a:ext cx="7162801" cy="267765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static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System.out.println(text);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static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text;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8458200" y="2710376"/>
            <a:ext cx="3429000" cy="1219305"/>
          </a:xfrm>
          <a:prstGeom prst="wedgeRoundRectCallout">
            <a:avLst>
              <a:gd name="adj1" fmla="val -59612"/>
              <a:gd name="adj2" fmla="val 2814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Compile-time error!</a:t>
            </a:r>
            <a:endParaRPr lang="bg-BG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21D4446-9F09-4238-AF44-9B7F5F125F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554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161859" cy="5201066"/>
          </a:xfrm>
        </p:spPr>
        <p:txBody>
          <a:bodyPr/>
          <a:lstStyle/>
          <a:p>
            <a:r>
              <a:rPr lang="en-US" dirty="0"/>
              <a:t>Create a method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getMax()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that </a:t>
            </a:r>
            <a:r>
              <a:rPr lang="en-US" b="1" dirty="0">
                <a:solidFill>
                  <a:srgbClr val="FFA000"/>
                </a:solidFill>
              </a:rPr>
              <a:t>returns the greater </a:t>
            </a:r>
            <a:r>
              <a:rPr lang="en-US" dirty="0"/>
              <a:t>of two values (the values can be of type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char</a:t>
            </a:r>
            <a:r>
              <a:rPr lang="en-US" dirty="0"/>
              <a:t> or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Greater of Two Values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368009" y="2846048"/>
            <a:ext cx="14122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z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62793" y="2447690"/>
            <a:ext cx="13716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char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z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622601" y="3077207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29895" y="2846049"/>
            <a:ext cx="14122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16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58497" y="2447690"/>
            <a:ext cx="146304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int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2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16</a:t>
            </a:r>
          </a:p>
        </p:txBody>
      </p:sp>
      <p:sp>
        <p:nvSpPr>
          <p:cNvPr id="12" name="Right Arrow 12"/>
          <p:cNvSpPr/>
          <p:nvPr/>
        </p:nvSpPr>
        <p:spPr>
          <a:xfrm>
            <a:off x="3238854" y="3077207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495896" y="4831602"/>
            <a:ext cx="14122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bbb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059594" y="4361694"/>
            <a:ext cx="1552851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aaa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bbb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12"/>
          <p:cNvSpPr/>
          <p:nvPr/>
        </p:nvSpPr>
        <p:spPr>
          <a:xfrm>
            <a:off x="5825570" y="4902713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76E2C57-0B7A-4BF4-B4D5-2808582A0F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13ACE8-FD35-4782-8831-8129DCCCE727}"/>
              </a:ext>
            </a:extLst>
          </p:cNvPr>
          <p:cNvSpPr txBox="1"/>
          <p:nvPr/>
        </p:nvSpPr>
        <p:spPr>
          <a:xfrm>
            <a:off x="762000" y="6096001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https://judge.softuni.bg/Contests/Practice/Index/2270#8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648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811B89A-085C-4763-8CB5-5DAD312EEAF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2357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ts val="3600"/>
              </a:lnSpc>
            </a:pPr>
            <a:r>
              <a:rPr lang="en-US" sz="3200" dirty="0"/>
              <a:t>More </a:t>
            </a:r>
            <a:r>
              <a:rPr lang="en-US" sz="3200" b="1" dirty="0">
                <a:solidFill>
                  <a:schemeClr val="bg1"/>
                </a:solidFill>
              </a:rPr>
              <a:t>manageable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programming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Splits large problems into small pieces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Better organization of the program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readability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understandability</a:t>
            </a:r>
          </a:p>
          <a:p>
            <a:pPr>
              <a:lnSpc>
                <a:spcPts val="3600"/>
              </a:lnSpc>
            </a:pPr>
            <a:r>
              <a:rPr lang="en-US" sz="3200" dirty="0"/>
              <a:t>Avoiding </a:t>
            </a:r>
            <a:r>
              <a:rPr lang="en-US" sz="3200" b="1" dirty="0">
                <a:solidFill>
                  <a:schemeClr val="bg1"/>
                </a:solidFill>
              </a:rPr>
              <a:t>repeating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code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maintainability</a:t>
            </a:r>
          </a:p>
          <a:p>
            <a:pPr>
              <a:lnSpc>
                <a:spcPts val="3600"/>
              </a:lnSpc>
            </a:pPr>
            <a:r>
              <a:rPr lang="en-US" sz="3200" dirty="0"/>
              <a:t>Code </a:t>
            </a:r>
            <a:r>
              <a:rPr lang="en-US" sz="3200" b="1" dirty="0">
                <a:solidFill>
                  <a:schemeClr val="bg1"/>
                </a:solidFill>
              </a:rPr>
              <a:t>reusability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Using existing methods several times</a:t>
            </a:r>
            <a:endParaRPr lang="bg-BG" sz="3200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Methods?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EB37BED-F71E-4AF3-BAC5-911E3CFDA4C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166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953000" y="1308892"/>
            <a:ext cx="2362200" cy="2653508"/>
            <a:chOff x="4895909" y="1385091"/>
            <a:chExt cx="2320805" cy="265350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C40DD57-55C5-4E9D-B639-322E766BF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5909" y="1385091"/>
              <a:ext cx="2320805" cy="265350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A311FA-ADE2-4604-864A-526BE1F0434A}"/>
                </a:ext>
              </a:extLst>
            </p:cNvPr>
            <p:cNvSpPr txBox="1"/>
            <p:nvPr/>
          </p:nvSpPr>
          <p:spPr>
            <a:xfrm flipH="1">
              <a:off x="5027611" y="1429713"/>
              <a:ext cx="2057400" cy="25642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dirty="0">
                  <a:solidFill>
                    <a:schemeClr val="bg2"/>
                  </a:solidFill>
                </a:rPr>
                <a:t>0 0 1 0 0       0 1 0 1 0     1 0 0 1 0 1 0 0 1 0 0 0 1 0 1 0 0 1 0 0 1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2C3FB0A8-DB43-4942-9C73-ABF01603945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Program Execution Flow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0945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28514" y="4489021"/>
            <a:ext cx="9482287" cy="173411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printLogo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System.out.println("Company Logo");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System.out.println("http://www.companywebsite.com");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8514" y="1855484"/>
            <a:ext cx="9482287" cy="210402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main(String[] args)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System.out.println("before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printLogo()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System.out.println("after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822858"/>
          </a:xfrm>
        </p:spPr>
        <p:txBody>
          <a:bodyPr/>
          <a:lstStyle/>
          <a:p>
            <a:r>
              <a:rPr lang="en-US" dirty="0"/>
              <a:t>The program continues, after a method execution completes: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BC7E034-E0E1-4E84-99FD-041CA0CBE7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881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 txBox="1">
            <a:spLocks/>
          </p:cNvSpPr>
          <p:nvPr/>
        </p:nvSpPr>
        <p:spPr>
          <a:xfrm>
            <a:off x="1971845" y="4861789"/>
            <a:ext cx="1612805" cy="553998"/>
          </a:xfrm>
          <a:prstGeom prst="rect">
            <a:avLst/>
          </a:prstGeom>
          <a:solidFill>
            <a:srgbClr val="F6F7F8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Main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"The stack"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stores</a:t>
            </a:r>
            <a:r>
              <a:rPr lang="en-GB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information</a:t>
            </a:r>
            <a:r>
              <a:rPr lang="en-GB" dirty="0">
                <a:solidFill>
                  <a:srgbClr val="FFA000"/>
                </a:solidFill>
              </a:rPr>
              <a:t> </a:t>
            </a:r>
            <a:r>
              <a:rPr lang="en-GB" dirty="0"/>
              <a:t>about the </a:t>
            </a:r>
            <a:r>
              <a:rPr lang="en-GB" b="1" dirty="0">
                <a:solidFill>
                  <a:schemeClr val="bg1"/>
                </a:solidFill>
              </a:rPr>
              <a:t>active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subroutines</a:t>
            </a:r>
            <a:r>
              <a:rPr lang="en-GB" dirty="0">
                <a:solidFill>
                  <a:srgbClr val="FFA000"/>
                </a:solidFill>
              </a:rPr>
              <a:t> </a:t>
            </a:r>
            <a:r>
              <a:rPr lang="bg-BG" dirty="0">
                <a:solidFill>
                  <a:srgbClr val="FFA000"/>
                </a:solidFill>
              </a:rPr>
              <a:t>      </a:t>
            </a:r>
            <a:r>
              <a:rPr lang="en-GB" dirty="0"/>
              <a:t>(methods) of a computer program</a:t>
            </a:r>
          </a:p>
          <a:p>
            <a:r>
              <a:rPr lang="en-GB" dirty="0"/>
              <a:t>Keeps track of </a:t>
            </a:r>
            <a:r>
              <a:rPr lang="en-GB" b="1" dirty="0">
                <a:solidFill>
                  <a:schemeClr val="bg1"/>
                </a:solidFill>
              </a:rPr>
              <a:t>the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point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dirty="0"/>
              <a:t>to which each active subroutine should </a:t>
            </a:r>
            <a:r>
              <a:rPr lang="en-GB" b="1" dirty="0">
                <a:solidFill>
                  <a:schemeClr val="bg1"/>
                </a:solidFill>
              </a:rPr>
              <a:t>return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control</a:t>
            </a:r>
            <a:r>
              <a:rPr lang="en-GB" b="1" dirty="0"/>
              <a:t> </a:t>
            </a:r>
            <a:r>
              <a:rPr lang="en-GB" dirty="0"/>
              <a:t>when it </a:t>
            </a:r>
            <a:r>
              <a:rPr lang="en-GB" b="1" dirty="0">
                <a:solidFill>
                  <a:schemeClr val="bg1"/>
                </a:solidFill>
              </a:rPr>
              <a:t>finishes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executing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 – Call Stack</a:t>
            </a: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8382001" y="3810000"/>
            <a:ext cx="1828801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5778596" y="486262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B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3875221" y="486036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A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1971846" y="486036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2"/>
                </a:solidFill>
              </a:rPr>
              <a:t>Main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82000" y="3837057"/>
            <a:ext cx="18288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Stack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3249625" y="3962401"/>
            <a:ext cx="1028212" cy="801165"/>
            <a:chOff x="2867036" y="4066509"/>
            <a:chExt cx="1028212" cy="801165"/>
          </a:xfrm>
        </p:grpSpPr>
        <p:sp>
          <p:nvSpPr>
            <p:cNvPr id="19" name="Arrow: Curved Right 18"/>
            <p:cNvSpPr/>
            <p:nvPr/>
          </p:nvSpPr>
          <p:spPr>
            <a:xfrm rot="5400000" flipV="1">
              <a:off x="3242825" y="4215393"/>
              <a:ext cx="313962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67036" y="4066509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call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714376" y="4940950"/>
            <a:ext cx="1104412" cy="390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3874356" y="4856974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2"/>
                </a:solidFill>
              </a:rPr>
              <a:t>Method A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5778596" y="4861789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2"/>
                </a:solidFill>
              </a:rPr>
              <a:t>Method B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5171380" y="3983101"/>
            <a:ext cx="1028212" cy="780464"/>
            <a:chOff x="4788791" y="4087210"/>
            <a:chExt cx="1028212" cy="780464"/>
          </a:xfrm>
        </p:grpSpPr>
        <p:sp>
          <p:nvSpPr>
            <p:cNvPr id="22" name="Rectangle 21"/>
            <p:cNvSpPr/>
            <p:nvPr/>
          </p:nvSpPr>
          <p:spPr>
            <a:xfrm>
              <a:off x="4788791" y="4087210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call</a:t>
              </a:r>
            </a:p>
          </p:txBody>
        </p:sp>
        <p:sp>
          <p:nvSpPr>
            <p:cNvPr id="27" name="Arrow: Curved Right 26"/>
            <p:cNvSpPr/>
            <p:nvPr/>
          </p:nvSpPr>
          <p:spPr>
            <a:xfrm rot="5400000" flipV="1">
              <a:off x="5147440" y="4216917"/>
              <a:ext cx="310914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068165" y="5528577"/>
            <a:ext cx="1243844" cy="648998"/>
            <a:chOff x="4685576" y="5632686"/>
            <a:chExt cx="1243844" cy="648998"/>
          </a:xfrm>
        </p:grpSpPr>
        <p:sp>
          <p:nvSpPr>
            <p:cNvPr id="29" name="Rectangle 28"/>
            <p:cNvSpPr/>
            <p:nvPr/>
          </p:nvSpPr>
          <p:spPr>
            <a:xfrm>
              <a:off x="4685576" y="5891382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return</a:t>
              </a:r>
            </a:p>
          </p:txBody>
        </p:sp>
        <p:sp>
          <p:nvSpPr>
            <p:cNvPr id="31" name="Arrow: Curved Right 30"/>
            <p:cNvSpPr/>
            <p:nvPr/>
          </p:nvSpPr>
          <p:spPr>
            <a:xfrm rot="5400000" flipH="1">
              <a:off x="5136945" y="5292843"/>
              <a:ext cx="310914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138521" y="5525529"/>
            <a:ext cx="1243844" cy="656740"/>
            <a:chOff x="2755932" y="5629638"/>
            <a:chExt cx="1243844" cy="656740"/>
          </a:xfrm>
        </p:grpSpPr>
        <p:sp>
          <p:nvSpPr>
            <p:cNvPr id="28" name="Arrow: Curved Right 27"/>
            <p:cNvSpPr/>
            <p:nvPr/>
          </p:nvSpPr>
          <p:spPr>
            <a:xfrm rot="5400000" flipH="1">
              <a:off x="3232330" y="5291319"/>
              <a:ext cx="313962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755932" y="5896076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return</a:t>
              </a:r>
            </a:p>
          </p:txBody>
        </p:sp>
      </p:grpSp>
      <p:sp>
        <p:nvSpPr>
          <p:cNvPr id="32" name="Slide Number">
            <a:extLst>
              <a:ext uri="{FF2B5EF4-FFF2-40B4-BE49-F238E27FC236}">
                <a16:creationId xmlns:a16="http://schemas.microsoft.com/office/drawing/2014/main" id="{47A3EF58-D8FB-451C-9D7D-23E1867CF8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808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9628E-6 -4.07407E-6 L 0.53491 0.1150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39" y="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32535E-7 -1.11111E-6 L 0.37875 0.0164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67" y="81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1318E-6 4.44444E-6 L 0.22246 -0.0826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23" y="-4144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program that </a:t>
            </a:r>
            <a:r>
              <a:rPr lang="en-US" b="1" dirty="0">
                <a:solidFill>
                  <a:srgbClr val="FFA000"/>
                </a:solidFill>
              </a:rPr>
              <a:t>multiplies the sum </a:t>
            </a:r>
            <a:r>
              <a:rPr lang="en-US" dirty="0"/>
              <a:t>of </a:t>
            </a:r>
            <a:r>
              <a:rPr lang="en-US" b="1" dirty="0">
                <a:solidFill>
                  <a:srgbClr val="FFA000"/>
                </a:solidFill>
              </a:rPr>
              <a:t>all even digits </a:t>
            </a:r>
            <a:r>
              <a:rPr lang="en-US" dirty="0"/>
              <a:t>of a number </a:t>
            </a:r>
            <a:r>
              <a:rPr lang="en-US" b="1" dirty="0">
                <a:solidFill>
                  <a:srgbClr val="FFA000"/>
                </a:solidFill>
              </a:rPr>
              <a:t>by the sum of all odd digits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 the same number:</a:t>
            </a:r>
          </a:p>
          <a:p>
            <a:pPr lvl="2"/>
            <a:r>
              <a:rPr lang="en-US" dirty="0"/>
              <a:t>Create a method called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getMultipleOfEvensAndOdds()</a:t>
            </a:r>
          </a:p>
          <a:p>
            <a:pPr lvl="2"/>
            <a:r>
              <a:rPr lang="en-US" dirty="0"/>
              <a:t>Create a method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getSumOfEvenDigits()</a:t>
            </a:r>
          </a:p>
          <a:p>
            <a:pPr lvl="2"/>
            <a:r>
              <a:rPr lang="en-US" dirty="0"/>
              <a:t>Create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getSumOfOddDigits()</a:t>
            </a:r>
          </a:p>
          <a:p>
            <a:pPr lvl="2"/>
            <a:r>
              <a:rPr lang="en-US" dirty="0"/>
              <a:t>You may need to use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Math.abs()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for negative numbers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Multiply Evens by Odds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581400" y="4981420"/>
            <a:ext cx="2419362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9144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Evens: 2 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Odds: 1 3 5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93086" y="5196863"/>
            <a:ext cx="138611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-12345</a:t>
            </a:r>
          </a:p>
        </p:txBody>
      </p:sp>
      <p:sp>
        <p:nvSpPr>
          <p:cNvPr id="8" name="Right Arrow 12"/>
          <p:cNvSpPr/>
          <p:nvPr/>
        </p:nvSpPr>
        <p:spPr>
          <a:xfrm>
            <a:off x="2851700" y="5267973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002962" y="4981420"/>
            <a:ext cx="235439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Even sum: 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Odd sum:  9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2"/>
          <p:cNvSpPr/>
          <p:nvPr/>
        </p:nvSpPr>
        <p:spPr>
          <a:xfrm>
            <a:off x="6276380" y="5267973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ight Arrow 12"/>
          <p:cNvSpPr/>
          <p:nvPr/>
        </p:nvSpPr>
        <p:spPr>
          <a:xfrm>
            <a:off x="9625716" y="5267972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350354" y="5196862"/>
            <a:ext cx="63671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54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1FF4E54-3F6D-4B1C-81FC-7DAB87F169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A188BC-C321-4B4D-9EE0-E80A0863A6A1}"/>
              </a:ext>
            </a:extLst>
          </p:cNvPr>
          <p:cNvSpPr txBox="1"/>
          <p:nvPr/>
        </p:nvSpPr>
        <p:spPr>
          <a:xfrm>
            <a:off x="762000" y="6096001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https://judge.softuni.bg/Contests/Practice/Index/2270#9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992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A7B06A4-94AD-43DB-AA65-DB5B120276F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3403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Break large programs into simple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methods</a:t>
            </a:r>
            <a:r>
              <a:rPr lang="en-US" sz="3200" dirty="0">
                <a:solidFill>
                  <a:schemeClr val="bg2"/>
                </a:solidFill>
              </a:rPr>
              <a:t> that solve small sub-problems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consist of </a:t>
            </a:r>
            <a:r>
              <a:rPr lang="en-US" sz="3200" b="1" dirty="0">
                <a:solidFill>
                  <a:schemeClr val="bg1"/>
                </a:solidFill>
              </a:rPr>
              <a:t>declaration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body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are invoked by their </a:t>
            </a:r>
            <a:r>
              <a:rPr lang="en-US" sz="3200" b="1" dirty="0">
                <a:solidFill>
                  <a:schemeClr val="bg1"/>
                </a:solidFill>
              </a:rPr>
              <a:t>name</a:t>
            </a:r>
            <a:r>
              <a:rPr lang="en-US" sz="3200" dirty="0">
                <a:solidFill>
                  <a:schemeClr val="bg2"/>
                </a:solidFill>
              </a:rPr>
              <a:t> + </a:t>
            </a:r>
            <a:r>
              <a:rPr lang="en-US" sz="3200" b="1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can accept </a:t>
            </a:r>
            <a:r>
              <a:rPr lang="en-US" sz="3200" b="1" dirty="0">
                <a:solidFill>
                  <a:schemeClr val="bg1"/>
                </a:solidFill>
              </a:rPr>
              <a:t>parameters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can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>
                <a:solidFill>
                  <a:schemeClr val="bg2"/>
                </a:solidFill>
              </a:rPr>
              <a:t> a value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or nothing 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en-US" sz="3200" dirty="0">
                <a:solidFill>
                  <a:schemeClr val="bg2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A4DFFD3-B3B6-448C-92A1-B116FBF2E5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881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76275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ACA87F46-855A-4D9E-84E9-082859B011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1454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8D2472EC-B6B6-47F1-BC81-3ED0608BFF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422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DD8B5B8-B671-46A1-B2FC-ED4C62737A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12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8E991D-18CE-4FB3-B2CF-A8EF92FF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Executes the code between the brackets</a:t>
            </a:r>
          </a:p>
          <a:p>
            <a:r>
              <a:rPr lang="en-GB" dirty="0"/>
              <a:t>Does </a:t>
            </a:r>
            <a:r>
              <a:rPr lang="en-GB" b="1" dirty="0">
                <a:solidFill>
                  <a:schemeClr val="bg1"/>
                </a:solidFill>
              </a:rPr>
              <a:t>not</a:t>
            </a:r>
            <a:r>
              <a:rPr lang="en-GB" dirty="0"/>
              <a:t> return result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B9A6F6-E63D-4E25-AC07-234EFB5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Void Type Method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590282"/>
            <a:ext cx="67056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public static void printHello()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System.out.println("Hello");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7A35C9-B8AE-46BD-A76F-0244C7EDF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1" y="4565700"/>
            <a:ext cx="80010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public static void main(String[] args)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System.out.println("Hello");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23">
            <a:extLst>
              <a:ext uri="{FF2B5EF4-FFF2-40B4-BE49-F238E27FC236}">
                <a16:creationId xmlns:a16="http://schemas.microsoft.com/office/drawing/2014/main" id="{B2287AB6-9687-44A6-973A-41BBE1B57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6951" y="4470435"/>
            <a:ext cx="2551902" cy="1695016"/>
          </a:xfrm>
          <a:prstGeom prst="wedgeRoundRectCallout">
            <a:avLst>
              <a:gd name="adj1" fmla="val -59073"/>
              <a:gd name="adj2" fmla="val -24952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main()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also a method</a:t>
            </a:r>
            <a:endParaRPr lang="bg-BG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13B06CBF-A369-4879-8E3F-6BDC15891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2409526"/>
            <a:ext cx="2551902" cy="1695016"/>
          </a:xfrm>
          <a:prstGeom prst="wedgeRoundRectCallout">
            <a:avLst>
              <a:gd name="adj1" fmla="val -60779"/>
              <a:gd name="adj2" fmla="val 12040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Prints "Hello" on the console</a:t>
            </a:r>
            <a:endParaRPr lang="bg-BG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CB45F7A-082A-47C4-AF4E-5BA0A0AF00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499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3BA0F39-3D08-4CEB-8859-E687146552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29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1" y="1066801"/>
            <a:ext cx="3336925" cy="3336925"/>
          </a:xfrm>
          <a:prstGeom prst="rect">
            <a:avLst/>
          </a:prstGeom>
          <a:effectLst>
            <a:softEdge rad="431800"/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B4BA71B-2F56-4969-8328-EBBCC34BDDC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Naming and Best Practices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172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 naming guidelines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meaningful</a:t>
            </a:r>
            <a:r>
              <a:rPr lang="en-US" dirty="0"/>
              <a:t> method names</a:t>
            </a:r>
          </a:p>
          <a:p>
            <a:pPr lvl="1"/>
            <a:r>
              <a:rPr lang="en-US" dirty="0"/>
              <a:t>Method names should answer the question: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What does this method do</a:t>
            </a:r>
            <a:r>
              <a:rPr lang="en-US" dirty="0">
                <a:solidFill>
                  <a:srgbClr val="234465"/>
                </a:solidFill>
              </a:rPr>
              <a:t>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you cannot find a good name for a method, think</a:t>
            </a:r>
            <a:br>
              <a:rPr lang="en-US" dirty="0"/>
            </a:br>
            <a:r>
              <a:rPr lang="en-US" dirty="0"/>
              <a:t>about whether it has a </a:t>
            </a:r>
            <a:r>
              <a:rPr lang="en-US" b="1" dirty="0">
                <a:solidFill>
                  <a:schemeClr val="bg1"/>
                </a:solidFill>
              </a:rPr>
              <a:t>clear intent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Methods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29001" y="3810001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84264" y="5705239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151312" y="3805752"/>
            <a:ext cx="47244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findStudent</a:t>
            </a:r>
            <a:r>
              <a:rPr lang="en-US" sz="2400" b="1" noProof="1"/>
              <a:t>, </a:t>
            </a:r>
            <a:r>
              <a:rPr lang="en-US" sz="2400" b="1" noProof="1">
                <a:latin typeface="Consolas" pitchFamily="49" charset="0"/>
              </a:rPr>
              <a:t>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oadReport</a:t>
            </a:r>
            <a:r>
              <a:rPr lang="en-US" sz="2400" b="1" noProof="1"/>
              <a:t>, </a:t>
            </a:r>
            <a:r>
              <a:rPr lang="en-US" sz="2400" b="1" noProof="1">
                <a:latin typeface="Consolas" pitchFamily="49" charset="0"/>
              </a:rPr>
              <a:t>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ine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965" y="5715002"/>
            <a:ext cx="7555154" cy="51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Method1</a:t>
            </a:r>
            <a:r>
              <a:rPr lang="en-US" sz="2400" b="1" noProof="1"/>
              <a:t>,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DoSomething</a:t>
            </a:r>
            <a:r>
              <a:rPr lang="en-US" sz="2400" b="1" noProof="1"/>
              <a:t>,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HandleStuff</a:t>
            </a:r>
            <a:r>
              <a:rPr lang="en-US" sz="2400" b="1" noProof="1"/>
              <a:t>,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SampleMethod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BE3AEB9F-FA38-4B5C-BF90-35B2FF37436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28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Method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 parameters names</a:t>
            </a:r>
          </a:p>
          <a:p>
            <a:pPr lvl="1"/>
            <a:r>
              <a:rPr lang="en-US" dirty="0"/>
              <a:t>Preferred form: [</a:t>
            </a:r>
            <a:r>
              <a:rPr lang="en-US" b="1" dirty="0">
                <a:solidFill>
                  <a:schemeClr val="bg1"/>
                </a:solidFill>
              </a:rPr>
              <a:t>Noun</a:t>
            </a:r>
            <a:r>
              <a:rPr lang="en-US" dirty="0"/>
              <a:t>] or [</a:t>
            </a:r>
            <a:r>
              <a:rPr lang="en-US" b="1" dirty="0">
                <a:solidFill>
                  <a:schemeClr val="bg1"/>
                </a:solidFill>
              </a:rPr>
              <a:t>Adjective</a:t>
            </a:r>
            <a:r>
              <a:rPr lang="en-US" dirty="0"/>
              <a:t>] + [</a:t>
            </a:r>
            <a:r>
              <a:rPr lang="en-US" b="1" dirty="0">
                <a:solidFill>
                  <a:schemeClr val="bg1"/>
                </a:solidFill>
              </a:rPr>
              <a:t>Noun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Should be in </a:t>
            </a:r>
            <a:r>
              <a:rPr lang="en-US" b="1" dirty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camelCase</a:t>
            </a:r>
          </a:p>
          <a:p>
            <a:pPr lvl="1"/>
            <a:r>
              <a:rPr lang="en-US" dirty="0"/>
              <a:t>Should be </a:t>
            </a:r>
            <a:r>
              <a:rPr lang="en-US" b="1" dirty="0">
                <a:solidFill>
                  <a:srgbClr val="FFA000"/>
                </a:solidFill>
              </a:rPr>
              <a:t>meaningful</a:t>
            </a:r>
            <a:endParaRPr lang="bg-BG" b="1" dirty="0">
              <a:solidFill>
                <a:srgbClr val="FFA000"/>
              </a:solidFill>
            </a:endParaRPr>
          </a:p>
          <a:p>
            <a:pPr marL="609036" lvl="1" indent="0">
              <a:buNone/>
            </a:pPr>
            <a:endParaRPr lang="bg-BG" b="1" dirty="0"/>
          </a:p>
          <a:p>
            <a:pPr lvl="1">
              <a:spcBef>
                <a:spcPts val="2400"/>
              </a:spcBef>
            </a:pPr>
            <a:r>
              <a:rPr lang="en-US" dirty="0"/>
              <a:t>Unit of measure should be obvious</a:t>
            </a:r>
            <a:endParaRPr lang="en-US" dirty="0">
              <a:solidFill>
                <a:srgbClr val="FB816D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732647" y="3845860"/>
            <a:ext cx="5413692" cy="77008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speedKmH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br>
              <a:rPr lang="en-US" sz="2400" noProof="1">
                <a:solidFill>
                  <a:srgbClr val="234465"/>
                </a:solidFill>
              </a:rPr>
            </a:b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fontSizeInPixels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743200" y="5479919"/>
            <a:ext cx="81534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populate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convertImage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C58AA94-41C2-4DD1-90AD-DDCFF08377C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3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3758</TotalTime>
  <Words>3098</Words>
  <Application>Microsoft Office PowerPoint</Application>
  <PresentationFormat>Widescreen</PresentationFormat>
  <Paragraphs>640</Paragraphs>
  <Slides>60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Arial</vt:lpstr>
      <vt:lpstr>Calibri</vt:lpstr>
      <vt:lpstr>Consolas</vt:lpstr>
      <vt:lpstr>Wingdings</vt:lpstr>
      <vt:lpstr>Wingdings 2</vt:lpstr>
      <vt:lpstr>SoftUni</vt:lpstr>
      <vt:lpstr>Methods</vt:lpstr>
      <vt:lpstr>Table of Contents</vt:lpstr>
      <vt:lpstr>What is a Method</vt:lpstr>
      <vt:lpstr>Simple Methods</vt:lpstr>
      <vt:lpstr>Why Use Methods?</vt:lpstr>
      <vt:lpstr>Void Type Method</vt:lpstr>
      <vt:lpstr>Naming and Best Practices</vt:lpstr>
      <vt:lpstr>Naming Methods</vt:lpstr>
      <vt:lpstr>Naming Method Parameters</vt:lpstr>
      <vt:lpstr>Methods – Best Practices</vt:lpstr>
      <vt:lpstr>Code Structure and Code Formatting</vt:lpstr>
      <vt:lpstr>Declaring and Invoking Methods</vt:lpstr>
      <vt:lpstr>Declaring Methods</vt:lpstr>
      <vt:lpstr>Invoking a Method</vt:lpstr>
      <vt:lpstr>Invoking a Method (2)</vt:lpstr>
      <vt:lpstr>Methods with Parameters</vt:lpstr>
      <vt:lpstr>Method Parameters</vt:lpstr>
      <vt:lpstr>Method Parameters (2)</vt:lpstr>
      <vt:lpstr>Problem: Sign of Integer Number</vt:lpstr>
      <vt:lpstr>Solution: Sign of Integer Number</vt:lpstr>
      <vt:lpstr>Problem Grades</vt:lpstr>
      <vt:lpstr>Solution Grades</vt:lpstr>
      <vt:lpstr>Problem: Printing Triangle</vt:lpstr>
      <vt:lpstr>Solution: Printing Triangle (1)</vt:lpstr>
      <vt:lpstr>Solution: Printing Triangle (2)</vt:lpstr>
      <vt:lpstr>Live Exercises</vt:lpstr>
      <vt:lpstr>Returning Values from Methods</vt:lpstr>
      <vt:lpstr>The Return Statement</vt:lpstr>
      <vt:lpstr>Using the Return Values</vt:lpstr>
      <vt:lpstr>Problem: Calculate Rectangle Area</vt:lpstr>
      <vt:lpstr>Solution: Calculate Rectangle Area</vt:lpstr>
      <vt:lpstr>Problem: Repeat String</vt:lpstr>
      <vt:lpstr>Solution: Repeat String</vt:lpstr>
      <vt:lpstr>Problem: Math Power</vt:lpstr>
      <vt:lpstr>Live Exercises</vt:lpstr>
      <vt:lpstr>Value vs. Reference Types</vt:lpstr>
      <vt:lpstr>Value vs. Reference Types</vt:lpstr>
      <vt:lpstr>Value Types</vt:lpstr>
      <vt:lpstr>Reference Types</vt:lpstr>
      <vt:lpstr>Value Types vs. Reference Types</vt:lpstr>
      <vt:lpstr>Example: Value Types </vt:lpstr>
      <vt:lpstr>Example: Reference Types </vt:lpstr>
      <vt:lpstr>Live Exercises</vt:lpstr>
      <vt:lpstr>Overloading Methods</vt:lpstr>
      <vt:lpstr>Method Signature</vt:lpstr>
      <vt:lpstr>Overloading Methods</vt:lpstr>
      <vt:lpstr>Signature and Return Type</vt:lpstr>
      <vt:lpstr>Problem: Greater of Two Values</vt:lpstr>
      <vt:lpstr>Live Exercises</vt:lpstr>
      <vt:lpstr>Program Execution Flow</vt:lpstr>
      <vt:lpstr>Program Execution</vt:lpstr>
      <vt:lpstr>Program Execution – Call Stack</vt:lpstr>
      <vt:lpstr>Problem: Multiply Evens by Odds</vt:lpstr>
      <vt:lpstr>Live Exercises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</dc:title>
  <dc:subject>Java Fundamentals  – Practical Training Course @ SoftUni</dc:subject>
  <dc:creator>Software University</dc:creator>
  <cp:keywords>Technology Fundamentals; Technology;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Dimitar Tanasi</cp:lastModifiedBy>
  <cp:revision>10</cp:revision>
  <dcterms:created xsi:type="dcterms:W3CDTF">2018-05-23T13:08:44Z</dcterms:created>
  <dcterms:modified xsi:type="dcterms:W3CDTF">2020-03-20T13:47:13Z</dcterms:modified>
  <cp:category>computer programming; programming</cp:category>
</cp:coreProperties>
</file>