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74" r:id="rId2"/>
    <p:sldId id="276" r:id="rId3"/>
    <p:sldId id="493" r:id="rId4"/>
    <p:sldId id="492" r:id="rId5"/>
    <p:sldId id="494" r:id="rId6"/>
    <p:sldId id="495" r:id="rId7"/>
    <p:sldId id="499" r:id="rId8"/>
    <p:sldId id="549" r:id="rId9"/>
    <p:sldId id="501" r:id="rId10"/>
    <p:sldId id="503" r:id="rId11"/>
    <p:sldId id="504" r:id="rId12"/>
    <p:sldId id="505" r:id="rId13"/>
    <p:sldId id="506" r:id="rId14"/>
    <p:sldId id="507" r:id="rId15"/>
    <p:sldId id="517" r:id="rId16"/>
    <p:sldId id="518" r:id="rId17"/>
    <p:sldId id="527" r:id="rId18"/>
    <p:sldId id="519" r:id="rId19"/>
    <p:sldId id="520" r:id="rId20"/>
    <p:sldId id="522" r:id="rId21"/>
    <p:sldId id="521" r:id="rId22"/>
    <p:sldId id="524" r:id="rId23"/>
    <p:sldId id="531" r:id="rId24"/>
    <p:sldId id="508" r:id="rId25"/>
    <p:sldId id="509" r:id="rId26"/>
    <p:sldId id="515" r:id="rId27"/>
    <p:sldId id="516" r:id="rId28"/>
    <p:sldId id="525" r:id="rId29"/>
    <p:sldId id="526" r:id="rId30"/>
    <p:sldId id="532" r:id="rId31"/>
    <p:sldId id="510" r:id="rId32"/>
    <p:sldId id="401" r:id="rId33"/>
    <p:sldId id="547" r:id="rId34"/>
    <p:sldId id="545" r:id="rId35"/>
    <p:sldId id="405" r:id="rId36"/>
    <p:sldId id="54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3FABBD5-0320-4FB2-BC42-8561A992FF47}">
          <p14:sldIdLst>
            <p14:sldId id="274"/>
            <p14:sldId id="276"/>
          </p14:sldIdLst>
        </p14:section>
        <p14:section name="Lists" id="{28B19E61-FBF4-4EDC-944C-33A67682AA33}">
          <p14:sldIdLst>
            <p14:sldId id="493"/>
            <p14:sldId id="492"/>
            <p14:sldId id="494"/>
            <p14:sldId id="495"/>
            <p14:sldId id="499"/>
            <p14:sldId id="549"/>
            <p14:sldId id="501"/>
            <p14:sldId id="503"/>
          </p14:sldIdLst>
        </p14:section>
        <p14:section name="Reading Lists from the Console" id="{9580B2FC-D6AF-414A-9ABB-070EE06DCE2B}">
          <p14:sldIdLst>
            <p14:sldId id="504"/>
            <p14:sldId id="505"/>
            <p14:sldId id="506"/>
            <p14:sldId id="507"/>
            <p14:sldId id="517"/>
            <p14:sldId id="518"/>
            <p14:sldId id="527"/>
            <p14:sldId id="519"/>
            <p14:sldId id="520"/>
            <p14:sldId id="522"/>
            <p14:sldId id="521"/>
            <p14:sldId id="524"/>
            <p14:sldId id="531"/>
          </p14:sldIdLst>
        </p14:section>
        <p14:section name="Sorting Lists and Arrays" id="{412EA0B1-A546-451A-88DB-61929D5DD923}">
          <p14:sldIdLst>
            <p14:sldId id="508"/>
            <p14:sldId id="509"/>
            <p14:sldId id="515"/>
            <p14:sldId id="516"/>
            <p14:sldId id="525"/>
            <p14:sldId id="526"/>
            <p14:sldId id="532"/>
          </p14:sldIdLst>
        </p14:section>
        <p14:section name="Conclusion" id="{22D6AAAE-A339-4F58-AEBD-81E385CE4658}">
          <p14:sldIdLst>
            <p14:sldId id="510"/>
            <p14:sldId id="401"/>
            <p14:sldId id="547"/>
            <p14:sldId id="545"/>
            <p14:sldId id="405"/>
            <p14:sldId id="5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0" d="100"/>
          <a:sy n="70" d="100"/>
        </p:scale>
        <p:origin x="821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6B018D-47F3-4692-9D17-5E06505444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9698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2C1E384-A5C7-4383-ADEF-8CAB9DEED7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06761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4893698-EFF9-43FA-BD3D-1A76C41A8B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0808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845AFAA-728F-444A-A7F8-8B068B4210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5150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D9107AF-6221-4E6C-B033-156ACB205D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54853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32914BF-56E2-4035-836F-C05B748278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59996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5E7A4A4-8CDD-4F52-B689-279EA530BA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31448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9BFF84F-3218-49A8-A58C-5521E2C9C0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4061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271#0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271#1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271#2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271#5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271#6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9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1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5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28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0.png"/><Relationship Id="rId22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37.jpeg"/><Relationship Id="rId7" Type="http://schemas.openxmlformats.org/officeDocument/2006/relationships/image" Target="../media/image3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3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0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Processing Variable-Length Sequences of Elements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2709393" y="2351427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4551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Add (Index, El) – Inserts an Element at Position</a:t>
            </a:r>
            <a:endParaRPr lang="en-US" dirty="0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4940383" y="3227777"/>
            <a:ext cx="243413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5084126" y="4561316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5084126" y="5249024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40384" y="3254834"/>
            <a:ext cx="2434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List&lt;Integer&gt;</a:t>
            </a:r>
            <a:endParaRPr lang="en-US" sz="2400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2151477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-5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2151476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-5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6BFB19E3-42E1-4C1B-B3B2-7387D9D9E7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679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07407E-6 L 0.00026 -0.09652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185 L 0.12006 -0.00185 C 0.17305 -0.00185 0.24063 0.10092 0.24063 0.18542 L 0.24063 0.37616 " pathEditMode="relative" rAng="0" ptsTypes="AAAA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4" y="1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20" grpId="0" animBg="1"/>
      <p:bldP spid="20" grpId="1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3A20325-93B5-418B-9B0F-6EB362E49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91" y="1157118"/>
            <a:ext cx="2784017" cy="278401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E76382A-F6BC-4065-87D8-49A0D590C69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Reading Lists from the Console</a:t>
            </a:r>
            <a:endParaRPr lang="bg-BG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9D111BF-8EA6-491E-A594-470E423C239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for Loop or String.split()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229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First, read from the console the array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sz="6600" dirty="0"/>
          </a:p>
          <a:p>
            <a:r>
              <a:rPr lang="en-US" dirty="0"/>
              <a:t>Next, create a list of given size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Lists from the Console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36956" y="1902425"/>
            <a:ext cx="8493189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Scanner </a:t>
            </a:r>
            <a:r>
              <a:rPr lang="en-US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 = new Scanner(System.in);</a:t>
            </a:r>
          </a:p>
          <a:p>
            <a:r>
              <a:rPr lang="en-US" dirty="0">
                <a:solidFill>
                  <a:schemeClr val="tx1"/>
                </a:solidFill>
              </a:rPr>
              <a:t>int n = Integer.parseInt(</a:t>
            </a:r>
            <a:r>
              <a:rPr lang="en-US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.nextLine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33938" y="3796658"/>
            <a:ext cx="8396207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List&lt;Integer&gt; list = new ArrayList&lt;&gt;();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0; i &lt; n; i++) {</a:t>
            </a:r>
          </a:p>
          <a:p>
            <a:r>
              <a:rPr lang="en-US" dirty="0">
                <a:solidFill>
                  <a:schemeClr val="tx1"/>
                </a:solidFill>
              </a:rPr>
              <a:t>  int number = Integer.parseInt(</a:t>
            </a:r>
            <a:r>
              <a:rPr lang="en-US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.nextLine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list.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number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8310F48-DE2E-4CF2-9E20-EF90BC4DE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99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Lists can be read from a </a:t>
            </a:r>
            <a:r>
              <a:rPr lang="en-US" b="1" dirty="0">
                <a:solidFill>
                  <a:schemeClr val="bg1"/>
                </a:solidFill>
              </a:rPr>
              <a:t>single line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space separated values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 Values from a Single Line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7946" y="1876632"/>
            <a:ext cx="4892963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 8 30 25 40 72 -2 44 56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7946" y="2570766"/>
            <a:ext cx="10651836" cy="28069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String values =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sc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.nextLine();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items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Arrays.stream(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values.split(</a:t>
            </a:r>
            <a:r>
              <a:rPr lang="en-US" sz="2800" dirty="0"/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dirty="0"/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		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collect(Collectors.toList())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List&lt;Integer&gt; nums = new ArrayList&lt;&gt;();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 = 0; i &lt; items.size(); i++)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nums.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add(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Integer.parseInt(items.get(i))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8682183" y="3644258"/>
            <a:ext cx="2983169" cy="939639"/>
          </a:xfrm>
          <a:prstGeom prst="wedgeRoundRectCallout">
            <a:avLst>
              <a:gd name="adj1" fmla="val -54603"/>
              <a:gd name="adj2" fmla="val -44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 a collection into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7946" y="5527057"/>
            <a:ext cx="10651836" cy="9971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List&lt;Integer&gt; items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Arrays.stream(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values.split(</a:t>
            </a:r>
            <a:r>
              <a:rPr lang="en-US" sz="2800" dirty="0"/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dirty="0"/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.map(Integer::parseInt).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collect(Collectors.toList())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34653F60-6733-463E-A4CB-CE17110DF0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795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dirty="0"/>
              <a:t>Printing a list using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-loop:</a:t>
            </a:r>
          </a:p>
          <a:p>
            <a:endParaRPr lang="en-US" dirty="0"/>
          </a:p>
          <a:p>
            <a:pPr>
              <a:spcBef>
                <a:spcPts val="24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endParaRPr lang="en-US" dirty="0"/>
          </a:p>
          <a:p>
            <a:r>
              <a:rPr lang="en-US" dirty="0"/>
              <a:t>Printing a list using a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String.join()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Printing Lists On the Console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1521" y="1872312"/>
            <a:ext cx="10781896" cy="2192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ArrayList&lt;&gt;(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Arrays.asList(</a:t>
            </a:r>
            <a:endParaRPr lang="en-US" sz="26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		"one", "two", "three", "four", "five", "six"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index = 0; index &lt; list.size(); index++)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System.out.printf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			("arr[%d] = %s%n", index, list.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get(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1521" y="5047347"/>
            <a:ext cx="9586191" cy="13526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ArrayList&lt;&gt;(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Arrays.asList(</a:t>
            </a:r>
            <a:endParaRPr lang="en-US" sz="26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System.out.println(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String.join(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"; ", list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7F98954C-2599-4713-BDAD-364CFBA4B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1546" y="4152567"/>
            <a:ext cx="2433231" cy="788419"/>
          </a:xfrm>
          <a:prstGeom prst="wedgeRoundRectCallout">
            <a:avLst>
              <a:gd name="adj1" fmla="val -54777"/>
              <a:gd name="adj2" fmla="val -461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 an element at given index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A76BC22-E43B-42C6-BE36-ADC4E2F4F6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963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31451"/>
          </a:xfrm>
        </p:spPr>
        <p:txBody>
          <a:bodyPr/>
          <a:lstStyle/>
          <a:p>
            <a:r>
              <a:rPr lang="en-US" dirty="0"/>
              <a:t>Write a program to sum all adjacent equal numbers in a list of</a:t>
            </a:r>
            <a:br>
              <a:rPr lang="en-US" dirty="0"/>
            </a:br>
            <a:r>
              <a:rPr lang="en-US" dirty="0"/>
              <a:t>decimal numbers, starting from left to right</a:t>
            </a:r>
          </a:p>
          <a:p>
            <a:r>
              <a:rPr lang="en-US" dirty="0"/>
              <a:t>Examples: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Adjacent Equal Numbers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82879" y="3140943"/>
            <a:ext cx="2604728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3 3 6 1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32959" y="3140943"/>
            <a:ext cx="161145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12 1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6254041" y="3267247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382878" y="4141469"/>
            <a:ext cx="260472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8 2 2 4 8 16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132959" y="4141468"/>
            <a:ext cx="161145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16 8 16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6254041" y="4267772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382878" y="5028267"/>
            <a:ext cx="260472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5 4 2 1 1 4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132958" y="5028267"/>
            <a:ext cx="161145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5 8 4</a:t>
            </a:r>
          </a:p>
        </p:txBody>
      </p:sp>
      <p:sp>
        <p:nvSpPr>
          <p:cNvPr id="19" name="Arrow: Right 6"/>
          <p:cNvSpPr/>
          <p:nvPr/>
        </p:nvSpPr>
        <p:spPr>
          <a:xfrm>
            <a:off x="6254041" y="5154571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5A89AA67-77BE-4951-BAAF-341A8A3F32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985D70-2745-45FA-B366-BD4140A120D1}"/>
              </a:ext>
            </a:extLst>
          </p:cNvPr>
          <p:cNvSpPr txBox="1"/>
          <p:nvPr/>
        </p:nvSpPr>
        <p:spPr>
          <a:xfrm>
            <a:off x="762000" y="6096001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https://judge.softuni.bg/Contests/Practice/Index/2271#0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497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Adjacent Equal Numbers (1)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763BCB9-7756-44E2-B536-38907020A98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0FE61FC-F156-4194-A183-138C6EAD39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655" y="1809000"/>
            <a:ext cx="11067375" cy="4347144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Scanner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sc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= new Scanner(System.in);</a:t>
            </a:r>
          </a:p>
          <a:p>
            <a:pPr>
              <a:lnSpc>
                <a:spcPct val="105000"/>
              </a:lnSpc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List&lt;Double&gt; numbers =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Arrays.stream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(sc.nextLine().split(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))</a:t>
            </a:r>
          </a:p>
          <a:p>
            <a:pPr>
              <a:lnSpc>
                <a:spcPct val="105000"/>
              </a:lnSpc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	.map(Double::parseDouble).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collect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Collectors.toList()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for (int i = 0; i &lt; numbers.size() - 1; i++)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if (numbers.get(i).equals(numbers.get(i + 1))) {</a:t>
            </a:r>
          </a:p>
          <a:p>
            <a:pPr>
              <a:spcBef>
                <a:spcPts val="0"/>
              </a:spcBef>
            </a:pPr>
            <a:r>
              <a:rPr lang="en-GB" sz="2400" dirty="0">
                <a:solidFill>
                  <a:schemeClr val="tx1"/>
                </a:solidFill>
              </a:rPr>
              <a:t>     numbers.set(i, numbers.get(i) + numbers.get(i + 1));</a:t>
            </a:r>
          </a:p>
          <a:p>
            <a:pPr>
              <a:spcBef>
                <a:spcPts val="0"/>
              </a:spcBef>
            </a:pPr>
            <a:r>
              <a:rPr lang="en-GB" sz="2400" dirty="0">
                <a:solidFill>
                  <a:schemeClr val="tx1"/>
                </a:solidFill>
              </a:rPr>
              <a:t>     numbers.</a:t>
            </a:r>
            <a:r>
              <a:rPr lang="en-GB" sz="2400" dirty="0">
                <a:solidFill>
                  <a:schemeClr val="bg1"/>
                </a:solidFill>
              </a:rPr>
              <a:t>remove</a:t>
            </a:r>
            <a:r>
              <a:rPr lang="en-GB" sz="2400" dirty="0">
                <a:solidFill>
                  <a:schemeClr val="tx1"/>
                </a:solidFill>
              </a:rPr>
              <a:t>(i + 1);</a:t>
            </a:r>
          </a:p>
          <a:p>
            <a:pPr>
              <a:spcBef>
                <a:spcPts val="0"/>
              </a:spcBef>
            </a:pPr>
            <a:r>
              <a:rPr lang="en-GB" sz="2400" dirty="0">
                <a:solidFill>
                  <a:schemeClr val="tx1"/>
                </a:solidFill>
              </a:rPr>
              <a:t>     i = -1;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//Continue on </a:t>
            </a:r>
            <a:r>
              <a:rPr lang="it-IT" sz="2400" i="1" dirty="0">
                <a:solidFill>
                  <a:schemeClr val="accent2"/>
                </a:solidFill>
              </a:rPr>
              <a:t>the next slide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2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15637" y="1376856"/>
            <a:ext cx="10221602" cy="1129834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String output =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joinElementsByDelimiter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" "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System.out.println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(output);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Adjacent Equal Numbers (2)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26A375F-C133-46E5-9BD9-909597429C83}"/>
              </a:ext>
            </a:extLst>
          </p:cNvPr>
          <p:cNvSpPr txBox="1">
            <a:spLocks/>
          </p:cNvSpPr>
          <p:nvPr/>
        </p:nvSpPr>
        <p:spPr>
          <a:xfrm>
            <a:off x="415637" y="2713344"/>
            <a:ext cx="11434241" cy="38560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static String joinElementsByDelimiter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		(</a:t>
            </a:r>
            <a:r>
              <a:rPr lang="en-GB" sz="2400" dirty="0">
                <a:solidFill>
                  <a:schemeClr val="bg1"/>
                </a:solidFill>
                <a:cs typeface="Arial" panose="020B0604020202020204" pitchFamily="34" charset="0"/>
              </a:rPr>
              <a:t>List&lt;Double&gt; items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en-GB" sz="2400" dirty="0">
                <a:solidFill>
                  <a:schemeClr val="bg1"/>
                </a:solidFill>
                <a:cs typeface="Arial" panose="020B0604020202020204" pitchFamily="34" charset="0"/>
              </a:rPr>
              <a:t>String delimiter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) {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 String </a:t>
            </a:r>
            <a:r>
              <a:rPr lang="en-GB" sz="2400" dirty="0">
                <a:solidFill>
                  <a:schemeClr val="bg1"/>
                </a:solidFill>
                <a:cs typeface="Arial" panose="020B0604020202020204" pitchFamily="34" charset="0"/>
              </a:rPr>
              <a:t>output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= "";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 for (Double item : items) 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   output += (new DecimalFormat("0.#").format(item) + delimiter);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 return </a:t>
            </a:r>
            <a:r>
              <a:rPr lang="en-GB" sz="2400" dirty="0">
                <a:solidFill>
                  <a:schemeClr val="bg1"/>
                </a:solidFill>
                <a:cs typeface="Arial" panose="020B0604020202020204" pitchFamily="34" charset="0"/>
              </a:rPr>
              <a:t>output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}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89EC794-065A-4B79-829B-06A295152E8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8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99875"/>
          </a:xfrm>
        </p:spPr>
        <p:txBody>
          <a:bodyPr/>
          <a:lstStyle/>
          <a:p>
            <a:r>
              <a:rPr lang="en-US" dirty="0"/>
              <a:t>Write a program that sum all numbers in a list in the</a:t>
            </a:r>
            <a:br>
              <a:rPr lang="en-US" dirty="0"/>
            </a:br>
            <a:r>
              <a:rPr lang="en-US" dirty="0"/>
              <a:t>following order: </a:t>
            </a:r>
          </a:p>
          <a:p>
            <a:pPr lvl="1"/>
            <a:r>
              <a:rPr lang="en-US" dirty="0"/>
              <a:t>first + last, first + 1 + last - 1, first + 2 + last - 2, … first + n, last – n</a:t>
            </a:r>
          </a:p>
          <a:p>
            <a:r>
              <a:rPr lang="en-US" dirty="0"/>
              <a:t>Examples: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Gauss' Trick</a:t>
            </a:r>
            <a:endParaRPr lang="bg-BG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720" y="3946207"/>
            <a:ext cx="3744210" cy="1633181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36435" y="3946207"/>
            <a:ext cx="200015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1 2 3 4 5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768273" y="3946207"/>
            <a:ext cx="124520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6 6 3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8746192" y="4072511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336435" y="4946733"/>
            <a:ext cx="20001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1 2 3 4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768273" y="4946732"/>
            <a:ext cx="124520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5 5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8746192" y="5073036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5199C64C-B35B-4A6C-8E2E-09A1D19D7E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FB893F-F556-4F0A-971C-FE1D9B63749F}"/>
              </a:ext>
            </a:extLst>
          </p:cNvPr>
          <p:cNvSpPr txBox="1"/>
          <p:nvPr/>
        </p:nvSpPr>
        <p:spPr>
          <a:xfrm>
            <a:off x="762000" y="6096001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3"/>
              </a:rPr>
              <a:t>https://judge.softuni.bg/Contests/Practice/Index/2271#1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398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Gauss' Trick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264F93B-CE94-4F5C-9409-83F9DB8FE16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7BD7573-BA6A-4ADC-B1DD-27099850BD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405" y="1417118"/>
            <a:ext cx="11766068" cy="4847069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Scanner sc = new Scanner(System.in);</a:t>
            </a:r>
          </a:p>
          <a:p>
            <a:pPr>
              <a:lnSpc>
                <a:spcPct val="105000"/>
              </a:lnSpc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List&lt;Integer&gt; numbers =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Arrays.stream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(sc.nextLine().split(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))</a:t>
            </a:r>
          </a:p>
          <a:p>
            <a:pPr>
              <a:lnSpc>
                <a:spcPct val="105000"/>
              </a:lnSpc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	.map(Integer::parseInt).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collect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cs typeface="Arial" panose="020B0604020202020204" pitchFamily="34" charset="0"/>
              </a:rPr>
              <a:t>Collectors.toList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05000"/>
              </a:lnSpc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int size = </a:t>
            </a:r>
            <a:r>
              <a:rPr 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numbers.size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();</a:t>
            </a:r>
            <a:endParaRPr lang="en-GB" sz="2400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for (int i = 0; </a:t>
            </a:r>
            <a:r>
              <a:rPr lang="en-GB" sz="2400" dirty="0" err="1">
                <a:solidFill>
                  <a:schemeClr val="tx1"/>
                </a:solidFill>
              </a:rPr>
              <a:t>i</a:t>
            </a:r>
            <a:r>
              <a:rPr lang="en-GB" sz="2400" dirty="0">
                <a:solidFill>
                  <a:schemeClr val="tx1"/>
                </a:solidFill>
              </a:rPr>
              <a:t> &lt; size / 2; i++) {</a:t>
            </a:r>
            <a:endParaRPr lang="bg-BG" sz="2400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  numbers.set(i, numbers.get(i) + numbers.get(numbers.size() - 1));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numbers.</a:t>
            </a:r>
            <a:r>
              <a:rPr lang="en-GB" sz="2400" dirty="0">
                <a:solidFill>
                  <a:schemeClr val="bg1"/>
                </a:solidFill>
              </a:rPr>
              <a:t>remove</a:t>
            </a:r>
            <a:r>
              <a:rPr lang="en-GB" sz="2400" dirty="0">
                <a:solidFill>
                  <a:schemeClr val="tx1"/>
                </a:solidFill>
              </a:rPr>
              <a:t>(numbers.size() - 1);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}</a:t>
            </a:r>
          </a:p>
          <a:p>
            <a:r>
              <a:rPr lang="en-GB" sz="2400" dirty="0" err="1">
                <a:solidFill>
                  <a:schemeClr val="tx1"/>
                </a:solidFill>
              </a:rPr>
              <a:t>System.out.println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 err="1">
                <a:solidFill>
                  <a:schemeClr val="tx1"/>
                </a:solidFill>
              </a:rPr>
              <a:t>numbers.toString</a:t>
            </a:r>
            <a:r>
              <a:rPr lang="en-GB" sz="2400" dirty="0">
                <a:solidFill>
                  <a:schemeClr val="tx1"/>
                </a:solidFill>
              </a:rPr>
              <a:t>().</a:t>
            </a:r>
            <a:r>
              <a:rPr lang="en-GB" sz="2400" dirty="0" err="1">
                <a:solidFill>
                  <a:schemeClr val="tx1"/>
                </a:solidFill>
              </a:rPr>
              <a:t>replaceAll</a:t>
            </a:r>
            <a:r>
              <a:rPr lang="en-GB" sz="2400" dirty="0">
                <a:solidFill>
                  <a:schemeClr val="tx1"/>
                </a:solidFill>
              </a:rPr>
              <a:t>("[\\[\\],]", ""));</a:t>
            </a:r>
          </a:p>
        </p:txBody>
      </p:sp>
    </p:spTree>
    <p:extLst>
      <p:ext uri="{BB962C8B-B14F-4D97-AF65-F5344CB8AC3E}">
        <p14:creationId xmlns:p14="http://schemas.microsoft.com/office/powerpoint/2010/main" val="231550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Lists Overview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List Manipulating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Reading Lists from the Console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Sorting Lists and Arrays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E9D0A51-403E-40A0-A470-D42FDE3389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315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receive two lists with numbers. Print a result list which</a:t>
            </a:r>
            <a:br>
              <a:rPr lang="en-US" dirty="0"/>
            </a:br>
            <a:r>
              <a:rPr lang="en-US" dirty="0"/>
              <a:t>contains the numbers from both of the lists</a:t>
            </a:r>
          </a:p>
          <a:p>
            <a:pPr lvl="1"/>
            <a:r>
              <a:rPr lang="en-US" dirty="0"/>
              <a:t>If the length of the two lists is not equal, just add the </a:t>
            </a:r>
            <a:br>
              <a:rPr lang="en-US" dirty="0"/>
            </a:br>
            <a:r>
              <a:rPr lang="en-US" dirty="0"/>
              <a:t>remaining elements at the end of the list</a:t>
            </a:r>
          </a:p>
          <a:p>
            <a:pPr lvl="1"/>
            <a:r>
              <a:rPr lang="en-US" dirty="0"/>
              <a:t>list1[0], list2[0], list1[1], list2[1], …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Merging Lists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12193" y="4682290"/>
            <a:ext cx="202910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1 2 3 4 5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6 7 8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271894" y="4943899"/>
            <a:ext cx="290190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1 6 2 7 3 8 4 5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3585111" y="5047120"/>
            <a:ext cx="542966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B0406B-045A-46B0-91A1-2BA4AC557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834" y="3457968"/>
            <a:ext cx="1987834" cy="2473128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8B1941B1-FAF8-4846-88FE-E833EEFAE9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F4E5E5-0271-434F-86A7-B0DA74ACCB25}"/>
              </a:ext>
            </a:extLst>
          </p:cNvPr>
          <p:cNvSpPr txBox="1"/>
          <p:nvPr/>
        </p:nvSpPr>
        <p:spPr>
          <a:xfrm>
            <a:off x="762000" y="6096001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3"/>
              </a:rPr>
              <a:t>https://judge.softuni.bg/Contests/Practice/Index/2271#2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315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0771" y="1169275"/>
            <a:ext cx="12001595" cy="54601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</a:t>
            </a:r>
            <a:r>
              <a:rPr lang="en-US" dirty="0">
                <a:solidFill>
                  <a:schemeClr val="accent2"/>
                </a:solidFill>
              </a:rPr>
              <a:t>TODO: </a:t>
            </a:r>
            <a:r>
              <a:rPr lang="en-US" i="1" dirty="0">
                <a:solidFill>
                  <a:schemeClr val="accent2"/>
                </a:solidFill>
              </a:rPr>
              <a:t>Read the input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List&lt;Integer&gt; </a:t>
            </a:r>
            <a:r>
              <a:rPr lang="en-US" dirty="0" err="1">
                <a:solidFill>
                  <a:schemeClr val="tx1"/>
                </a:solidFill>
              </a:rPr>
              <a:t>resultNums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ArrayList</a:t>
            </a:r>
            <a:r>
              <a:rPr lang="en-US" dirty="0">
                <a:solidFill>
                  <a:schemeClr val="bg1"/>
                </a:solidFill>
              </a:rPr>
              <a:t>&lt;&gt;()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(int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bg1"/>
                </a:solidFill>
              </a:rPr>
              <a:t>Math.min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nums1.</a:t>
            </a:r>
            <a:r>
              <a:rPr lang="en-US" dirty="0">
                <a:solidFill>
                  <a:schemeClr val="bg1"/>
                </a:solidFill>
              </a:rPr>
              <a:t>size()</a:t>
            </a:r>
            <a:r>
              <a:rPr lang="en-US" dirty="0"/>
              <a:t>, </a:t>
            </a:r>
            <a:r>
              <a:rPr lang="en-US" dirty="0">
                <a:solidFill>
                  <a:schemeClr val="tx1"/>
                </a:solidFill>
              </a:rPr>
              <a:t>nums2.</a:t>
            </a:r>
            <a:r>
              <a:rPr lang="en-US" dirty="0">
                <a:solidFill>
                  <a:schemeClr val="bg1"/>
                </a:solidFill>
              </a:rPr>
              <a:t>size())</a:t>
            </a:r>
            <a:r>
              <a:rPr lang="en-US" dirty="0">
                <a:solidFill>
                  <a:schemeClr val="tx1"/>
                </a:solidFill>
              </a:rPr>
              <a:t>;</a:t>
            </a:r>
            <a:r>
              <a:rPr lang="en-US" dirty="0"/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i="1" dirty="0">
                <a:solidFill>
                  <a:schemeClr val="accent2"/>
                </a:solidFill>
              </a:rPr>
              <a:t>//</a:t>
            </a:r>
            <a:r>
              <a:rPr lang="en-US" dirty="0">
                <a:solidFill>
                  <a:schemeClr val="accent2"/>
                </a:solidFill>
              </a:rPr>
              <a:t>TODO: </a:t>
            </a:r>
            <a:r>
              <a:rPr lang="en-US" i="1" dirty="0">
                <a:solidFill>
                  <a:schemeClr val="accent2"/>
                </a:solidFill>
              </a:rPr>
              <a:t>Add numbers in </a:t>
            </a:r>
            <a:r>
              <a:rPr lang="en-US" i="1" dirty="0" err="1">
                <a:solidFill>
                  <a:schemeClr val="accent2"/>
                </a:solidFill>
              </a:rPr>
              <a:t>resultNums</a:t>
            </a:r>
            <a:endParaRPr lang="en-US" i="1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if (</a:t>
            </a:r>
            <a:r>
              <a:rPr lang="en-US" dirty="0">
                <a:solidFill>
                  <a:schemeClr val="tx1"/>
                </a:solidFill>
              </a:rPr>
              <a:t>nums1.size()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nums2.size()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 err="1">
                <a:solidFill>
                  <a:schemeClr val="tx1"/>
                </a:solidFill>
              </a:rPr>
              <a:t>resultNums.</a:t>
            </a:r>
            <a:r>
              <a:rPr lang="en-US" dirty="0" err="1">
                <a:solidFill>
                  <a:schemeClr val="bg1"/>
                </a:solidFill>
              </a:rPr>
              <a:t>addAll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getRemainingElements</a:t>
            </a:r>
            <a:r>
              <a:rPr lang="en-US" dirty="0">
                <a:solidFill>
                  <a:schemeClr val="tx1"/>
                </a:solidFill>
              </a:rPr>
              <a:t>(nums1, nums2));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else if (</a:t>
            </a:r>
            <a:r>
              <a:rPr lang="en-US" dirty="0">
                <a:solidFill>
                  <a:schemeClr val="tx1"/>
                </a:solidFill>
              </a:rPr>
              <a:t>nums2.size()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nums1.size()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 err="1">
                <a:solidFill>
                  <a:schemeClr val="tx1"/>
                </a:solidFill>
              </a:rPr>
              <a:t>resultNums.</a:t>
            </a:r>
            <a:r>
              <a:rPr lang="en-US" dirty="0" err="1">
                <a:solidFill>
                  <a:schemeClr val="bg1"/>
                </a:solidFill>
              </a:rPr>
              <a:t>addAll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getRemainingElements</a:t>
            </a:r>
            <a:r>
              <a:rPr lang="en-US" dirty="0">
                <a:solidFill>
                  <a:schemeClr val="tx1"/>
                </a:solidFill>
              </a:rPr>
              <a:t>(nums2, nums1));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resultNums.toString</a:t>
            </a:r>
            <a:r>
              <a:rPr lang="en-US" dirty="0">
                <a:solidFill>
                  <a:schemeClr val="tx1"/>
                </a:solidFill>
              </a:rPr>
              <a:t>().</a:t>
            </a:r>
            <a:r>
              <a:rPr lang="en-US" dirty="0" err="1">
                <a:solidFill>
                  <a:schemeClr val="tx1"/>
                </a:solidFill>
              </a:rPr>
              <a:t>replaceAll</a:t>
            </a:r>
            <a:r>
              <a:rPr lang="en-US" dirty="0">
                <a:solidFill>
                  <a:schemeClr val="tx1"/>
                </a:solidFill>
              </a:rPr>
              <a:t>("[\\[\\],]", ""));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Merging Lists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B7067D6-02B2-4B12-9DB9-6465D87378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8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Merging Lists (2)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07614" y="1826515"/>
            <a:ext cx="10722386" cy="3836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public static </a:t>
            </a:r>
            <a:r>
              <a:rPr lang="en-US" dirty="0">
                <a:solidFill>
                  <a:schemeClr val="bg1"/>
                </a:solidFill>
              </a:rPr>
              <a:t>List&lt;Integer&gt;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getRemainingElements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	(</a:t>
            </a:r>
            <a:r>
              <a:rPr lang="en-US" dirty="0">
                <a:solidFill>
                  <a:schemeClr val="bg1"/>
                </a:solidFill>
              </a:rPr>
              <a:t>List&lt;Integer&gt;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longerList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List&lt;Integer&gt;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shorterList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List&lt;Integer&gt;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ArrayList</a:t>
            </a:r>
            <a:r>
              <a:rPr lang="en-US" dirty="0">
                <a:solidFill>
                  <a:schemeClr val="bg1"/>
                </a:solidFill>
              </a:rPr>
              <a:t>&lt;&gt;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for (int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shorterList.size</a:t>
            </a:r>
            <a:r>
              <a:rPr lang="en-US" dirty="0">
                <a:solidFill>
                  <a:schemeClr val="tx1"/>
                </a:solidFill>
              </a:rPr>
              <a:t>();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longerList.size</a:t>
            </a:r>
            <a:r>
              <a:rPr lang="en-US" dirty="0">
                <a:solidFill>
                  <a:schemeClr val="tx1"/>
                </a:solidFill>
              </a:rPr>
              <a:t>();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nums.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longerList.</a:t>
            </a:r>
            <a:r>
              <a:rPr lang="en-US" dirty="0" err="1">
                <a:solidFill>
                  <a:schemeClr val="bg1"/>
                </a:solidFill>
              </a:rPr>
              <a:t>get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return </a:t>
            </a:r>
            <a:r>
              <a:rPr lang="en-US" dirty="0" err="1">
                <a:solidFill>
                  <a:schemeClr val="tx1"/>
                </a:solidFill>
              </a:rPr>
              <a:t>nums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699AA03-D55A-4A4F-94A2-93E54FD17D2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04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CFE2A2C-1A1D-4005-9BD7-CB66F181B93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  <a:endParaRPr lang="bg-BG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7C1F3A0E-52E0-41F9-ADEC-9126F6F30F9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Reading and Manipulating Lists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3256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91" y="1398464"/>
            <a:ext cx="2657143" cy="2657143"/>
          </a:xfrm>
          <a:prstGeom prst="rect">
            <a:avLst/>
          </a:prstGeom>
          <a:noFill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EF944BB-7FAA-4F39-88EC-D367A58F9B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Sorting Lists and Arrays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799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Sorting a list == reorder its elements incrementally: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</a:p>
          <a:p>
            <a:pPr lvl="1"/>
            <a:r>
              <a:rPr lang="en-US" dirty="0"/>
              <a:t>List items should be </a:t>
            </a:r>
            <a:r>
              <a:rPr lang="en-US" b="1" dirty="0">
                <a:solidFill>
                  <a:schemeClr val="bg1"/>
                </a:solidFill>
              </a:rPr>
              <a:t>comparable</a:t>
            </a:r>
            <a:r>
              <a:rPr lang="en-US" dirty="0"/>
              <a:t>, e.g. numbers, strings, dates, 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Lists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4780" y="2547286"/>
            <a:ext cx="8856521" cy="3582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names = new ArrayList&lt;&gt;(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Arrays.asList(</a:t>
            </a:r>
            <a:endParaRPr lang="en-US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"Peter", "Michael", "</a:t>
            </a:r>
            <a:r>
              <a:rPr lang="en-US" sz="2400" b="1" noProof="1">
                <a:latin typeface="Consolas" pitchFamily="49" charset="0"/>
              </a:rPr>
              <a:t>George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", "Victor", "John"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Collections.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System.out.println(String.join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(", ", names)); </a:t>
            </a:r>
          </a:p>
          <a:p>
            <a:pPr latinLnBrk="1">
              <a:lnSpc>
                <a:spcPct val="105000"/>
              </a:lnSpc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George, John, Michael, Peter, Victor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Collections.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Collections.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reverse(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System.out.println(String.join(", ", names));</a:t>
            </a:r>
          </a:p>
          <a:p>
            <a:pPr latinLnBrk="1">
              <a:lnSpc>
                <a:spcPct val="105000"/>
              </a:lnSpc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Victor, Peter, Michael, John, George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8720929" y="3403038"/>
            <a:ext cx="2865830" cy="787239"/>
          </a:xfrm>
          <a:prstGeom prst="wedgeRoundRectCallout">
            <a:avLst>
              <a:gd name="adj1" fmla="val -55892"/>
              <a:gd name="adj2" fmla="val -29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in natural (ascending) order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939147" y="4531238"/>
            <a:ext cx="3584614" cy="488432"/>
          </a:xfrm>
          <a:prstGeom prst="wedgeRoundRectCallout">
            <a:avLst>
              <a:gd name="adj1" fmla="val -56202"/>
              <a:gd name="adj2" fmla="val 22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 the sorted result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D178B1F-0277-433C-AF84-FF09BDC19C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391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99875"/>
          </a:xfrm>
        </p:spPr>
        <p:txBody>
          <a:bodyPr/>
          <a:lstStyle/>
          <a:p>
            <a:r>
              <a:rPr lang="en-US" dirty="0"/>
              <a:t>Read a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of products. Print a numbered list of all the products ordered by name</a:t>
            </a:r>
          </a:p>
          <a:p>
            <a:r>
              <a:rPr lang="en-US" dirty="0"/>
              <a:t>Examples: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List of Products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72383" y="3193329"/>
            <a:ext cx="173581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Potatoes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Tomatoes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Onions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Apples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54435" y="3454939"/>
            <a:ext cx="1974358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1.Apples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2.Onions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3.Potatoes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4.Tomatoes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3437399" y="4193700"/>
            <a:ext cx="587829" cy="4734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6DC5972-C848-4D95-90ED-E0CC804074AB}"/>
              </a:ext>
            </a:extLst>
          </p:cNvPr>
          <p:cNvGrpSpPr/>
          <p:nvPr/>
        </p:nvGrpSpPr>
        <p:grpSpPr>
          <a:xfrm>
            <a:off x="8025872" y="3193329"/>
            <a:ext cx="1900141" cy="2540324"/>
            <a:chOff x="8248453" y="3242066"/>
            <a:chExt cx="1900141" cy="2540324"/>
          </a:xfrm>
        </p:grpSpPr>
        <p:sp>
          <p:nvSpPr>
            <p:cNvPr id="12" name="Arrow: Right 6">
              <a:extLst>
                <a:ext uri="{FF2B5EF4-FFF2-40B4-BE49-F238E27FC236}">
                  <a16:creationId xmlns:a16="http://schemas.microsoft.com/office/drawing/2014/main" id="{06B641B0-1AA8-441F-A428-B99F623FD3BC}"/>
                </a:ext>
              </a:extLst>
            </p:cNvPr>
            <p:cNvSpPr/>
            <p:nvPr/>
          </p:nvSpPr>
          <p:spPr>
            <a:xfrm rot="5400000">
              <a:off x="7513311" y="4164142"/>
              <a:ext cx="2353390" cy="88310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3" name="Text Placeholder 4">
              <a:extLst>
                <a:ext uri="{FF2B5EF4-FFF2-40B4-BE49-F238E27FC236}">
                  <a16:creationId xmlns:a16="http://schemas.microsoft.com/office/drawing/2014/main" id="{5972D612-4D0F-404E-87A6-72A2562363E2}"/>
                </a:ext>
              </a:extLst>
            </p:cNvPr>
            <p:cNvSpPr txBox="1">
              <a:spLocks/>
            </p:cNvSpPr>
            <p:nvPr/>
          </p:nvSpPr>
          <p:spPr>
            <a:xfrm>
              <a:off x="8992068" y="3242066"/>
              <a:ext cx="1156526" cy="2540324"/>
            </a:xfrm>
            <a:prstGeom prst="rect">
              <a:avLst/>
            </a:prstGeom>
          </p:spPr>
          <p:txBody>
            <a:bodyPr vert="horz" lIns="108000" tIns="36000" rIns="108000" bIns="36000" rtlCol="0" anchor="ctr">
              <a:noAutofit/>
            </a:bodyPr>
            <a:lstStyle>
              <a:lvl1pPr marL="0" indent="0" algn="ctr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3998" b="1" kern="1200" baseline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600" dirty="0"/>
                <a:t>AZ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https://judge.softuni.bg/Contests/Practice/Index/2271#5</a:t>
            </a:r>
            <a:endParaRPr lang="en-US" sz="24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EF58B4D-AA81-4607-BA6F-BC21893346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783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324411" y="1260070"/>
            <a:ext cx="9508431" cy="4918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int n = </a:t>
            </a:r>
            <a:r>
              <a:rPr lang="en-US" dirty="0" err="1">
                <a:solidFill>
                  <a:schemeClr val="tx1"/>
                </a:solidFill>
              </a:rPr>
              <a:t>Integer.parseInt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sc</a:t>
            </a:r>
            <a:r>
              <a:rPr lang="en-US" dirty="0" err="1">
                <a:solidFill>
                  <a:schemeClr val="tx1"/>
                </a:solidFill>
              </a:rPr>
              <a:t>.nextLine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List&lt;String&gt; </a:t>
            </a:r>
            <a:r>
              <a:rPr lang="en-US" dirty="0">
                <a:solidFill>
                  <a:schemeClr val="tx1"/>
                </a:solidFill>
              </a:rPr>
              <a:t>products =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ArrayList</a:t>
            </a:r>
            <a:r>
              <a:rPr lang="en-US" dirty="0">
                <a:solidFill>
                  <a:schemeClr val="bg1"/>
                </a:solidFill>
              </a:rPr>
              <a:t>&lt;&gt;()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(int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n;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String </a:t>
            </a:r>
            <a:r>
              <a:rPr lang="en-US" dirty="0" err="1">
                <a:solidFill>
                  <a:schemeClr val="tx1"/>
                </a:solidFill>
              </a:rPr>
              <a:t>currentProduct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sc</a:t>
            </a:r>
            <a:r>
              <a:rPr lang="en-US" dirty="0" err="1">
                <a:solidFill>
                  <a:schemeClr val="tx1"/>
                </a:solidFill>
              </a:rPr>
              <a:t>.nextLine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products.</a:t>
            </a:r>
            <a:r>
              <a:rPr lang="en-US" dirty="0" err="1">
                <a:solidFill>
                  <a:schemeClr val="bg1"/>
                </a:solidFill>
              </a:rPr>
              <a:t>add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currentProduct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Collections.</a:t>
            </a:r>
            <a:r>
              <a:rPr lang="en-US" dirty="0" err="1">
                <a:solidFill>
                  <a:schemeClr val="bg1"/>
                </a:solidFill>
              </a:rPr>
              <a:t>sort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products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for (int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products.size</a:t>
            </a:r>
            <a:r>
              <a:rPr lang="en-US" dirty="0">
                <a:solidFill>
                  <a:schemeClr val="tx1"/>
                </a:solidFill>
              </a:rPr>
              <a:t>();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System.out.printf</a:t>
            </a:r>
            <a:r>
              <a:rPr lang="en-US" dirty="0">
                <a:solidFill>
                  <a:schemeClr val="tx1"/>
                </a:solidFill>
              </a:rPr>
              <a:t>("%d.%</a:t>
            </a:r>
            <a:r>
              <a:rPr lang="en-US" dirty="0" err="1">
                <a:solidFill>
                  <a:schemeClr val="tx1"/>
                </a:solidFill>
              </a:rPr>
              <a:t>s%n</a:t>
            </a:r>
            <a:r>
              <a:rPr lang="en-US" dirty="0">
                <a:solidFill>
                  <a:schemeClr val="tx1"/>
                </a:solidFill>
              </a:rPr>
              <a:t>",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+ 1, </a:t>
            </a:r>
            <a:r>
              <a:rPr lang="en-US" dirty="0" err="1">
                <a:solidFill>
                  <a:schemeClr val="tx1"/>
                </a:solidFill>
              </a:rPr>
              <a:t>products.get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));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of Products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23E48D0-657B-4118-B071-C711E2E0074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99875"/>
          </a:xfrm>
        </p:spPr>
        <p:txBody>
          <a:bodyPr/>
          <a:lstStyle/>
          <a:p>
            <a:r>
              <a:rPr lang="en-US" dirty="0"/>
              <a:t>Read a list of integers, remove all negative numbers from it</a:t>
            </a:r>
          </a:p>
          <a:p>
            <a:pPr lvl="1"/>
            <a:r>
              <a:rPr lang="en-US" dirty="0"/>
              <a:t>Print the remaining elements in reversed order</a:t>
            </a:r>
          </a:p>
          <a:p>
            <a:pPr lvl="1"/>
            <a:r>
              <a:rPr lang="en-US" dirty="0"/>
              <a:t>In case of no elements left in the list, print "empty"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Remove Negatives and Reverse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95613" y="3298370"/>
            <a:ext cx="334781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10 -5 7 9 -33 50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16526" y="3298370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50 9 7 10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5523736" y="3424674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29439" y="4281418"/>
            <a:ext cx="2280162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7 -2 -10 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287360" y="4281418"/>
            <a:ext cx="89226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1 7</a:t>
            </a:r>
          </a:p>
        </p:txBody>
      </p:sp>
      <p:sp>
        <p:nvSpPr>
          <p:cNvPr id="12" name="Arrow: Right 6"/>
          <p:cNvSpPr/>
          <p:nvPr/>
        </p:nvSpPr>
        <p:spPr>
          <a:xfrm>
            <a:off x="5523735" y="4407722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129439" y="5255733"/>
            <a:ext cx="228016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-1 -2 -3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061116" y="5264469"/>
            <a:ext cx="1344748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empty</a:t>
            </a:r>
          </a:p>
        </p:txBody>
      </p:sp>
      <p:sp>
        <p:nvSpPr>
          <p:cNvPr id="19" name="Arrow: Right 6"/>
          <p:cNvSpPr/>
          <p:nvPr/>
        </p:nvSpPr>
        <p:spPr>
          <a:xfrm>
            <a:off x="5523735" y="5390773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FC58A139-F7D4-4184-838A-F812E1B578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F62B04-1E79-4964-A048-8D021CAAB540}"/>
              </a:ext>
            </a:extLst>
          </p:cNvPr>
          <p:cNvSpPr txBox="1"/>
          <p:nvPr/>
        </p:nvSpPr>
        <p:spPr>
          <a:xfrm>
            <a:off x="762000" y="6096001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https://judge.softuni.bg/Contests/Practice/Index/2271#6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905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Remove Negatives and Reverse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982CED3-E0B0-4AA5-BEAF-C0952635AA6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BBADADD-FBB0-494A-9CC2-0D86AF531ACC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489987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 list of integers, remove all negative numbers from it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Print the remaining elements in reversed order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In case of no elements left in the list, print "empty"</a:t>
            </a:r>
            <a:endParaRPr lang="bg-B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8A058F-DA31-4095-A66E-A8D3EFA04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613" y="3298370"/>
            <a:ext cx="334781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10 -5 7 9 -33 50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E52F69-5D81-4989-A55E-7CF96D1D3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6526" y="3298370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50 9 7 10</a:t>
            </a:r>
          </a:p>
        </p:txBody>
      </p:sp>
      <p:sp>
        <p:nvSpPr>
          <p:cNvPr id="12" name="Arrow: Right 6">
            <a:extLst>
              <a:ext uri="{FF2B5EF4-FFF2-40B4-BE49-F238E27FC236}">
                <a16:creationId xmlns:a16="http://schemas.microsoft.com/office/drawing/2014/main" id="{DC9B9A61-058A-426B-81EB-962BB823F998}"/>
              </a:ext>
            </a:extLst>
          </p:cNvPr>
          <p:cNvSpPr/>
          <p:nvPr/>
        </p:nvSpPr>
        <p:spPr>
          <a:xfrm>
            <a:off x="5523736" y="3424674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191E97-8914-475C-B139-CE6F2058B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439" y="4281418"/>
            <a:ext cx="2280162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7 -2 -10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8466C7-00A4-4587-8E86-121F42051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7360" y="4281418"/>
            <a:ext cx="89226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1 7</a:t>
            </a:r>
          </a:p>
        </p:txBody>
      </p:sp>
      <p:sp>
        <p:nvSpPr>
          <p:cNvPr id="15" name="Arrow: Right 6">
            <a:extLst>
              <a:ext uri="{FF2B5EF4-FFF2-40B4-BE49-F238E27FC236}">
                <a16:creationId xmlns:a16="http://schemas.microsoft.com/office/drawing/2014/main" id="{2D0B3930-052C-4E60-8E34-C07E8E7DA97A}"/>
              </a:ext>
            </a:extLst>
          </p:cNvPr>
          <p:cNvSpPr/>
          <p:nvPr/>
        </p:nvSpPr>
        <p:spPr>
          <a:xfrm>
            <a:off x="5523735" y="4407722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C1C69B-7761-4618-904D-0EC87FC1A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439" y="5255733"/>
            <a:ext cx="228016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-1 -2 -3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650987-6D18-4CD3-8E90-1311F8ACF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1116" y="5264469"/>
            <a:ext cx="1344748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empty</a:t>
            </a:r>
          </a:p>
        </p:txBody>
      </p:sp>
      <p:sp>
        <p:nvSpPr>
          <p:cNvPr id="18" name="Arrow: Right 6">
            <a:extLst>
              <a:ext uri="{FF2B5EF4-FFF2-40B4-BE49-F238E27FC236}">
                <a16:creationId xmlns:a16="http://schemas.microsoft.com/office/drawing/2014/main" id="{A4A9369A-5097-4664-B0C1-3A27C9484D82}"/>
              </a:ext>
            </a:extLst>
          </p:cNvPr>
          <p:cNvSpPr/>
          <p:nvPr/>
        </p:nvSpPr>
        <p:spPr>
          <a:xfrm>
            <a:off x="5523735" y="5390773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96571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4496234" y="1768637"/>
            <a:ext cx="3209554" cy="1339223"/>
            <a:chOff x="3503612" y="2606207"/>
            <a:chExt cx="3810000" cy="14083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594616" y="2606208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0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340138" y="2621632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1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07281" y="2606207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2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880617" y="2610511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3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628959" y="2606207"/>
              <a:ext cx="590916" cy="881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4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4885107F-DDD3-4478-A9C1-C4E2D826064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Lists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041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2BFBFE4-372C-40A0-8033-0E205EDBD0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  <a:endParaRPr lang="bg-BG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CDF4AE96-6086-4D14-83C7-0A439A6E68A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Sorting Lists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448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40177" y="1756135"/>
            <a:ext cx="11452161" cy="498227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Lists hold a sequence of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(variable-length)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dirty="0">
                <a:solidFill>
                  <a:schemeClr val="bg2"/>
                </a:solidFill>
              </a:rPr>
              <a:t>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at runtime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Creating (allocating) a list: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new ArrayList&lt;E&gt;()</a:t>
            </a:r>
            <a:endParaRPr lang="en-US" sz="30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Accessing list elements by index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Printing list elements: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String.join(…)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558CB7F-24A0-47EB-82A1-854C677EBD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913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5598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EE1CED15-F786-4CC8-8D37-77DFDCB737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948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76260CD2-849B-4F55-BF7E-1A72694FE6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08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E6DD8B5-F1D8-4705-869F-95B0320D166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97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7A73D26-E3C2-4C57-BAFD-F37A512435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747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List&lt;E&gt; –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List&lt;E&gt;</a:t>
            </a:r>
            <a:r>
              <a:rPr lang="en-US" dirty="0"/>
              <a:t> holds a list of elements of any type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078744" y="1803555"/>
            <a:ext cx="7222041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List&lt;String&gt;</a:t>
            </a:r>
            <a:r>
              <a:rPr lang="en-US" dirty="0">
                <a:solidFill>
                  <a:schemeClr val="tx1"/>
                </a:solidFill>
              </a:rPr>
              <a:t> names =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ArrayList</a:t>
            </a:r>
            <a:r>
              <a:rPr lang="en-US" dirty="0">
                <a:solidFill>
                  <a:schemeClr val="bg1"/>
                </a:solidFill>
              </a:rPr>
              <a:t>&lt;&gt;()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//Create a list of strings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"Peter"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"Maria"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"George"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remove(</a:t>
            </a:r>
            <a:r>
              <a:rPr lang="en-US" dirty="0">
                <a:solidFill>
                  <a:schemeClr val="tx1"/>
                </a:solidFill>
              </a:rPr>
              <a:t>"Maria"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for (String name : names)</a:t>
            </a:r>
          </a:p>
          <a:p>
            <a:r>
              <a:rPr lang="en-US" dirty="0">
                <a:solidFill>
                  <a:schemeClr val="tx1"/>
                </a:solidFill>
              </a:rPr>
              <a:t>  System.out.println(name);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//Peter, George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1BCCE5A-E782-486A-B158-91B1177850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3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List&lt;E&gt; – Overview (2)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B31FB49E-5CBF-4A8C-89F7-70E66C67A51E}"/>
              </a:ext>
            </a:extLst>
          </p:cNvPr>
          <p:cNvSpPr/>
          <p:nvPr/>
        </p:nvSpPr>
        <p:spPr>
          <a:xfrm rot="10800000" flipH="1">
            <a:off x="3795420" y="5468226"/>
            <a:ext cx="1405346" cy="928970"/>
          </a:xfrm>
          <a:prstGeom prst="bentArrow">
            <a:avLst>
              <a:gd name="adj1" fmla="val 23638"/>
              <a:gd name="adj2" fmla="val 25937"/>
              <a:gd name="adj3" fmla="val 36848"/>
              <a:gd name="adj4" fmla="val 5344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71960" y="1101337"/>
            <a:ext cx="8899236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List&lt;Integer&gt;</a:t>
            </a:r>
            <a:r>
              <a:rPr lang="en-US" dirty="0">
                <a:solidFill>
                  <a:schemeClr val="tx1"/>
                </a:solidFill>
              </a:rPr>
              <a:t> nums = new ArrayList&lt;&gt;(</a:t>
            </a:r>
          </a:p>
          <a:p>
            <a:r>
              <a:rPr lang="en-US" dirty="0">
                <a:solidFill>
                  <a:schemeClr val="bg1"/>
                </a:solidFill>
              </a:rPr>
              <a:t>	    Arrays.asList(</a:t>
            </a:r>
            <a:r>
              <a:rPr lang="en-US" dirty="0">
                <a:solidFill>
                  <a:schemeClr val="tx1"/>
                </a:solidFill>
              </a:rPr>
              <a:t>10, 20, 30, 40, 50, 60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remove(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nums.remove(Integer.</a:t>
            </a:r>
            <a:r>
              <a:rPr lang="en-US" dirty="0">
                <a:solidFill>
                  <a:schemeClr val="bg1"/>
                </a:solidFill>
              </a:rPr>
              <a:t>valueOf(</a:t>
            </a:r>
            <a:r>
              <a:rPr lang="en-US" dirty="0">
                <a:solidFill>
                  <a:schemeClr val="tx1"/>
                </a:solidFill>
              </a:rPr>
              <a:t>40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100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0, -100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0; i &lt; nums.</a:t>
            </a:r>
            <a:r>
              <a:rPr lang="en-US" dirty="0">
                <a:solidFill>
                  <a:schemeClr val="bg1"/>
                </a:solidFill>
              </a:rPr>
              <a:t>size()</a:t>
            </a:r>
            <a:r>
              <a:rPr lang="en-US" dirty="0">
                <a:solidFill>
                  <a:schemeClr val="tx1"/>
                </a:solidFill>
              </a:rPr>
              <a:t>; i++)</a:t>
            </a:r>
          </a:p>
          <a:p>
            <a:r>
              <a:rPr lang="en-US" dirty="0">
                <a:solidFill>
                  <a:schemeClr val="tx1"/>
                </a:solidFill>
              </a:rPr>
              <a:t>  System.out.print(nums.</a:t>
            </a:r>
            <a:r>
              <a:rPr lang="en-US" dirty="0">
                <a:solidFill>
                  <a:schemeClr val="bg1"/>
                </a:solidFill>
              </a:rPr>
              <a:t>get(</a:t>
            </a: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+ " ");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33721" y="5874939"/>
            <a:ext cx="411351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-100 10 20 50 60 100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E439E001-3BFE-4D54-B129-8E7647E7B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150" y="3250648"/>
            <a:ext cx="4027384" cy="510778"/>
          </a:xfrm>
          <a:prstGeom prst="wedgeRoundRectCallout">
            <a:avLst>
              <a:gd name="adj1" fmla="val -53917"/>
              <a:gd name="adj2" fmla="val 403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Inserts an element to index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6E3C2A49-8562-4F19-B1E1-7B6BC9026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674" y="3844015"/>
            <a:ext cx="1770615" cy="510778"/>
          </a:xfrm>
          <a:prstGeom prst="wedgeRoundRectCallout">
            <a:avLst>
              <a:gd name="adj1" fmla="val -56763"/>
              <a:gd name="adj2" fmla="val 527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Items count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6E3C2A49-8562-4F19-B1E1-7B6BC9026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923" y="2158907"/>
            <a:ext cx="2552361" cy="510778"/>
          </a:xfrm>
          <a:prstGeom prst="wedgeRoundRectCallout">
            <a:avLst>
              <a:gd name="adj1" fmla="val -55057"/>
              <a:gd name="adj2" fmla="val -96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by index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id="{6E3C2A49-8562-4F19-B1E1-7B6BC9026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1185" y="2653076"/>
            <a:ext cx="2552361" cy="510778"/>
          </a:xfrm>
          <a:prstGeom prst="wedgeRoundRectCallout">
            <a:avLst>
              <a:gd name="adj1" fmla="val -54716"/>
              <a:gd name="adj2" fmla="val 171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by value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76A4B66C-AD0D-4C93-A006-306E3EAB13F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6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7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List&lt;E&gt;</a:t>
            </a:r>
            <a:r>
              <a:rPr lang="en-US" dirty="0"/>
              <a:t> holds a list of elements (like array, but extendable)</a:t>
            </a:r>
          </a:p>
          <a:p>
            <a:r>
              <a:rPr lang="en-US" dirty="0"/>
              <a:t>Provides operations to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/ </a:t>
            </a:r>
            <a:r>
              <a:rPr lang="en-US" sz="3400" b="1" dirty="0">
                <a:solidFill>
                  <a:schemeClr val="bg1"/>
                </a:solidFill>
              </a:rPr>
              <a:t>insert</a:t>
            </a:r>
            <a:r>
              <a:rPr lang="en-US" dirty="0"/>
              <a:t> / </a:t>
            </a:r>
            <a:r>
              <a:rPr lang="en-US" sz="3400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/ </a:t>
            </a:r>
            <a:r>
              <a:rPr lang="en-US" sz="3400" b="1" dirty="0">
                <a:solidFill>
                  <a:schemeClr val="bg1"/>
                </a:solidFill>
              </a:rPr>
              <a:t>find</a:t>
            </a:r>
            <a:r>
              <a:rPr lang="en-US" dirty="0"/>
              <a:t> elements: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size()</a:t>
            </a:r>
            <a:r>
              <a:rPr lang="en-US" dirty="0"/>
              <a:t> – number of elements in the List&lt;E&gt;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add(element)</a:t>
            </a:r>
            <a:r>
              <a:rPr lang="en-US" dirty="0"/>
              <a:t> – adds an element to the List&lt;E&gt;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add(index, element)</a:t>
            </a:r>
            <a:r>
              <a:rPr lang="en-US" dirty="0"/>
              <a:t> – inserts an element to given position 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remove(element)</a:t>
            </a:r>
            <a:r>
              <a:rPr lang="en-US" dirty="0"/>
              <a:t> – removes an element (returns true / false)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remove(index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– removes element at index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contains(element)</a:t>
            </a:r>
            <a:r>
              <a:rPr lang="en-US" dirty="0"/>
              <a:t> – determines whether an element is in the list</a:t>
            </a:r>
          </a:p>
          <a:p>
            <a:pPr lvl="1">
              <a:buClr>
                <a:schemeClr val="tx1"/>
              </a:buClr>
            </a:pP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(index, item) </a:t>
            </a:r>
            <a:r>
              <a:rPr lang="en-US" sz="3200" dirty="0"/>
              <a:t>– replaces the element at  the given index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List&lt;E&gt; </a:t>
            </a:r>
            <a:r>
              <a:rPr lang="en-US" dirty="0">
                <a:cs typeface="Consolas" panose="020B0609020204030204" pitchFamily="49" charset="0"/>
              </a:rPr>
              <a:t>– </a:t>
            </a:r>
            <a:r>
              <a:rPr lang="en-US" dirty="0"/>
              <a:t>Data Structure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A923BC9-790C-45A0-A45C-607393A371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664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7"/>
          <p:cNvSpPr txBox="1">
            <a:spLocks/>
          </p:cNvSpPr>
          <p:nvPr/>
        </p:nvSpPr>
        <p:spPr>
          <a:xfrm>
            <a:off x="4940384" y="3216570"/>
            <a:ext cx="243413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Add – Appends an Element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1430073" y="2436114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1430073" y="1710908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1430073" y="3164325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7008813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8837611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41999" y="3216570"/>
            <a:ext cx="2434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List&lt;Integer&gt;</a:t>
            </a:r>
            <a:endParaRPr lang="en-US" sz="2400" b="1" noProof="1"/>
          </a:p>
        </p:txBody>
      </p:sp>
      <p:sp>
        <p:nvSpPr>
          <p:cNvPr id="34" name="Text Placeholder 7"/>
          <p:cNvSpPr txBox="1">
            <a:spLocks/>
          </p:cNvSpPr>
          <p:nvPr/>
        </p:nvSpPr>
        <p:spPr>
          <a:xfrm>
            <a:off x="1428456" y="2436114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1428457" y="1707903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36" name="Text Placeholder 7"/>
          <p:cNvSpPr txBox="1">
            <a:spLocks/>
          </p:cNvSpPr>
          <p:nvPr/>
        </p:nvSpPr>
        <p:spPr>
          <a:xfrm>
            <a:off x="1418800" y="3164325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2284B25F-13F1-476C-B169-C7BA11C764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56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3.7037E-7 L 0.14991 -3.7037E-7 C 0.2162 -3.7037E-7 0.29995 0.08542 0.29995 0.15602 L 0.29995 0.31528 " pathEditMode="relative" rAng="0" ptsTypes="AAAA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1.85185E-6 L 0.14991 -1.85185E-6 C 0.21607 -1.85185E-6 0.29995 0.08611 0.29995 0.15648 L 0.29995 0.31551 " pathEditMode="relative" rAng="0" ptsTypes="AAAA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4.81481E-6 L 0.14991 -4.81481E-6 C 0.21633 -4.81481E-6 0.29995 0.08774 0.29995 0.15973 L 0.29995 0.3213 " pathEditMode="relative" rAng="0" ptsTypes="AAAA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6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4" grpId="0" animBg="1"/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D03E47-6C16-4A87-AEBD-58BFEECCEC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EA700-C98D-4239-BACE-3F105B1AD4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6F03B7-66DE-4D30-94DF-B0DA746A5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164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7"/>
          <p:cNvSpPr txBox="1">
            <a:spLocks/>
          </p:cNvSpPr>
          <p:nvPr/>
        </p:nvSpPr>
        <p:spPr>
          <a:xfrm>
            <a:off x="4940384" y="3226120"/>
            <a:ext cx="243413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5084127" y="4584905"/>
            <a:ext cx="214344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Remove – Deletes an Element</a:t>
            </a:r>
            <a:endParaRPr lang="bg-BG" dirty="0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5087328" y="3894646"/>
            <a:ext cx="214023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080922" y="5279777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944676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9986" y="3216894"/>
            <a:ext cx="2434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List&lt;Integer&gt;</a:t>
            </a:r>
            <a:endParaRPr lang="en-US" sz="2400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153066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2153065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718A937F-5871-41E2-B6D6-8C012C96CA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1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0.1198 -1.11111E-6 C 0.17266 -1.11111E-6 0.23959 0.10324 0.23959 0.18796 L 0.23959 0.37847 " pathEditMode="relative" rAng="0" ptsTypes="AAAA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79" y="1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85185E-6 L 1.45833E-6 0.1004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2" grpId="0" animBg="1"/>
      <p:bldP spid="12" grpId="1" animBg="1"/>
      <p:bldP spid="12" grpId="2" animBg="1"/>
      <p:bldP spid="18" grpId="0" animBg="1"/>
      <p:bldP spid="19" grpId="0" animBg="1"/>
      <p:bldP spid="2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3719</TotalTime>
  <Words>2408</Words>
  <Application>Microsoft Office PowerPoint</Application>
  <PresentationFormat>Widescreen</PresentationFormat>
  <Paragraphs>349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</vt:lpstr>
      <vt:lpstr>Lists</vt:lpstr>
      <vt:lpstr>Table of Contents</vt:lpstr>
      <vt:lpstr>Lists</vt:lpstr>
      <vt:lpstr>List&lt;E&gt; – Overview</vt:lpstr>
      <vt:lpstr>List&lt;E&gt; – Overview (2)</vt:lpstr>
      <vt:lpstr>List&lt;E&gt; – Data Structure</vt:lpstr>
      <vt:lpstr>Add – Appends an Element</vt:lpstr>
      <vt:lpstr>PowerPoint Presentation</vt:lpstr>
      <vt:lpstr>Remove – Deletes an Element</vt:lpstr>
      <vt:lpstr>Add (Index, El) – Inserts an Element at Position</vt:lpstr>
      <vt:lpstr>Reading Lists from the Console</vt:lpstr>
      <vt:lpstr>Reading Lists from the Console</vt:lpstr>
      <vt:lpstr>Reading List Values from a Single Line</vt:lpstr>
      <vt:lpstr>Printing Lists On the Console</vt:lpstr>
      <vt:lpstr>Problem: Sum Adjacent Equal Numbers</vt:lpstr>
      <vt:lpstr>Solution: Sum Adjacent Equal Numbers (1)</vt:lpstr>
      <vt:lpstr>Solution: Sum Adjacent Equal Numbers (2)</vt:lpstr>
      <vt:lpstr>Problem: Gauss' Trick</vt:lpstr>
      <vt:lpstr>Solution: Gauss' Trick</vt:lpstr>
      <vt:lpstr>Problem: Merging Lists</vt:lpstr>
      <vt:lpstr>Solution: Merging Lists (1)</vt:lpstr>
      <vt:lpstr>Solution: Merging Lists (2)</vt:lpstr>
      <vt:lpstr>Live Exercises</vt:lpstr>
      <vt:lpstr>Sorting Lists and Arrays</vt:lpstr>
      <vt:lpstr>Sorting Lists</vt:lpstr>
      <vt:lpstr>Problem: List of Products</vt:lpstr>
      <vt:lpstr>Solution: List of Products</vt:lpstr>
      <vt:lpstr>Problem: Remove Negatives and Reverse</vt:lpstr>
      <vt:lpstr>Solution: Remove Negatives and Reverse</vt:lpstr>
      <vt:lpstr>Live Exercises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</dc:title>
  <dc:subject>Java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 </cp:lastModifiedBy>
  <cp:revision>12</cp:revision>
  <dcterms:created xsi:type="dcterms:W3CDTF">2018-05-23T13:08:44Z</dcterms:created>
  <dcterms:modified xsi:type="dcterms:W3CDTF">2020-03-30T20:08:41Z</dcterms:modified>
  <cp:category>programming fundamentals;computer programming;software development;web development</cp:category>
</cp:coreProperties>
</file>