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56" r:id="rId2"/>
    <p:sldId id="257" r:id="rId3"/>
    <p:sldId id="305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401" r:id="rId43"/>
    <p:sldId id="298" r:id="rId44"/>
    <p:sldId id="299" r:id="rId45"/>
    <p:sldId id="405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214" autoAdjust="0"/>
  </p:normalViewPr>
  <p:slideViewPr>
    <p:cSldViewPr showGuides="1">
      <p:cViewPr varScale="1">
        <p:scale>
          <a:sx n="70" d="100"/>
          <a:sy n="70" d="100"/>
        </p:scale>
        <p:origin x="821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3.4.2020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D25382-28E0-4FE7-A11B-5537EC64E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3966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C353037-D4E7-41F4-AA7C-D6B05BD295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0450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1AA3F2-13BA-4CC0-940F-BEC128F88A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193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0139667-6BDB-4A13-9DFA-E4E0C16B49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34444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31803DE-7B14-4DB7-B5FD-04BFF26BD8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79955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E9D8FFC-6B94-437F-B7A1-8D49AEFDC5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5122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2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2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2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2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2#5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2272#6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hyperlink" Target="http://www.xs-software.com/" TargetMode="External"/><Relationship Id="rId18" Type="http://schemas.openxmlformats.org/officeDocument/2006/relationships/image" Target="../media/image33.png"/><Relationship Id="rId26" Type="http://schemas.openxmlformats.org/officeDocument/2006/relationships/image" Target="../media/image37.png"/><Relationship Id="rId3" Type="http://schemas.openxmlformats.org/officeDocument/2006/relationships/hyperlink" Target="http://www.infragistics.com/" TargetMode="External"/><Relationship Id="rId21" Type="http://schemas.openxmlformats.org/officeDocument/2006/relationships/hyperlink" Target="https://motion-software.com/" TargetMode="External"/><Relationship Id="rId7" Type="http://schemas.openxmlformats.org/officeDocument/2006/relationships/hyperlink" Target="https://netpeak.bg/" TargetMode="External"/><Relationship Id="rId12" Type="http://schemas.openxmlformats.org/officeDocument/2006/relationships/image" Target="../media/image30.png"/><Relationship Id="rId17" Type="http://schemas.openxmlformats.org/officeDocument/2006/relationships/hyperlink" Target="http://www.postbank.bg/" TargetMode="External"/><Relationship Id="rId25" Type="http://schemas.openxmlformats.org/officeDocument/2006/relationships/hyperlink" Target="https://www.superhosting.bg/?gclid=CjwKCAjw5fzrBRASEiwAD2OSV2HM9vD3KXFwexq_hE27VNo1Gx0yBWBbYg7Ef677GKVaQu7Vn2bX7hoCIkoQAvD_BwE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hyperlink" Target="http://www.telenor.bg/" TargetMode="External"/><Relationship Id="rId24" Type="http://schemas.openxmlformats.org/officeDocument/2006/relationships/image" Target="../media/image36.jpeg"/><Relationship Id="rId5" Type="http://schemas.openxmlformats.org/officeDocument/2006/relationships/hyperlink" Target="https://www.indeavr.com/en" TargetMode="External"/><Relationship Id="rId15" Type="http://schemas.openxmlformats.org/officeDocument/2006/relationships/hyperlink" Target="https://www.sbtech.com/" TargetMode="External"/><Relationship Id="rId23" Type="http://schemas.openxmlformats.org/officeDocument/2006/relationships/hyperlink" Target="https://stemo.bg/en/" TargetMode="External"/><Relationship Id="rId10" Type="http://schemas.openxmlformats.org/officeDocument/2006/relationships/image" Target="../media/image29.png"/><Relationship Id="rId19" Type="http://schemas.openxmlformats.org/officeDocument/2006/relationships/hyperlink" Target="http://smartit.bg/" TargetMode="External"/><Relationship Id="rId4" Type="http://schemas.openxmlformats.org/officeDocument/2006/relationships/image" Target="../media/image26.png"/><Relationship Id="rId9" Type="http://schemas.openxmlformats.org/officeDocument/2006/relationships/hyperlink" Target="https://www.softwaregroup.com/" TargetMode="External"/><Relationship Id="rId14" Type="http://schemas.openxmlformats.org/officeDocument/2006/relationships/image" Target="../media/image31.png"/><Relationship Id="rId22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hyperlink" Target="https://www.is-bg.net/" TargetMode="External"/><Relationship Id="rId7" Type="http://schemas.openxmlformats.org/officeDocument/2006/relationships/hyperlink" Target="http://www.world-of-myth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1.gif"/><Relationship Id="rId4" Type="http://schemas.openxmlformats.org/officeDocument/2006/relationships/image" Target="../media/image38.jpeg"/><Relationship Id="rId9" Type="http://schemas.openxmlformats.org/officeDocument/2006/relationships/hyperlink" Target="https://www.lukanet.com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bigocheatsheet.com/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6859" y="579318"/>
            <a:ext cx="10965303" cy="882654"/>
          </a:xfrm>
        </p:spPr>
        <p:txBody>
          <a:bodyPr/>
          <a:lstStyle/>
          <a:p>
            <a:r>
              <a:rPr lang="en-US" dirty="0"/>
              <a:t>Stack and Queue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2" y="1738140"/>
            <a:ext cx="2074279" cy="280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cs typeface="Consolas" panose="020B0609020204030204" pitchFamily="49" charset="0"/>
              </a:rPr>
              <a:t>Stacks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provide the following functionality:</a:t>
            </a:r>
            <a:endParaRPr lang="en-US" dirty="0"/>
          </a:p>
          <a:p>
            <a:pPr lvl="1"/>
            <a:r>
              <a:rPr lang="en-US" dirty="0"/>
              <a:t>Pushing an element at the top of the stack</a:t>
            </a:r>
          </a:p>
          <a:p>
            <a:pPr lvl="1"/>
            <a:r>
              <a:rPr lang="en-US" noProof="1">
                <a:cs typeface="Consolas" panose="020B0609020204030204" pitchFamily="49" charset="0"/>
              </a:rPr>
              <a:t>Popping element from the top fo the stack</a:t>
            </a:r>
            <a:endParaRPr lang="en-US" dirty="0"/>
          </a:p>
          <a:p>
            <a:pPr lvl="1"/>
            <a:r>
              <a:rPr lang="en-US" noProof="1">
                <a:cs typeface="Consolas" panose="020B0609020204030204" pitchFamily="49" charset="0"/>
              </a:rPr>
              <a:t>Getting the topmost element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Functionality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57329" y="3810000"/>
            <a:ext cx="1600200" cy="2342383"/>
            <a:chOff x="1873046" y="3810000"/>
            <a:chExt cx="1600200" cy="2342383"/>
          </a:xfrm>
        </p:grpSpPr>
        <p:cxnSp>
          <p:nvCxnSpPr>
            <p:cNvPr id="7" name="Straight Arrow Connector 6"/>
            <p:cNvCxnSpPr>
              <a:cxnSpLocks/>
            </p:cNvCxnSpPr>
            <p:nvPr/>
          </p:nvCxnSpPr>
          <p:spPr>
            <a:xfrm>
              <a:off x="26654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873046" y="4260893"/>
              <a:ext cx="1600200" cy="1891490"/>
              <a:chOff x="8685212" y="1078864"/>
              <a:chExt cx="1600200" cy="1891490"/>
            </a:xfrm>
          </p:grpSpPr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2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13" name="Oval 12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5301456" y="3810000"/>
            <a:ext cx="1600200" cy="2342383"/>
            <a:chOff x="5301456" y="3810000"/>
            <a:chExt cx="1600200" cy="2342383"/>
          </a:xfrm>
        </p:grpSpPr>
        <p:sp>
          <p:nvSpPr>
            <p:cNvPr id="15" name="Multiplication Sign 30"/>
            <p:cNvSpPr/>
            <p:nvPr/>
          </p:nvSpPr>
          <p:spPr>
            <a:xfrm flipH="1">
              <a:off x="5432683" y="4073097"/>
              <a:ext cx="1386688" cy="1217019"/>
            </a:xfrm>
            <a:prstGeom prst="mathMultiply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5301456" y="3810000"/>
              <a:ext cx="1600200" cy="2342383"/>
              <a:chOff x="5317173" y="3810000"/>
              <a:chExt cx="1600200" cy="2342383"/>
            </a:xfrm>
          </p:grpSpPr>
          <p:grpSp>
            <p:nvGrpSpPr>
              <p:cNvPr id="17" name="Group 16"/>
              <p:cNvGrpSpPr/>
              <p:nvPr/>
            </p:nvGrpSpPr>
            <p:grpSpPr>
              <a:xfrm>
                <a:off x="5317173" y="4248441"/>
                <a:ext cx="1600200" cy="1903942"/>
                <a:chOff x="8685212" y="1066412"/>
                <a:chExt cx="1600200" cy="1903942"/>
              </a:xfrm>
            </p:grpSpPr>
            <p:sp>
              <p:nvSpPr>
                <p:cNvPr id="19" name="Text Placeholder 7"/>
                <p:cNvSpPr txBox="1">
                  <a:spLocks/>
                </p:cNvSpPr>
                <p:nvPr/>
              </p:nvSpPr>
              <p:spPr>
                <a:xfrm flipH="1">
                  <a:off x="8685212" y="1180787"/>
                  <a:ext cx="1600200" cy="1789567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0" name="Text Placeholder 7"/>
                <p:cNvSpPr txBox="1">
                  <a:spLocks/>
                </p:cNvSpPr>
                <p:nvPr/>
              </p:nvSpPr>
              <p:spPr>
                <a:xfrm flipH="1">
                  <a:off x="8788783" y="2393419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 flipH="1">
                  <a:off x="8788783" y="1260369"/>
                  <a:ext cx="1410568" cy="494025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 flipH="1">
                  <a:off x="8788783" y="1816483"/>
                  <a:ext cx="1410568" cy="494025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 flipH="1">
                  <a:off x="8814874" y="1066412"/>
                  <a:ext cx="1410569" cy="857034"/>
                </a:xfrm>
                <a:prstGeom prst="ellipse">
                  <a:avLst/>
                </a:prstGeom>
                <a:solidFill>
                  <a:schemeClr val="accent6">
                    <a:lumMod val="75000"/>
                    <a:alpha val="31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2800" dirty="0"/>
                </a:p>
              </p:txBody>
            </p:sp>
          </p:grpSp>
          <p:cxnSp>
            <p:nvCxnSpPr>
              <p:cNvPr id="18" name="Straight Arrow Connector 17"/>
              <p:cNvCxnSpPr>
                <a:cxnSpLocks/>
              </p:cNvCxnSpPr>
              <p:nvPr/>
            </p:nvCxnSpPr>
            <p:spPr>
              <a:xfrm flipV="1">
                <a:off x="6107112" y="3810000"/>
                <a:ext cx="0" cy="37460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oup 23"/>
          <p:cNvGrpSpPr/>
          <p:nvPr/>
        </p:nvGrpSpPr>
        <p:grpSpPr>
          <a:xfrm>
            <a:off x="8731295" y="3810000"/>
            <a:ext cx="1600200" cy="2342383"/>
            <a:chOff x="8747012" y="3810000"/>
            <a:chExt cx="1600200" cy="2342383"/>
          </a:xfrm>
        </p:grpSpPr>
        <p:grpSp>
          <p:nvGrpSpPr>
            <p:cNvPr id="25" name="Group 24"/>
            <p:cNvGrpSpPr/>
            <p:nvPr/>
          </p:nvGrpSpPr>
          <p:grpSpPr>
            <a:xfrm>
              <a:off x="8747012" y="4260893"/>
              <a:ext cx="1600200" cy="1891490"/>
              <a:chOff x="8685212" y="1078864"/>
              <a:chExt cx="1600200" cy="1891490"/>
            </a:xfrm>
          </p:grpSpPr>
          <p:sp>
            <p:nvSpPr>
              <p:cNvPr id="27" name="Text Placeholder 7"/>
              <p:cNvSpPr txBox="1">
                <a:spLocks/>
              </p:cNvSpPr>
              <p:nvPr/>
            </p:nvSpPr>
            <p:spPr>
              <a:xfrm flipH="1">
                <a:off x="8685212" y="1180787"/>
                <a:ext cx="1600200" cy="178956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28" name="Text Placeholder 7"/>
              <p:cNvSpPr txBox="1">
                <a:spLocks/>
              </p:cNvSpPr>
              <p:nvPr/>
            </p:nvSpPr>
            <p:spPr>
              <a:xfrm flipH="1">
                <a:off x="8788783" y="239341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29" name="Text Placeholder 7"/>
              <p:cNvSpPr txBox="1">
                <a:spLocks/>
              </p:cNvSpPr>
              <p:nvPr/>
            </p:nvSpPr>
            <p:spPr>
              <a:xfrm flipH="1">
                <a:off x="8788783" y="1260369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30" name="Text Placeholder 7"/>
              <p:cNvSpPr txBox="1">
                <a:spLocks/>
              </p:cNvSpPr>
              <p:nvPr/>
            </p:nvSpPr>
            <p:spPr>
              <a:xfrm flipH="1">
                <a:off x="8788783" y="1816483"/>
                <a:ext cx="1410568" cy="4940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tx1"/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  <p:sp>
            <p:nvSpPr>
              <p:cNvPr id="31" name="Oval 30"/>
              <p:cNvSpPr/>
              <p:nvPr/>
            </p:nvSpPr>
            <p:spPr>
              <a:xfrm flipH="1">
                <a:off x="8788782" y="1078864"/>
                <a:ext cx="1410569" cy="857034"/>
              </a:xfrm>
              <a:prstGeom prst="ellipse">
                <a:avLst/>
              </a:prstGeom>
              <a:solidFill>
                <a:schemeClr val="accent6">
                  <a:lumMod val="75000"/>
                  <a:alpha val="31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</p:grpSp>
        <p:cxnSp>
          <p:nvCxnSpPr>
            <p:cNvPr id="26" name="Straight Arrow Connector 25"/>
            <p:cNvCxnSpPr>
              <a:cxnSpLocks/>
            </p:cNvCxnSpPr>
            <p:nvPr/>
          </p:nvCxnSpPr>
          <p:spPr>
            <a:xfrm flipV="1">
              <a:off x="9536112" y="3810000"/>
              <a:ext cx="0" cy="37460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Content Placeholder 2"/>
          <p:cNvSpPr txBox="1">
            <a:spLocks/>
          </p:cNvSpPr>
          <p:nvPr/>
        </p:nvSpPr>
        <p:spPr>
          <a:xfrm>
            <a:off x="2018483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5443695" y="6083738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Pop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8872695" y="6079566"/>
            <a:ext cx="1295400" cy="641911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Peek</a:t>
            </a:r>
          </a:p>
        </p:txBody>
      </p:sp>
      <p:sp>
        <p:nvSpPr>
          <p:cNvPr id="35" name="Slide Number">
            <a:extLst>
              <a:ext uri="{FF2B5EF4-FFF2-40B4-BE49-F238E27FC236}">
                <a16:creationId xmlns:a16="http://schemas.microsoft.com/office/drawing/2014/main" id="{075EBC8F-2082-49B7-9198-DBB73A135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ArrayDeque&lt;E&gt; – Java Stack Implementation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90413" y="1151121"/>
            <a:ext cx="11804822" cy="5570355"/>
          </a:xfrm>
          <a:prstGeom prst="rect">
            <a:avLst/>
          </a:prstGeom>
        </p:spPr>
        <p:txBody>
          <a:bodyPr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Creating a Stack</a:t>
            </a:r>
          </a:p>
          <a:p>
            <a:endParaRPr lang="en-US" dirty="0"/>
          </a:p>
          <a:p>
            <a:r>
              <a:rPr lang="en-US" dirty="0"/>
              <a:t>Adding elements at the top of the stack</a:t>
            </a:r>
          </a:p>
          <a:p>
            <a:endParaRPr lang="en-US" dirty="0"/>
          </a:p>
          <a:p>
            <a:r>
              <a:rPr lang="en-US" dirty="0"/>
              <a:t>Removing elements</a:t>
            </a:r>
          </a:p>
          <a:p>
            <a:endParaRPr lang="en-US" dirty="0"/>
          </a:p>
          <a:p>
            <a:r>
              <a:rPr lang="en-US" dirty="0"/>
              <a:t>Getting the value of the topmost element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71000" y="32633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stack.push(element);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64116" y="1853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64116" y="46730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</a:t>
            </a:r>
            <a:r>
              <a:rPr lang="en-GB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pop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64116" y="6044625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stack.peek();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991B694-9F4F-4B58-BB72-6ECAE0F6CB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0855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– </a:t>
            </a:r>
            <a:r>
              <a:rPr lang="en-GB" dirty="0"/>
              <a:t>Utility Methods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2212260"/>
            <a:ext cx="10840496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size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isEmpty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isEmpty()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contains(2)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111620A-2F88-43BD-8859-28565B760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10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8839200" y="380556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10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241998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2425796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584" y="25761"/>
            <a:ext cx="9577597" cy="1110780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</a:t>
            </a:r>
            <a:r>
              <a:rPr lang="bg-BG" dirty="0"/>
              <a:t> </a:t>
            </a:r>
            <a:r>
              <a:rPr lang="en-US" dirty="0"/>
              <a:t> </a:t>
            </a:r>
          </a:p>
        </p:txBody>
      </p:sp>
      <p:sp>
        <p:nvSpPr>
          <p:cNvPr id="10" name="Title 3"/>
          <p:cNvSpPr txBox="1">
            <a:spLocks/>
          </p:cNvSpPr>
          <p:nvPr/>
        </p:nvSpPr>
        <p:spPr>
          <a:xfrm>
            <a:off x="6944676" y="3891280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5292521" y="4217727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-7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8839200" y="38100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5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2438401" y="1981200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132</a:t>
            </a: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1972401" y="297180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itle 3"/>
          <p:cNvSpPr txBox="1">
            <a:spLocks/>
          </p:cNvSpPr>
          <p:nvPr/>
        </p:nvSpPr>
        <p:spPr>
          <a:xfrm>
            <a:off x="1972401" y="3891281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1972400" y="4953001"/>
            <a:ext cx="2218600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987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13871" y="25146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Stack&lt;Integer&gt;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5180011" y="2496282"/>
            <a:ext cx="1828801" cy="363700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7" name="Slide Number">
            <a:extLst>
              <a:ext uri="{FF2B5EF4-FFF2-40B4-BE49-F238E27FC236}">
                <a16:creationId xmlns:a16="http://schemas.microsoft.com/office/drawing/2014/main" id="{999F58AF-83A6-4522-9DBE-D371FE25E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7310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1.76266E-6 L 0.11777 1.76266E-6 C 0.16975 1.76266E-6 0.23554 0.1374 0.23554 0.25052 L 0.23554 0.50382 " pathEditMode="relative" rAng="0" ptsTypes="FfFF">
                                      <p:cBhvr>
                                        <p:cTn id="1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519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777E-7 -0.00023 L 0.11777 -0.00023 C 0.16962 -0.00023 0.23554 0.11265 0.23554 0.20564 L 0.23554 0.41499 " pathEditMode="relative" rAng="0" ptsTypes="FfFF">
                                      <p:cBhvr>
                                        <p:cTn id="3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7" y="20749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1 L 0.23502 0.32616 " pathEditMode="relative" rAng="0" ptsTypes="FfFF">
                                      <p:cBhvr>
                                        <p:cTn id="5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38 0.00416 L 0.3382 0.00416 C 0.29208 0.00416 0.23502 0.09276 0.23502 0.1647 L 0.23502 0.32616 " pathEditMode="relative" rAng="0" ptsTypes="FfFF">
                                      <p:cBhvr>
                                        <p:cTn id="6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1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8813 0.23502 0.1603 L 0.23502 0.32616 " pathEditMode="relative" rAng="0" ptsTypes="FfFF">
                                      <p:cBhvr>
                                        <p:cTn id="9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6308"/>
                                    </p:animMotion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500"/>
                            </p:stCondLst>
                            <p:childTnLst>
                              <p:par>
                                <p:cTn id="105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00023 L -0.00026 -0.16054 C -0.00026 -0.23248 0.05693 -0.32154 0.10305 -0.32154 L 0.20623 -0.32154 " pathEditMode="relative" rAng="-5400000" ptsTypes="FfFF">
                                      <p:cBhvr>
                                        <p:cTn id="11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31" y="-160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19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0"/>
                            </p:stCondLst>
                            <p:childTnLst>
                              <p:par>
                                <p:cTn id="12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5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25 0.00439 L 0.33846 0.00439 C 0.29221 0.00439 0.23502 0.09183 0.23502 0.164 L 0.23502 0.32616 " pathEditMode="relative" rAng="0" ptsTypes="FfFF">
                                      <p:cBhvr>
                                        <p:cTn id="129" dur="20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8" y="16077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85 0.08744 0.23385 0.15984 L 0.23385 0.32593 " pathEditMode="relative" rAng="0" ptsTypes="FfFF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16308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2500"/>
                            </p:stCondLst>
                            <p:childTnLst>
                              <p:par>
                                <p:cTn id="165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3752E-6 1.76266E-6 L 0.11751 1.76266E-6 C 0.16936 1.76266E-6 0.23502 0.06384 0.23502 0.11658 L 0.23502 0.23733 " pathEditMode="relative" rAng="0" ptsTypes="FfFF">
                                      <p:cBhvr>
                                        <p:cTn id="17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1" y="11867"/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2500"/>
                            </p:stCondLst>
                            <p:childTnLst>
                              <p:par>
                                <p:cTn id="186" presetID="10" presetClass="exit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0.00023 L 0.11686 -0.00023 C 0.16845 -0.00023 0.23398 0.03932 0.23398 0.07217 L 0.23398 0.14851 " pathEditMode="relative" rAng="0" ptsTypes="FfFF">
                                      <p:cBhvr>
                                        <p:cTn id="199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99" y="7425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10" presetClass="exit" presetSubtype="0" fill="hold" grpId="1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2" grpId="5" animBg="1"/>
      <p:bldP spid="15" grpId="0" animBg="1"/>
      <p:bldP spid="15" grpId="1" animBg="1"/>
      <p:bldP spid="15" grpId="2" animBg="1"/>
      <p:bldP spid="15" grpId="3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7" grpId="0" animBg="1"/>
      <p:bldP spid="7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  <p:bldP spid="21" grpId="1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  <p:bldP spid="23" grpId="10"/>
      <p:bldP spid="23" grpId="11"/>
      <p:bldP spid="23" grpId="12"/>
      <p:bldP spid="23" grpId="13"/>
      <p:bldP spid="24" grpId="0"/>
      <p:bldP spid="24" grpId="1"/>
      <p:bldP spid="24" grpId="2"/>
      <p:bldP spid="24" grpId="3"/>
      <p:bldP spid="25" grpId="0"/>
      <p:bldP spid="2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196125"/>
            <a:ext cx="11710594" cy="5310875"/>
          </a:xfrm>
        </p:spPr>
        <p:txBody>
          <a:bodyPr/>
          <a:lstStyle/>
          <a:p>
            <a:r>
              <a:rPr lang="en-US" dirty="0"/>
              <a:t>Write a program which takes 2 types of </a:t>
            </a:r>
            <a:r>
              <a:rPr lang="en-US" b="1" dirty="0">
                <a:solidFill>
                  <a:schemeClr val="bg1"/>
                </a:solidFill>
              </a:rPr>
              <a:t>browser instructions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Normal navigation: a </a:t>
            </a: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dirty="0"/>
              <a:t> is set, given by a string</a:t>
            </a:r>
          </a:p>
          <a:p>
            <a:pPr lvl="1"/>
            <a:r>
              <a:rPr lang="en-US" dirty="0"/>
              <a:t>The string </a:t>
            </a:r>
            <a:r>
              <a:rPr lang="en-US" dirty="0">
                <a:solidFill>
                  <a:schemeClr val="bg1"/>
                </a:solidFill>
              </a:rPr>
              <a:t>"</a:t>
            </a:r>
            <a:r>
              <a:rPr lang="en-US" b="1" dirty="0">
                <a:solidFill>
                  <a:schemeClr val="bg1"/>
                </a:solidFill>
              </a:rPr>
              <a:t>back"</a:t>
            </a:r>
            <a:r>
              <a:rPr lang="en-US" dirty="0"/>
              <a:t> that sets the current URL to the last set URL</a:t>
            </a:r>
          </a:p>
          <a:p>
            <a:pPr marL="609219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Browser History</a:t>
            </a:r>
          </a:p>
        </p:txBody>
      </p:sp>
      <p:sp>
        <p:nvSpPr>
          <p:cNvPr id="4" name="Right Arrow 18"/>
          <p:cNvSpPr/>
          <p:nvPr/>
        </p:nvSpPr>
        <p:spPr>
          <a:xfrm>
            <a:off x="5262923" y="4464481"/>
            <a:ext cx="747251" cy="44587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72378" y="3685436"/>
            <a:ext cx="3974046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GB" dirty="0"/>
              <a:t>https//softuni.bg/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https//softuni.bg/trainings/courses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https//softuni.bg/trainings/2056</a:t>
            </a:r>
            <a:endParaRPr lang="en-US" dirty="0"/>
          </a:p>
          <a:p>
            <a:r>
              <a:rPr lang="en-GB" dirty="0"/>
              <a:t>back</a:t>
            </a:r>
            <a:endParaRPr lang="en-US" dirty="0"/>
          </a:p>
          <a:p>
            <a:r>
              <a:rPr lang="en-GB" dirty="0"/>
              <a:t>https//softuni.bg/trainings/live</a:t>
            </a:r>
            <a:endParaRPr lang="en-US" dirty="0"/>
          </a:p>
          <a:p>
            <a:r>
              <a:rPr lang="en-GB" dirty="0"/>
              <a:t>https//softuni.bg/trainings/live/details</a:t>
            </a:r>
            <a:endParaRPr lang="en-US" dirty="0"/>
          </a:p>
          <a:p>
            <a:r>
              <a:rPr lang="en-GB" dirty="0"/>
              <a:t>Home</a:t>
            </a:r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72390" y="3192719"/>
            <a:ext cx="397403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Input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26674" y="3691672"/>
            <a:ext cx="4813275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r>
              <a:rPr lang="en-US" dirty="0"/>
              <a:t>https//softuni.bg/</a:t>
            </a:r>
          </a:p>
          <a:p>
            <a:r>
              <a:rPr lang="en-US" dirty="0"/>
              <a:t>no previous URLs</a:t>
            </a:r>
          </a:p>
          <a:p>
            <a:r>
              <a:rPr lang="en-US" dirty="0"/>
              <a:t>https//softuni.bg/trainings/courses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https//softuni.bg/trainings/2056</a:t>
            </a:r>
          </a:p>
          <a:p>
            <a:r>
              <a:rPr lang="en-US" dirty="0"/>
              <a:t>https//softuni.bg/</a:t>
            </a:r>
          </a:p>
          <a:p>
            <a:r>
              <a:rPr lang="en-US" dirty="0"/>
              <a:t>https//softuni.bg/trainings/live</a:t>
            </a:r>
          </a:p>
          <a:p>
            <a:r>
              <a:rPr lang="en-US" dirty="0"/>
              <a:t>https//softuni.bg/trainings/live/details</a:t>
            </a:r>
          </a:p>
          <a:p>
            <a:endParaRPr lang="it-IT" b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26676" y="3192719"/>
            <a:ext cx="4813273" cy="495108"/>
          </a:xfrm>
          <a:prstGeom prst="rect">
            <a:avLst/>
          </a:prstGeom>
          <a:solidFill>
            <a:schemeClr val="accent5">
              <a:lumMod val="40000"/>
              <a:lumOff val="60000"/>
              <a:alpha val="4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b="1" noProof="1">
                <a:solidFill>
                  <a:schemeClr val="tx2"/>
                </a:solidFill>
                <a:cs typeface="Consolas" pitchFamily="49" charset="0"/>
              </a:rPr>
              <a:t>Output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6045CE-C021-4800-A678-A88AE3DDB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1D98D-DF16-48F2-BE88-9EBF231C3C58}"/>
              </a:ext>
            </a:extLst>
          </p:cNvPr>
          <p:cNvSpPr txBox="1"/>
          <p:nvPr/>
        </p:nvSpPr>
        <p:spPr>
          <a:xfrm>
            <a:off x="714274" y="6419370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https://judge.softuni.bg/Contests/Practice/Index/2272#0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280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840972" y="1566000"/>
            <a:ext cx="8510056" cy="437771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Scanner scanner = new Scanner(System.in);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ArrayDeque</a:t>
            </a:r>
            <a:r>
              <a:rPr lang="en-US" dirty="0">
                <a:solidFill>
                  <a:schemeClr val="tx1"/>
                </a:solidFill>
              </a:rPr>
              <a:t>&lt;String&gt; browser = new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ArrayDeque&lt;&gt;()</a:t>
            </a:r>
            <a:r>
              <a:rPr lang="en-US" dirty="0"/>
              <a:t>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String current = "";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continue…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(1)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29EEB71-018D-4B84-90BF-06A43D065F3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46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120591" y="1153051"/>
            <a:ext cx="7950817" cy="560419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while(!line.equals("Home"))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if(line.equals("back"))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isEmpty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  <a:r>
              <a:rPr lang="en-US" sz="2000" dirty="0">
                <a:solidFill>
                  <a:schemeClr val="tx1"/>
                </a:solidFill>
              </a:rPr>
              <a:t>) { current = </a:t>
            </a:r>
            <a:r>
              <a:rPr lang="en-US" sz="2000" dirty="0" err="1">
                <a:solidFill>
                  <a:schemeClr val="tx1"/>
                </a:solidFill>
              </a:rPr>
              <a:t>browser.pop</a:t>
            </a:r>
            <a:r>
              <a:rPr lang="en-US" sz="2000" dirty="0">
                <a:solidFill>
                  <a:schemeClr val="tx1"/>
                </a:solidFill>
              </a:rPr>
              <a:t>();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    } </a:t>
            </a:r>
            <a:r>
              <a:rPr lang="en-US" sz="2000" dirty="0">
                <a:solidFill>
                  <a:schemeClr val="tx1"/>
                </a:solidFill>
              </a:rPr>
              <a:t>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("no previous URLs");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line = scanner.nextLine();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continue;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} else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if(!current.equals("")) { </a:t>
            </a:r>
            <a:r>
              <a:rPr lang="en-US" sz="2000" dirty="0" err="1">
                <a:solidFill>
                  <a:schemeClr val="tx1"/>
                </a:solidFill>
              </a:rPr>
              <a:t>browser.</a:t>
            </a:r>
            <a:r>
              <a:rPr lang="en-US" sz="2000" dirty="0" err="1">
                <a:solidFill>
                  <a:schemeClr val="bg1"/>
                </a:solidFill>
              </a:rPr>
              <a:t>push</a:t>
            </a:r>
            <a:r>
              <a:rPr lang="en-US" sz="2000" dirty="0">
                <a:solidFill>
                  <a:schemeClr val="bg1"/>
                </a:solidFill>
              </a:rPr>
              <a:t>(current)</a:t>
            </a:r>
            <a:r>
              <a:rPr lang="en-US" sz="2000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  current = line;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System.out.println</a:t>
            </a:r>
            <a:r>
              <a:rPr lang="en-US" sz="2000" dirty="0">
                <a:solidFill>
                  <a:schemeClr val="tx1"/>
                </a:solidFill>
              </a:rPr>
              <a:t>(current);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chemeClr val="tx1"/>
                </a:solidFill>
              </a:rPr>
              <a:t>  line = </a:t>
            </a:r>
            <a:r>
              <a:rPr lang="en-US" sz="2000" dirty="0" err="1">
                <a:solidFill>
                  <a:schemeClr val="tx1"/>
                </a:solidFill>
              </a:rPr>
              <a:t>scanner.nextLine</a:t>
            </a:r>
            <a:r>
              <a:rPr lang="en-US" sz="2000" dirty="0">
                <a:solidFill>
                  <a:schemeClr val="tx1"/>
                </a:solidFill>
              </a:rPr>
              <a:t>(); 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Browser History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D80BF14-4BC5-4315-9507-0392AD39B9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30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Implement a simple calculator that can evaluate simple </a:t>
            </a:r>
            <a:br>
              <a:rPr lang="en-US" dirty="0"/>
            </a:br>
            <a:r>
              <a:rPr lang="en-US" dirty="0"/>
              <a:t>expressions (only addition and subtraction)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Simple Calculator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768507" y="3003063"/>
            <a:ext cx="6651810" cy="1519315"/>
            <a:chOff x="2130418" y="3003063"/>
            <a:chExt cx="6651810" cy="1519315"/>
          </a:xfrm>
        </p:grpSpPr>
        <p:sp>
          <p:nvSpPr>
            <p:cNvPr id="7" name="Right Arrow 18"/>
            <p:cNvSpPr/>
            <p:nvPr/>
          </p:nvSpPr>
          <p:spPr>
            <a:xfrm>
              <a:off x="6558758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2130418" y="3003063"/>
              <a:ext cx="3887794" cy="1505759"/>
              <a:chOff x="2580483" y="3826816"/>
              <a:chExt cx="1868432" cy="1788317"/>
            </a:xfrm>
          </p:grpSpPr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+ 5 + 10 - 2 - 1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2580483" y="5026508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2 - 2 + 5 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7486828" y="3003064"/>
              <a:ext cx="1295400" cy="1519314"/>
              <a:chOff x="2580483" y="3826816"/>
              <a:chExt cx="1868432" cy="1804416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423931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3" y="3826816"/>
                <a:ext cx="1866902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6044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5</a:t>
                </a:r>
                <a:r>
                  <a:rPr lang="en-US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onsolas" pitchFamily="49" charset="0"/>
                    <a:cs typeface="Consolas" pitchFamily="49" charset="0"/>
                  </a:rPr>
                  <a:t> </a:t>
                </a:r>
                <a:endParaRPr lang="it-IT" b="1" noProof="1">
                  <a:solidFill>
                    <a:schemeClr val="tx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B75903A1-4692-4FFB-B01F-5E1CEED402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49628C-2B69-441B-8EFA-E861DD7FC380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https://judge.softuni.bg/Contests/Practice/Index/2272#1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007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(1)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1844457"/>
            <a:ext cx="10840496" cy="31085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Scanner scanner = new Scanner(System.in);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String[] tokens = scanner.nextLine().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split("\\s+")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Deque&lt;String&gt;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Collections.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addAll(stack, tokens)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continues…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9032217" y="2931266"/>
            <a:ext cx="2280666" cy="581709"/>
          </a:xfrm>
          <a:prstGeom prst="wedgeRoundRectCallout">
            <a:avLst>
              <a:gd name="adj1" fmla="val -35573"/>
              <a:gd name="adj2" fmla="val -69045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Split by regex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8672" y="4225212"/>
            <a:ext cx="3338837" cy="1074336"/>
          </a:xfrm>
          <a:prstGeom prst="wedgeRoundRectCallout">
            <a:avLst>
              <a:gd name="adj1" fmla="val -36190"/>
              <a:gd name="adj2" fmla="val -6277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Adds a collection to another collection</a:t>
            </a:r>
            <a:endParaRPr lang="bg-BG" sz="2800" dirty="0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BEE1E5-8ED8-4C62-8097-166A08F975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556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Simple Calculator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44451" y="1253661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stack.size() &gt; 1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first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String op =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second = Integer.valueOf(stack.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(op)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"+":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+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"-": 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(String.valueOf(first - second));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System.out.println(stack.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CC77B90-6C86-4151-A692-7A6ED475E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352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Algorithmic Complexity</a:t>
            </a:r>
          </a:p>
          <a:p>
            <a:r>
              <a:rPr lang="en-US" dirty="0"/>
              <a:t>Stack - Last In First Out (LIFO)</a:t>
            </a:r>
          </a:p>
          <a:p>
            <a:pPr marL="933139" lvl="1" indent="-457200"/>
            <a:r>
              <a:rPr lang="en-US" sz="3000" dirty="0"/>
              <a:t>Stack Functionality</a:t>
            </a:r>
          </a:p>
          <a:p>
            <a:pPr marL="933139" lvl="1" indent="-457200"/>
            <a:r>
              <a:rPr lang="en-US" sz="3000" dirty="0"/>
              <a:t>Java Stack Implementation</a:t>
            </a:r>
          </a:p>
          <a:p>
            <a:pPr marL="933139" lvl="1" indent="-457200"/>
            <a:r>
              <a:rPr lang="en-US" sz="3000" dirty="0"/>
              <a:t>Overview of All Operations</a:t>
            </a:r>
          </a:p>
          <a:p>
            <a:r>
              <a:rPr lang="en-US" dirty="0"/>
              <a:t>Queue - First In First Out(FIFO)</a:t>
            </a:r>
          </a:p>
          <a:p>
            <a:pPr marL="933139" lvl="1" indent="-457200"/>
            <a:r>
              <a:rPr lang="en-US" sz="3000" dirty="0"/>
              <a:t>Queue Functionality</a:t>
            </a:r>
          </a:p>
          <a:p>
            <a:pPr marL="933139" lvl="1" indent="-457200"/>
            <a:r>
              <a:rPr lang="en-US" sz="3000" dirty="0"/>
              <a:t>Java Stack Implementation</a:t>
            </a:r>
          </a:p>
          <a:p>
            <a:pPr marL="933139" lvl="1" indent="-457200"/>
            <a:r>
              <a:rPr lang="en-US" sz="3000" dirty="0"/>
              <a:t>Overview of All Operations</a:t>
            </a:r>
          </a:p>
          <a:p>
            <a:r>
              <a:rPr lang="en-US" dirty="0"/>
              <a:t>Priority Queue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38B481-965D-452F-8F62-7F77B979E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281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a converter which takes a </a:t>
            </a:r>
            <a:r>
              <a:rPr lang="en-US" dirty="0">
                <a:solidFill>
                  <a:schemeClr val="bg1"/>
                </a:solidFill>
              </a:rPr>
              <a:t>decimal number </a:t>
            </a:r>
            <a:r>
              <a:rPr lang="en-US" dirty="0"/>
              <a:t>and 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converts it into a binary number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Decimal to Binary Converter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535860" y="3200401"/>
            <a:ext cx="9117104" cy="1505977"/>
            <a:chOff x="2768507" y="3003065"/>
            <a:chExt cx="9117104" cy="1505977"/>
          </a:xfrm>
        </p:grpSpPr>
        <p:sp>
          <p:nvSpPr>
            <p:cNvPr id="5" name="Right Arrow 18"/>
            <p:cNvSpPr/>
            <p:nvPr/>
          </p:nvSpPr>
          <p:spPr>
            <a:xfrm>
              <a:off x="7196847" y="3749354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768507" y="3003065"/>
              <a:ext cx="3887794" cy="1505758"/>
              <a:chOff x="2580483" y="3826816"/>
              <a:chExt cx="1868432" cy="1788315"/>
            </a:xfrm>
          </p:grpSpPr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08" y="4423669"/>
                <a:ext cx="1866905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2580483" y="5026506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1024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8124915" y="3003065"/>
              <a:ext cx="3760696" cy="1505977"/>
              <a:chOff x="2580483" y="3826816"/>
              <a:chExt cx="1868433" cy="1788576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8" y="4423932"/>
                <a:ext cx="1866906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1010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5" y="3826816"/>
                <a:ext cx="1866901" cy="58801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b="1" noProof="1">
                    <a:solidFill>
                      <a:schemeClr val="tx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Consolas" pitchFamily="49" charset="0"/>
                  </a:rPr>
                  <a:t>Output</a:t>
                </a: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0483" y="5026767"/>
                <a:ext cx="1868422" cy="5886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10000000000</a:t>
                </a:r>
                <a:endParaRPr lang="it-IT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21C63BE6-06EE-451D-B7D4-04070000D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3CB010-A2AC-400F-839A-EB657D61B40C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https://judge.softuni.bg/Contests/Practice/Index/2272#2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48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Decimal to Binary Converter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21083" y="1331904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decimal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ArrayDeque&lt;Integer&gt;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if number is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(decimal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stack.push(decimal % 2);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decimal /= 2;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while (!stack.isEmpty())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System.out.print(stack.pop());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60C7DC8-83B6-45CD-BC05-2BFF8B5A8C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47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20106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3200" dirty="0"/>
              <a:t>We are given an arithmetical expression with brackets (with nesting)</a:t>
            </a:r>
          </a:p>
          <a:p>
            <a:pPr>
              <a:lnSpc>
                <a:spcPct val="110000"/>
              </a:lnSpc>
            </a:pPr>
            <a:r>
              <a:rPr lang="en-US" sz="3200" dirty="0"/>
              <a:t>Goal: extract all sub-expressions in brackets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Matching Brackets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915272" y="2935122"/>
            <a:ext cx="6210072" cy="601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1 + (2 - (2 + 3) * 4 / (3 + 1)) * 5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596941" y="4245296"/>
            <a:ext cx="4846732" cy="1416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tIns="108000" bIns="10800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+ 3)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(3 + 1)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nsolas" panose="020B0609020204030204" pitchFamily="49" charset="0"/>
              </a:rPr>
              <a:t>(2 - (2 + 3) * 4 / (3 + 1))</a:t>
            </a:r>
          </a:p>
        </p:txBody>
      </p:sp>
      <p:sp>
        <p:nvSpPr>
          <p:cNvPr id="9" name="Right Arrow 18"/>
          <p:cNvSpPr/>
          <p:nvPr/>
        </p:nvSpPr>
        <p:spPr>
          <a:xfrm rot="5400000">
            <a:off x="5791932" y="3620507"/>
            <a:ext cx="456751" cy="54140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6324AC1-66D6-4000-834D-C99CB82BB1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403CD-91AF-43CB-9440-F342B7F583AF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https://judge.softuni.bg/Contests/Practice/Index/2272#3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24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(1)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906012"/>
            <a:ext cx="10840496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String expression = scanner.nextLine();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Deque&lt;Integer&gt; stack = 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2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0164B3-DAF0-4B81-A88F-E96FA9C23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87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Matching Brackets (2)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95290" y="1246283"/>
            <a:ext cx="10840496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(int i = 0; i &lt; expression.length();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char ch = expression.charAt(i);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if (ch == '(')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push(i)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else if (ch == ')')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int startIndex = stack.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String contents = 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	expression.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substring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(startIndex, i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System.out.println(contents);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BB5D4D-4A2B-4A7C-AE8B-A9F9AE4D7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6692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477" y="1381885"/>
            <a:ext cx="2741612" cy="21387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49CE0F6-14D1-4FD9-9882-959EA53FD2C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Queues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632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ACDAC-9A42-4425-9654-F1E121AA1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b="1" dirty="0">
                <a:solidFill>
                  <a:schemeClr val="bg1"/>
                </a:solidFill>
              </a:rPr>
              <a:t>First In First Out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Queue</a:t>
            </a:r>
          </a:p>
        </p:txBody>
      </p:sp>
      <p:grpSp>
        <p:nvGrpSpPr>
          <p:cNvPr id="16" name="Group 15"/>
          <p:cNvGrpSpPr/>
          <p:nvPr/>
        </p:nvGrpSpPr>
        <p:grpSpPr>
          <a:xfrm flipH="1">
            <a:off x="1866866" y="3505201"/>
            <a:ext cx="8140795" cy="781664"/>
            <a:chOff x="1865277" y="3505200"/>
            <a:chExt cx="8140795" cy="781664"/>
          </a:xfrm>
        </p:grpSpPr>
        <p:grpSp>
          <p:nvGrpSpPr>
            <p:cNvPr id="3" name="Group 2"/>
            <p:cNvGrpSpPr/>
            <p:nvPr/>
          </p:nvGrpSpPr>
          <p:grpSpPr>
            <a:xfrm>
              <a:off x="3221276" y="3505200"/>
              <a:ext cx="5446346" cy="781664"/>
              <a:chOff x="5186315" y="4733024"/>
              <a:chExt cx="5446346" cy="781664"/>
            </a:xfrm>
          </p:grpSpPr>
          <p:sp>
            <p:nvSpPr>
              <p:cNvPr id="7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46346" cy="78166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2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10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5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64FF491-BA29-4D97-8FC5-3E642AFB24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2280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cs typeface="Consolas" panose="020B0609020204030204" pitchFamily="49" charset="0"/>
              </a:rPr>
              <a:t>Queues provide the following functionality:</a:t>
            </a:r>
          </a:p>
          <a:p>
            <a:pPr lvl="1"/>
            <a:r>
              <a:rPr lang="en-US" dirty="0"/>
              <a:t>Adding an element at the end of the queue</a:t>
            </a:r>
          </a:p>
          <a:p>
            <a:endParaRPr lang="en-US" sz="3198" dirty="0"/>
          </a:p>
          <a:p>
            <a:pPr lvl="1"/>
            <a:r>
              <a:rPr lang="en-US" noProof="1"/>
              <a:t>Removing</a:t>
            </a:r>
            <a:r>
              <a:rPr lang="en-US" dirty="0"/>
              <a:t> the first element from the queue</a:t>
            </a:r>
          </a:p>
          <a:p>
            <a:endParaRPr lang="en-US" sz="3198" dirty="0"/>
          </a:p>
          <a:p>
            <a:pPr lvl="1"/>
            <a:r>
              <a:rPr lang="en-US" noProof="1"/>
              <a:t>Getting the first element of the queue without removing it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– Abstract Data Type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2534419" y="2411360"/>
            <a:ext cx="7119986" cy="857034"/>
            <a:chOff x="2022426" y="2325649"/>
            <a:chExt cx="8140795" cy="961076"/>
          </a:xfrm>
        </p:grpSpPr>
        <p:grpSp>
          <p:nvGrpSpPr>
            <p:cNvPr id="5" name="Group 4"/>
            <p:cNvGrpSpPr/>
            <p:nvPr/>
          </p:nvGrpSpPr>
          <p:grpSpPr>
            <a:xfrm>
              <a:off x="2022426" y="2438400"/>
              <a:ext cx="8140795" cy="779501"/>
              <a:chOff x="1865277" y="3505200"/>
              <a:chExt cx="8140795" cy="779501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10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11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12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13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8" name="Straight Arrow Connector 7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/>
            <p:cNvSpPr/>
            <p:nvPr/>
          </p:nvSpPr>
          <p:spPr>
            <a:xfrm>
              <a:off x="7029722" y="2325649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14" name="Group 13"/>
          <p:cNvGrpSpPr/>
          <p:nvPr/>
        </p:nvGrpSpPr>
        <p:grpSpPr>
          <a:xfrm flipH="1">
            <a:off x="2534419" y="3577186"/>
            <a:ext cx="7119987" cy="1217019"/>
            <a:chOff x="2022426" y="3418574"/>
            <a:chExt cx="8140795" cy="1432859"/>
          </a:xfrm>
        </p:grpSpPr>
        <p:grpSp>
          <p:nvGrpSpPr>
            <p:cNvPr id="15" name="Group 14"/>
            <p:cNvGrpSpPr/>
            <p:nvPr/>
          </p:nvGrpSpPr>
          <p:grpSpPr>
            <a:xfrm>
              <a:off x="2022426" y="3734429"/>
              <a:ext cx="8140795" cy="779501"/>
              <a:chOff x="1865277" y="3505200"/>
              <a:chExt cx="8140795" cy="77950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2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2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2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2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19" name="Straight Arrow Connector 1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Oval 15"/>
            <p:cNvSpPr/>
            <p:nvPr/>
          </p:nvSpPr>
          <p:spPr>
            <a:xfrm>
              <a:off x="3526122" y="3654466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7" name="Multiplication Sign 30"/>
            <p:cNvSpPr/>
            <p:nvPr/>
          </p:nvSpPr>
          <p:spPr>
            <a:xfrm>
              <a:off x="3553426" y="3418574"/>
              <a:ext cx="1585501" cy="1432859"/>
            </a:xfrm>
            <a:prstGeom prst="mathMultiply">
              <a:avLst/>
            </a:prstGeom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grpSp>
        <p:nvGrpSpPr>
          <p:cNvPr id="25" name="Group 24"/>
          <p:cNvGrpSpPr/>
          <p:nvPr/>
        </p:nvGrpSpPr>
        <p:grpSpPr>
          <a:xfrm flipH="1">
            <a:off x="2534419" y="5134896"/>
            <a:ext cx="7119987" cy="910293"/>
            <a:chOff x="2022426" y="4961634"/>
            <a:chExt cx="8140795" cy="961076"/>
          </a:xfrm>
        </p:grpSpPr>
        <p:grpSp>
          <p:nvGrpSpPr>
            <p:cNvPr id="26" name="Group 25"/>
            <p:cNvGrpSpPr/>
            <p:nvPr/>
          </p:nvGrpSpPr>
          <p:grpSpPr>
            <a:xfrm>
              <a:off x="2022426" y="5037452"/>
              <a:ext cx="8140795" cy="779501"/>
              <a:chOff x="1865277" y="3505200"/>
              <a:chExt cx="8140795" cy="77950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221276" y="3505200"/>
                <a:ext cx="5410199" cy="779501"/>
                <a:chOff x="5186315" y="4733024"/>
                <a:chExt cx="5410199" cy="779501"/>
              </a:xfrm>
            </p:grpSpPr>
            <p:sp>
              <p:nvSpPr>
                <p:cNvPr id="31" name="Text Placeholder 7"/>
                <p:cNvSpPr txBox="1">
                  <a:spLocks/>
                </p:cNvSpPr>
                <p:nvPr/>
              </p:nvSpPr>
              <p:spPr>
                <a:xfrm>
                  <a:off x="5186315" y="4733024"/>
                  <a:ext cx="5410199" cy="779501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noProof="1"/>
                </a:p>
              </p:txBody>
            </p:sp>
            <p:sp>
              <p:nvSpPr>
                <p:cNvPr id="32" name="Text Placeholder 7"/>
                <p:cNvSpPr txBox="1">
                  <a:spLocks/>
                </p:cNvSpPr>
                <p:nvPr/>
              </p:nvSpPr>
              <p:spPr>
                <a:xfrm>
                  <a:off x="5332414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2</a:t>
                  </a:r>
                </a:p>
              </p:txBody>
            </p:sp>
            <p:sp>
              <p:nvSpPr>
                <p:cNvPr id="33" name="Text Placeholder 7"/>
                <p:cNvSpPr txBox="1">
                  <a:spLocks/>
                </p:cNvSpPr>
                <p:nvPr/>
              </p:nvSpPr>
              <p:spPr>
                <a:xfrm>
                  <a:off x="8837612" y="4848931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10</a:t>
                  </a:r>
                </a:p>
              </p:txBody>
            </p:sp>
            <p:sp>
              <p:nvSpPr>
                <p:cNvPr id="34" name="Text Placeholder 7"/>
                <p:cNvSpPr txBox="1">
                  <a:spLocks/>
                </p:cNvSpPr>
                <p:nvPr/>
              </p:nvSpPr>
              <p:spPr>
                <a:xfrm>
                  <a:off x="7085013" y="4845776"/>
                  <a:ext cx="1612805" cy="553998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15000"/>
                  </a:schemeClr>
                </a:solidFill>
                <a:ln w="12700">
                  <a:solidFill>
                    <a:schemeClr val="tx1"/>
                  </a:solidFill>
                </a:ln>
              </p:spPr>
              <p:txBody>
                <a:bodyPr vert="horz" wrap="square" lIns="180000" tIns="91440" rIns="180000" bIns="91440" rtlCol="0">
                  <a:spAutoFit/>
                </a:bodyPr>
                <a:lstStyle>
                  <a:defPPr>
                    <a:defRPr lang="en-US"/>
                  </a:defPPr>
                  <a:lvl1pPr marL="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0949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21898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82848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43797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304746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3656960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4266453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4875947" algn="l" defTabSz="1218987" rtl="0" eaLnBrk="1" latinLnBrk="0" hangingPunct="1"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noProof="1"/>
                    <a:t>5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cxnSpLocks/>
              </p:cNvCxnSpPr>
              <p:nvPr/>
            </p:nvCxnSpPr>
            <p:spPr>
              <a:xfrm rot="10800000">
                <a:off x="1865277" y="389495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cxnSpLocks/>
              </p:cNvCxnSpPr>
              <p:nvPr/>
            </p:nvCxnSpPr>
            <p:spPr>
              <a:xfrm rot="10800000">
                <a:off x="8786872" y="3886200"/>
                <a:ext cx="1219200" cy="8750"/>
              </a:xfrm>
              <a:prstGeom prst="straightConnector1">
                <a:avLst/>
              </a:prstGeom>
              <a:ln w="7620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/>
            <p:cNvSpPr/>
            <p:nvPr/>
          </p:nvSpPr>
          <p:spPr>
            <a:xfrm>
              <a:off x="3524523" y="4961634"/>
              <a:ext cx="1612805" cy="961076"/>
            </a:xfrm>
            <a:prstGeom prst="ellipse">
              <a:avLst/>
            </a:prstGeom>
            <a:solidFill>
              <a:schemeClr val="accent1">
                <a:alpha val="31000"/>
              </a:schemeClr>
            </a:solidFill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A46861E5-B771-49DB-830F-1C353F120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808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Creating a Queue</a:t>
            </a:r>
          </a:p>
          <a:p>
            <a:endParaRPr lang="en-US" dirty="0"/>
          </a:p>
          <a:p>
            <a:r>
              <a:rPr lang="en-US" dirty="0"/>
              <a:t>Adding elements at the end of the queue</a:t>
            </a:r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cs typeface="Consolas" panose="020B0609020204030204" pitchFamily="49" charset="0"/>
              </a:rPr>
              <a:t>– throws exception if queue is full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offer()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– returns false if queue is full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847890"/>
            <a:ext cx="1084049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</a:rPr>
              <a:t>ArrayDeque&lt;Integer&gt; queue = new ArrayDeque&lt;&gt;();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64116" y="3300752"/>
            <a:ext cx="5064880" cy="10772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15F4168-A1EA-4A36-AF79-5B835B73B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800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elements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throws exception if queue is empty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poll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</a:t>
            </a:r>
            <a:r>
              <a:rPr lang="en-US" dirty="0"/>
              <a:t>returns null if queue is empty</a:t>
            </a:r>
          </a:p>
          <a:p>
            <a:r>
              <a:rPr lang="en-US" dirty="0"/>
              <a:t>Check first element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71350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(2)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903993"/>
            <a:ext cx="6809704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4116" y="5221069"/>
            <a:ext cx="6809704" cy="64633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 = queue.</a:t>
            </a:r>
            <a:r>
              <a:rPr lang="en-US" sz="3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51F803B-1521-4899-84B4-399E70659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2873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3210D29-9C86-4971-8D0D-925ABDA4D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545" y="1385091"/>
            <a:ext cx="2358909" cy="235890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AB643A1-B739-4AD0-BD06-8572A15F6C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Algorithmic Complexity 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3381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Adds an element to the queue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Add() / Offer()</a:t>
            </a:r>
            <a:endParaRPr lang="en-US" dirty="0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33452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933453" y="4227871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14" name="Text Placeholder 7"/>
          <p:cNvSpPr txBox="1">
            <a:spLocks/>
          </p:cNvSpPr>
          <p:nvPr/>
        </p:nvSpPr>
        <p:spPr>
          <a:xfrm>
            <a:off x="9021128" y="331982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1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21128" y="332426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0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010652" y="3313471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24252" y="4047670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20" name="Text Placeholder 7"/>
          <p:cNvSpPr txBox="1">
            <a:spLocks/>
          </p:cNvSpPr>
          <p:nvPr/>
        </p:nvSpPr>
        <p:spPr>
          <a:xfrm>
            <a:off x="933452" y="4230609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7126604" y="3405546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95019" y="3405546"/>
            <a:ext cx="27158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  <a:p>
            <a:pPr algn="ctr"/>
            <a:endParaRPr lang="en-US" sz="200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86052" y="5980471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A9185E92-DDEE-4E5D-9D5F-916367FF5E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229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50625 -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4125 1.85185E-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31875 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85185E-6 L 0.23125 1.85185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20" grpId="0" animBg="1"/>
      <p:bldP spid="20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Returns and removes first element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Remove() / Poll()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066212" y="3352800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4</a:t>
            </a:r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076688" y="3363595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3</a:t>
            </a:r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18653" y="3559314"/>
            <a:ext cx="2542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875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380333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B4414C2B-0120-4C11-80D8-14132876A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769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-1.11111E-6 L 0.09375 -1.11111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5 4.81481E-6 L 0.25 4.81481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6" grpId="1" animBg="1"/>
      <p:bldP spid="8" grpId="0" animBg="1"/>
      <p:bldP spid="8" grpId="1" animBg="1"/>
      <p:bldP spid="11" grpId="0" animBg="1"/>
      <p:bldP spid="11" grpId="1" animBg="1"/>
      <p:bldP spid="11" grpId="2" animBg="1"/>
      <p:bldP spid="12" grpId="0" animBg="1"/>
      <p:bldP spid="12" grpId="1" animBg="1"/>
      <p:bldP spid="13" grpId="0" animBg="1"/>
      <p:bldP spid="13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Children form a circle and pass a hot potato clockwise</a:t>
            </a:r>
          </a:p>
          <a:p>
            <a:r>
              <a:rPr lang="en-US" dirty="0"/>
              <a:t>Every n</a:t>
            </a:r>
            <a:r>
              <a:rPr lang="en-US" baseline="30000" dirty="0"/>
              <a:t>th </a:t>
            </a:r>
            <a:r>
              <a:rPr lang="en-US" dirty="0"/>
              <a:t>toss a child is removed until only one remains</a:t>
            </a:r>
          </a:p>
          <a:p>
            <a:r>
              <a:rPr lang="en-US" dirty="0"/>
              <a:t>Upon removal the potato is passed forward</a:t>
            </a:r>
          </a:p>
          <a:p>
            <a:r>
              <a:rPr lang="en-US" dirty="0"/>
              <a:t>Print the child that remains last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GB" dirty="0"/>
              <a:t>Hot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4064860"/>
            <a:ext cx="8853926" cy="1937411"/>
            <a:chOff x="1736286" y="4105472"/>
            <a:chExt cx="8853926" cy="1937411"/>
          </a:xfrm>
        </p:grpSpPr>
        <p:sp>
          <p:nvSpPr>
            <p:cNvPr id="5" name="Right Arrow 18"/>
            <p:cNvSpPr/>
            <p:nvPr/>
          </p:nvSpPr>
          <p:spPr>
            <a:xfrm>
              <a:off x="5939905" y="494912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2"/>
              <a:ext cx="3884621" cy="1937411"/>
              <a:chOff x="2582008" y="3826816"/>
              <a:chExt cx="1866907" cy="2300970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0002"/>
                <a:ext cx="1866905" cy="16077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4"/>
              <a:ext cx="3853296" cy="1937190"/>
              <a:chOff x="2582007" y="3826816"/>
              <a:chExt cx="1866908" cy="230070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19999"/>
                <a:ext cx="1866908" cy="160752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</a:rPr>
                  <a:t>Output</a:t>
                </a:r>
              </a:p>
            </p:txBody>
          </p:sp>
        </p:grp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FFB0EC90-1C47-449A-83E3-AFC943762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31D8F7-11EC-4B61-BD78-CC1784A4C93F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https://judge.softuni.bg/Contests/Practice/Index/2272#5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089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</a:t>
            </a:r>
            <a:r>
              <a:rPr lang="bg-BG" dirty="0"/>
              <a:t> </a:t>
            </a:r>
            <a:r>
              <a:rPr lang="en-GB" dirty="0"/>
              <a:t>(1)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406012"/>
            <a:ext cx="10840496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String[] children = scanner.nextLine().split("\\s+");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n = Integer.valueOf(scanner.nextLine());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ArrayDeque&lt;String&gt;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queue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ArrayDeque&lt;&gt;();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for (String child : children)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continue…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17369AC-2E7B-46C7-A559-040F76068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09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Hot Potato (2)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64116" y="1700976"/>
            <a:ext cx="10840496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&gt; 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System.out.println("Removed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B81DBB-6BF7-4F5B-9C3F-D321536CC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802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914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Utility Methods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checks the value of the first element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returns queue size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b="1" dirty="0">
                <a:latin typeface="Consolas" panose="020B0609020204030204" pitchFamily="49" charset="0"/>
              </a:rPr>
              <a:t> - </a:t>
            </a:r>
            <a:r>
              <a:rPr lang="en-US" dirty="0"/>
              <a:t>converts the queue to an array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contains()</a:t>
            </a:r>
            <a:r>
              <a:rPr lang="en-US" dirty="0"/>
              <a:t> - checks if element is in the queue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0405" y="100750"/>
            <a:ext cx="9602524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ArrayDeque&lt;E&gt; – Java Queue Implementation (3)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64116" y="1782417"/>
            <a:ext cx="10840496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element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</a:t>
            </a:r>
            <a:r>
              <a:rPr lang="bg-BG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к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 size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Integer[] arr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boolean exists = queue.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element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BA16A1-ADBC-4C75-8795-B30C844EE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24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400" dirty="0"/>
              <a:t>Gets the first element without removing it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endParaRPr lang="en-US" dirty="0"/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3579812" y="4086999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7161844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7161212" y="4269938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76688" y="3359156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noProof="1"/>
              <a:t>2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7182164" y="3444875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9282" y="3559314"/>
            <a:ext cx="25643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6018212" y="4267200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741612" y="6019800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8FB2B53A-79B1-460D-9C1C-5F0D091F3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829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r>
              <a:rPr lang="en-US" dirty="0"/>
              <a:t>Rework the previous problem so that a child is removed only on a prime cycle (cycles start from 1)</a:t>
            </a:r>
          </a:p>
          <a:p>
            <a:r>
              <a:rPr lang="en-US" dirty="0"/>
              <a:t>If a cycle is not prime, just print the child's name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Math</a:t>
            </a:r>
            <a:r>
              <a:rPr lang="en-GB" dirty="0"/>
              <a:t> Potato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667449" y="3276600"/>
            <a:ext cx="8853926" cy="2643063"/>
            <a:chOff x="1736286" y="4105471"/>
            <a:chExt cx="8853926" cy="2643063"/>
          </a:xfrm>
        </p:grpSpPr>
        <p:sp>
          <p:nvSpPr>
            <p:cNvPr id="5" name="Right Arrow 18"/>
            <p:cNvSpPr/>
            <p:nvPr/>
          </p:nvSpPr>
          <p:spPr>
            <a:xfrm>
              <a:off x="5939905" y="5399813"/>
              <a:ext cx="478008" cy="320801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736286" y="4105471"/>
              <a:ext cx="3884621" cy="2643063"/>
              <a:chOff x="2582008" y="3826816"/>
              <a:chExt cx="1866907" cy="3139039"/>
            </a:xfrm>
          </p:grpSpPr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2582008" y="4524492"/>
                <a:ext cx="1866905" cy="244136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Mimi Pepi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US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2</a:t>
                </a:r>
                <a:endParaRPr lang="it-IT" sz="2400" b="1" noProof="1">
                  <a:solidFill>
                    <a:schemeClr val="tx2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6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Input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736916" y="4105473"/>
              <a:ext cx="3853296" cy="2642843"/>
              <a:chOff x="2582007" y="3826816"/>
              <a:chExt cx="1866908" cy="3138775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2582007" y="4524489"/>
                <a:ext cx="1866908" cy="244110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noAutofit/>
              </a:bodyPr>
              <a:lstStyle/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Pepi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Prime Toshko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Removed Mimi</a:t>
                </a:r>
              </a:p>
              <a:p>
                <a:pPr eaLnBrk="0" hangingPunct="0">
                  <a:lnSpc>
                    <a:spcPct val="105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400" b="1" noProof="1">
                    <a:solidFill>
                      <a:schemeClr val="tx2"/>
                    </a:solidFill>
                    <a:latin typeface="Consolas" pitchFamily="49" charset="0"/>
                    <a:cs typeface="Consolas" pitchFamily="49" charset="0"/>
                  </a:rPr>
                  <a:t>Last is Toshko</a:t>
                </a: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2582014" y="3826816"/>
                <a:ext cx="1866901" cy="69767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4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tIns="108000" bIns="108000">
                <a:spAutoFit/>
              </a:bodyPr>
              <a:lstStyle/>
              <a:p>
                <a:pPr algn="ctr" eaLnBrk="0" hangingPunct="0"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it-IT" sz="2400" b="1" noProof="1">
                    <a:solidFill>
                      <a:schemeClr val="tx2"/>
                    </a:solidFill>
                    <a:cs typeface="Consolas" pitchFamily="49" charset="0"/>
                  </a:rPr>
                  <a:t>Output</a:t>
                </a:r>
              </a:p>
            </p:txBody>
          </p:sp>
        </p:grp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9093E90F-58A2-460C-835B-5D5066E83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51855A-1BE9-40BE-9E4D-3DCE0CD7CA87}"/>
              </a:ext>
            </a:extLst>
          </p:cNvPr>
          <p:cNvSpPr txBox="1"/>
          <p:nvPr/>
        </p:nvSpPr>
        <p:spPr>
          <a:xfrm>
            <a:off x="762000" y="6096001"/>
            <a:ext cx="1059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Check your solution here: </a:t>
            </a:r>
            <a:r>
              <a:rPr lang="en-US" sz="2400" dirty="0">
                <a:hlinkClick r:id="rId2"/>
              </a:rPr>
              <a:t>https://judge.softuni.bg/Contests/Practice/Index/2272#6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917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GB" dirty="0"/>
              <a:t>Math Potato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3613" y="1283158"/>
            <a:ext cx="1084049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cycle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queue.size() &gt; 1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1;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offer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if (isPrime(cycle))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System.out.println("Prime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peek()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else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System.out.println("Removed " + queue.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cycle++;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System.out.println("Last is " + queue.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poll()</a:t>
            </a:r>
            <a:r>
              <a:rPr lang="en-GB" sz="24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11C026-81FA-4F2E-847A-B30AAB5EF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77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</a:t>
            </a:r>
            <a:r>
              <a:rPr lang="en-US" dirty="0">
                <a:cs typeface="Consolas" panose="020B0609020204030204" pitchFamily="49" charset="0"/>
              </a:rPr>
              <a:t>–</a:t>
            </a:r>
            <a:r>
              <a:rPr lang="en-US" dirty="0"/>
              <a:t> Overview of All Operations </a:t>
            </a: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9890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5</a:t>
            </a:r>
          </a:p>
          <a:p>
            <a:pPr algn="ctr"/>
            <a:endParaRPr lang="en-US" noProof="1"/>
          </a:p>
        </p:txBody>
      </p:sp>
      <p:sp>
        <p:nvSpPr>
          <p:cNvPr id="5" name="Text Placeholder 7"/>
          <p:cNvSpPr txBox="1">
            <a:spLocks/>
          </p:cNvSpPr>
          <p:nvPr/>
        </p:nvSpPr>
        <p:spPr>
          <a:xfrm>
            <a:off x="989012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-3</a:t>
            </a:r>
          </a:p>
          <a:p>
            <a:pPr algn="ctr"/>
            <a:endParaRPr lang="en-US" noProof="1"/>
          </a:p>
        </p:txBody>
      </p:sp>
      <p:sp>
        <p:nvSpPr>
          <p:cNvPr id="6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15</a:t>
            </a:r>
          </a:p>
          <a:p>
            <a:pPr algn="ctr"/>
            <a:endParaRPr lang="en-US" noProof="1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4</a:t>
            </a:r>
            <a:endParaRPr lang="en-US" noProof="1"/>
          </a:p>
        </p:txBody>
      </p:sp>
      <p:sp>
        <p:nvSpPr>
          <p:cNvPr id="8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en-US" noProof="1"/>
              <a:t>121</a:t>
            </a:r>
          </a:p>
          <a:p>
            <a:pPr algn="ctr"/>
            <a:endParaRPr lang="en-US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0</a:t>
            </a:r>
            <a:endParaRPr lang="en-US" noProof="1"/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</a:t>
            </a:r>
            <a:endParaRPr lang="en-US" noProof="1"/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</a:t>
            </a:r>
            <a:endParaRPr lang="en-US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3579812" y="3155346"/>
            <a:ext cx="4686301" cy="1625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3" name="Title 3"/>
          <p:cNvSpPr txBox="1">
            <a:spLocks/>
          </p:cNvSpPr>
          <p:nvPr/>
        </p:nvSpPr>
        <p:spPr>
          <a:xfrm>
            <a:off x="7182164" y="2513222"/>
            <a:ext cx="1981200" cy="528320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 fontScale="77500" lnSpcReduction="2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size():</a:t>
            </a:r>
            <a:endParaRPr lang="en-US" sz="3200" b="1" kern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0661" y="2627661"/>
            <a:ext cx="2570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Queue&lt;Integer&gt;</a:t>
            </a:r>
          </a:p>
        </p:txBody>
      </p:sp>
      <p:sp>
        <p:nvSpPr>
          <p:cNvPr id="15" name="Text Placeholder 7"/>
          <p:cNvSpPr txBox="1">
            <a:spLocks/>
          </p:cNvSpPr>
          <p:nvPr/>
        </p:nvSpPr>
        <p:spPr>
          <a:xfrm>
            <a:off x="7161212" y="3338285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5</a:t>
            </a:r>
            <a:endParaRPr lang="en-US" noProof="1"/>
          </a:p>
          <a:p>
            <a:pPr algn="ctr"/>
            <a:endParaRPr lang="en-US" noProof="1"/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9066212" y="2421147"/>
            <a:ext cx="2074228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</a:t>
            </a:r>
            <a:endParaRPr lang="en-US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9013" y="3335547"/>
            <a:ext cx="914399" cy="12926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  <a:p>
            <a:pPr algn="ctr"/>
            <a:r>
              <a:rPr lang="bg-BG" noProof="1"/>
              <a:t>15</a:t>
            </a:r>
            <a:endParaRPr lang="en-US" noProof="1"/>
          </a:p>
          <a:p>
            <a:pPr algn="ctr"/>
            <a:endParaRPr lang="en-US" noProof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2741612" y="5088147"/>
            <a:ext cx="6781800" cy="0"/>
          </a:xfrm>
          <a:prstGeom prst="straightConnector1">
            <a:avLst/>
          </a:prstGeom>
          <a:ln w="25400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3"/>
          <p:cNvSpPr txBox="1">
            <a:spLocks/>
          </p:cNvSpPr>
          <p:nvPr/>
        </p:nvSpPr>
        <p:spPr>
          <a:xfrm>
            <a:off x="4799012" y="5088147"/>
            <a:ext cx="2078805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peek</a:t>
            </a:r>
            <a:r>
              <a:rPr lang="bg-BG" sz="3000" b="1" kern="12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()</a:t>
            </a:r>
            <a:endParaRPr lang="en-US" sz="3000" kern="12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6932612" y="5088145"/>
            <a:ext cx="2739577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1" name="Title 3"/>
          <p:cNvSpPr txBox="1">
            <a:spLocks/>
          </p:cNvSpPr>
          <p:nvPr/>
        </p:nvSpPr>
        <p:spPr>
          <a:xfrm>
            <a:off x="1979612" y="5088146"/>
            <a:ext cx="2741612" cy="70305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l" defTabSz="1218987" rtl="0">
              <a:lnSpc>
                <a:spcPct val="90000"/>
              </a:lnSpc>
              <a:spcBef>
                <a:spcPct val="0"/>
              </a:spcBef>
            </a:pP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bg-BG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3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C7AFC0D3-6B27-47A2-9199-170893EB02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30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50625 -1.85185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13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31875 4.81481E-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37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25 -2.43293E-6 L 0.66254 -2.43293E-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248 -2.43293E-6 L 0.50638 -2.43293E-6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187 -2.43293E-6 L 0.41235 -2.43293E-6 " pathEditMode="relative" rAng="0" ptsTypes="AA">
                                      <p:cBhvr>
                                        <p:cTn id="10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2.43293E-6 L 0.3187 -2.43293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4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23125 4.81481E-6 " pathEditMode="relative" rAng="0" ptsTypes="AA">
                                      <p:cBhvr>
                                        <p:cTn id="1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3" y="0"/>
                                    </p:animMotion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xit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8" grpId="0" animBg="1"/>
      <p:bldP spid="8" grpId="1" animBg="1"/>
      <p:bldP spid="9" grpId="0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6" grpId="3" animBg="1"/>
      <p:bldP spid="17" grpId="0" animBg="1"/>
      <p:bldP spid="17" grpId="1" animBg="1"/>
      <p:bldP spid="19" grpId="0"/>
      <p:bldP spid="19" grpId="1"/>
      <p:bldP spid="20" grpId="0"/>
      <p:bldP spid="20" grpId="1"/>
      <p:bldP spid="21" grpId="0"/>
      <p:bldP spid="21" grpId="1"/>
      <p:bldP spid="21" grpId="2"/>
      <p:bldP spid="21" grpId="3"/>
      <p:bldP spid="21" grpId="4"/>
      <p:bldP spid="21" grpId="5"/>
      <p:bldP spid="21" grpId="6"/>
      <p:bldP spid="21" grpId="7"/>
      <p:bldP spid="21" grpId="8"/>
      <p:bldP spid="21" grpId="9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Describes performance of particular algorithm</a:t>
            </a:r>
          </a:p>
          <a:p>
            <a:pPr lvl="1"/>
            <a:r>
              <a:rPr lang="en-US" dirty="0"/>
              <a:t>Runtime and memory consumption based on the input size </a:t>
            </a:r>
            <a:r>
              <a:rPr lang="en-US" b="1" dirty="0">
                <a:solidFill>
                  <a:schemeClr val="bg1"/>
                </a:solidFill>
              </a:rPr>
              <a:t>N </a:t>
            </a:r>
          </a:p>
          <a:p>
            <a:pPr lvl="1"/>
            <a:r>
              <a:rPr lang="en-US" dirty="0"/>
              <a:t>We usually care about the </a:t>
            </a:r>
            <a:r>
              <a:rPr lang="en-US" b="1" dirty="0">
                <a:solidFill>
                  <a:schemeClr val="bg1"/>
                </a:solidFill>
              </a:rPr>
              <a:t>worst-case</a:t>
            </a:r>
            <a:r>
              <a:rPr lang="en-US" dirty="0"/>
              <a:t> performance</a:t>
            </a:r>
          </a:p>
          <a:p>
            <a:r>
              <a:rPr lang="en-US" dirty="0"/>
              <a:t>We measure the complexity as the </a:t>
            </a:r>
            <a:r>
              <a:rPr lang="en-US" b="1" dirty="0">
                <a:solidFill>
                  <a:schemeClr val="bg1"/>
                </a:solidFill>
              </a:rPr>
              <a:t>Big O notation</a:t>
            </a:r>
          </a:p>
          <a:p>
            <a:pPr lvl="1"/>
            <a:r>
              <a:rPr lang="en-US" dirty="0"/>
              <a:t>Numerical function depending on the input size </a:t>
            </a:r>
            <a:r>
              <a:rPr lang="en-US" b="1" dirty="0">
                <a:solidFill>
                  <a:schemeClr val="bg1"/>
                </a:solidFill>
              </a:rPr>
              <a:t>O(N) </a:t>
            </a:r>
          </a:p>
          <a:p>
            <a:pPr lvl="1"/>
            <a:r>
              <a:rPr lang="en-US" dirty="0"/>
              <a:t>We measure time as the number of </a:t>
            </a:r>
            <a:r>
              <a:rPr lang="en-US" b="1" dirty="0">
                <a:solidFill>
                  <a:schemeClr val="bg1"/>
                </a:solidFill>
              </a:rPr>
              <a:t>simple steps </a:t>
            </a:r>
          </a:p>
          <a:p>
            <a:pPr lvl="1"/>
            <a:r>
              <a:rPr lang="en-US" dirty="0"/>
              <a:t>We measure memory as input data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 by it's </a:t>
            </a:r>
            <a:r>
              <a:rPr lang="en-US" b="1" dirty="0">
                <a:solidFill>
                  <a:schemeClr val="bg1"/>
                </a:solidFill>
              </a:rPr>
              <a:t>type size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DE13550-B70F-480E-82AC-1CF24EC85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130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Retains a specific order to the elements</a:t>
            </a:r>
          </a:p>
          <a:p>
            <a:r>
              <a:rPr lang="en-US" dirty="0"/>
              <a:t>Higher priority elements are pushed to the </a:t>
            </a:r>
            <a:br>
              <a:rPr lang="bg-BG" dirty="0"/>
            </a:br>
            <a:r>
              <a:rPr lang="en-US" dirty="0"/>
              <a:t>beginning of the queue</a:t>
            </a:r>
          </a:p>
          <a:p>
            <a:r>
              <a:rPr lang="en-US" dirty="0"/>
              <a:t>Lower priority elements are pushed to the end of the queue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Queue</a:t>
            </a:r>
          </a:p>
        </p:txBody>
      </p:sp>
      <p:grpSp>
        <p:nvGrpSpPr>
          <p:cNvPr id="4" name="Group 3"/>
          <p:cNvGrpSpPr/>
          <p:nvPr/>
        </p:nvGrpSpPr>
        <p:grpSpPr>
          <a:xfrm flipH="1">
            <a:off x="1865277" y="4648200"/>
            <a:ext cx="8140795" cy="779501"/>
            <a:chOff x="1865277" y="3505200"/>
            <a:chExt cx="8140795" cy="779501"/>
          </a:xfrm>
        </p:grpSpPr>
        <p:grpSp>
          <p:nvGrpSpPr>
            <p:cNvPr id="5" name="Group 4"/>
            <p:cNvGrpSpPr/>
            <p:nvPr/>
          </p:nvGrpSpPr>
          <p:grpSpPr>
            <a:xfrm>
              <a:off x="3221276" y="3505200"/>
              <a:ext cx="5410199" cy="779501"/>
              <a:chOff x="5186315" y="4733024"/>
              <a:chExt cx="5410199" cy="779501"/>
            </a:xfrm>
          </p:grpSpPr>
          <p:sp>
            <p:nvSpPr>
              <p:cNvPr id="8" name="Text Placeholder 7"/>
              <p:cNvSpPr txBox="1">
                <a:spLocks/>
              </p:cNvSpPr>
              <p:nvPr/>
            </p:nvSpPr>
            <p:spPr>
              <a:xfrm>
                <a:off x="5186315" y="4733024"/>
                <a:ext cx="5410199" cy="77950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noProof="1"/>
              </a:p>
            </p:txBody>
          </p:sp>
          <p:sp>
            <p:nvSpPr>
              <p:cNvPr id="9" name="Text Placeholder 7"/>
              <p:cNvSpPr txBox="1">
                <a:spLocks/>
              </p:cNvSpPr>
              <p:nvPr/>
            </p:nvSpPr>
            <p:spPr>
              <a:xfrm>
                <a:off x="5332414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A</a:t>
                </a:r>
              </a:p>
            </p:txBody>
          </p:sp>
          <p:sp>
            <p:nvSpPr>
              <p:cNvPr id="10" name="Text Placeholder 7"/>
              <p:cNvSpPr txBox="1">
                <a:spLocks/>
              </p:cNvSpPr>
              <p:nvPr/>
            </p:nvSpPr>
            <p:spPr>
              <a:xfrm>
                <a:off x="8837612" y="4848931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C</a:t>
                </a:r>
              </a:p>
            </p:txBody>
          </p:sp>
          <p:sp>
            <p:nvSpPr>
              <p:cNvPr id="11" name="Text Placeholder 7"/>
              <p:cNvSpPr txBox="1">
                <a:spLocks/>
              </p:cNvSpPr>
              <p:nvPr/>
            </p:nvSpPr>
            <p:spPr>
              <a:xfrm>
                <a:off x="7085013" y="4845776"/>
                <a:ext cx="1612805" cy="55399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15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vert="horz" wrap="square" lIns="180000" tIns="91440" rIns="180000" bIns="91440" rtlCol="0">
                <a:spAutoFit/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noProof="1"/>
                  <a:t>B</a:t>
                </a:r>
              </a:p>
            </p:txBody>
          </p:sp>
        </p:grpSp>
        <p:cxnSp>
          <p:nvCxnSpPr>
            <p:cNvPr id="6" name="Straight Arrow Connector 5"/>
            <p:cNvCxnSpPr>
              <a:cxnSpLocks/>
            </p:cNvCxnSpPr>
            <p:nvPr/>
          </p:nvCxnSpPr>
          <p:spPr>
            <a:xfrm rot="10800000">
              <a:off x="1865277" y="389495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cxnSpLocks/>
            </p:cNvCxnSpPr>
            <p:nvPr/>
          </p:nvCxnSpPr>
          <p:spPr>
            <a:xfrm rot="10800000">
              <a:off x="8786872" y="3886200"/>
              <a:ext cx="1219200" cy="875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AF529DA4-E856-42C0-B7FD-A8B716427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81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4" y="1723768"/>
            <a:ext cx="7614829" cy="460083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Algorithmic Complexity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Stack</a:t>
            </a:r>
            <a:r>
              <a:rPr lang="en-US" sz="3600" dirty="0">
                <a:solidFill>
                  <a:schemeClr val="bg1"/>
                </a:solidFill>
              </a:rPr>
              <a:t> - </a:t>
            </a:r>
            <a:r>
              <a:rPr lang="en-US" sz="3600" dirty="0">
                <a:solidFill>
                  <a:schemeClr val="bg2"/>
                </a:solidFill>
              </a:rPr>
              <a:t>Last In First Out (LIFO)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push(), pop(),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Queue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</a:rPr>
              <a:t>-</a:t>
            </a:r>
            <a:r>
              <a:rPr lang="en-US" sz="3600" dirty="0">
                <a:solidFill>
                  <a:schemeClr val="bg2"/>
                </a:solidFill>
              </a:rPr>
              <a:t> First In First Out (FIFO)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add(), poll(), peek()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/>
                </a:solidFill>
              </a:rPr>
              <a:t>Priority Queue</a:t>
            </a:r>
          </a:p>
          <a:p>
            <a:pPr>
              <a:lnSpc>
                <a:spcPct val="100000"/>
              </a:lnSpc>
            </a:pP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endParaRPr lang="en-US" sz="3600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88905F2-C669-4A2A-91CD-7990919D1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8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2437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Diamond Partners</a:t>
            </a:r>
            <a:endParaRPr lang="bg-BG" dirty="0"/>
          </a:p>
        </p:txBody>
      </p:sp>
      <p:pic>
        <p:nvPicPr>
          <p:cNvPr id="29" name="Infragistics">
            <a:hlinkClick r:id="rId3"/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6115" y="4535261"/>
            <a:ext cx="566588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30" name="Indeavr" descr="Ð ÐµÐ·ÑÐ»ÑÐ°Ñ Ñ Ð¸Ð·Ð¾Ð±ÑÐ°Ð¶ÐµÐ½Ð¸Ðµ Ð·Ð° indeavr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70006" y="4535261"/>
            <a:ext cx="396008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7"/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1174" y="2475274"/>
            <a:ext cx="579082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5" name="Sotware Group" descr="Ð ÐµÐ·ÑÐ»ÑÐ°Ñ Ñ Ð¸Ð·Ð¾Ð±ÑÐ°Ð¶ÐµÐ½Ð¸Ðµ Ð·Ð° software group">
            <a:hlinkClick r:id="rId9"/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70008" y="2475274"/>
            <a:ext cx="3856369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Telenor">
            <a:hlinkClick r:id="rId11"/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5094" y="1445280"/>
            <a:ext cx="2446901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4" name="XS">
            <a:hlinkClick r:id="rId13"/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70006" y="1445280"/>
            <a:ext cx="418361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6" name="SB Tech">
            <a:hlinkClick r:id="rId15"/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r="-689"/>
          <a:stretch/>
        </p:blipFill>
        <p:spPr>
          <a:xfrm>
            <a:off x="5608206" y="1445280"/>
            <a:ext cx="2712303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Postbank">
            <a:hlinkClick r:id="rId17"/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6237267" y="3505268"/>
            <a:ext cx="2518346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7" name="SmartIT">
            <a:hlinkClick r:id="rId19"/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70007" y="3505268"/>
            <a:ext cx="4539290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Codexio">
            <a:hlinkClick r:id="rId21"/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3804" y="3505268"/>
            <a:ext cx="1748192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16" name="Infragistics">
            <a:hlinkClick r:id="rId23"/>
            <a:extLst>
              <a:ext uri="{FF2B5EF4-FFF2-40B4-BE49-F238E27FC236}">
                <a16:creationId xmlns:a16="http://schemas.microsoft.com/office/drawing/2014/main" id="{0FDF11E6-F5ED-4FB2-96CD-9D306D28A0DB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>
            <a:fillRect/>
          </a:stretch>
        </p:blipFill>
        <p:spPr>
          <a:xfrm>
            <a:off x="1113007" y="5565254"/>
            <a:ext cx="2872298" cy="86315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18" name="Picture 17">
            <a:hlinkClick r:id="rId25"/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84974" y="5654317"/>
            <a:ext cx="6472875" cy="774091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969D9DE8-9444-49A6-8120-EDEC7A59E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20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SoftUni Organizational Partners</a:t>
            </a:r>
            <a:endParaRPr lang="bg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/>
        </p:nvGrpSpPr>
        <p:grpSpPr>
          <a:xfrm>
            <a:off x="1982273" y="1710773"/>
            <a:ext cx="8227457" cy="4150197"/>
            <a:chOff x="1492446" y="2067924"/>
            <a:chExt cx="6811766" cy="3436077"/>
          </a:xfrm>
        </p:grpSpPr>
        <p:pic>
          <p:nvPicPr>
            <p:cNvPr id="2" name="Picture 1">
              <a:hlinkClick r:id="rId3"/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4" name="Picture 3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5" name="Picture 4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6" name="Picture 5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A644F412-346C-458F-AE61-A7A8FBD43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9317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4B09B63-90A3-49C1-AAFB-C829980AB13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3914CBB-73D5-46DA-9CD9-DEC78DCC1B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03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0821727" cy="5450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O(1) – Constant time – time does not depend on </a:t>
            </a:r>
            <a:r>
              <a:rPr lang="en-US" b="1" dirty="0"/>
              <a:t>N</a:t>
            </a:r>
          </a:p>
          <a:p>
            <a:r>
              <a:rPr lang="en-US" dirty="0"/>
              <a:t>O(log(N)) – Logarithmic time – grows with rate as </a:t>
            </a:r>
            <a:r>
              <a:rPr lang="en-US" b="1" dirty="0"/>
              <a:t>log(N)</a:t>
            </a:r>
          </a:p>
          <a:p>
            <a:r>
              <a:rPr lang="en-US" dirty="0"/>
              <a:t>O(N) – Linear time grows at the same rate as </a:t>
            </a:r>
            <a:r>
              <a:rPr lang="en-US" b="1" dirty="0"/>
              <a:t>N</a:t>
            </a:r>
          </a:p>
          <a:p>
            <a:r>
              <a:rPr lang="en-US" dirty="0"/>
              <a:t>O(N^2),O(N^3) – Quadratic, Cubic grows as square or cube of </a:t>
            </a:r>
            <a:r>
              <a:rPr lang="en-US" b="1" dirty="0"/>
              <a:t>N</a:t>
            </a:r>
            <a:r>
              <a:rPr lang="en-US" dirty="0"/>
              <a:t> </a:t>
            </a:r>
          </a:p>
          <a:p>
            <a:r>
              <a:rPr lang="en-US" dirty="0"/>
              <a:t>O(2^N) – Exponential grows as </a:t>
            </a:r>
            <a:r>
              <a:rPr lang="en-US" b="1" dirty="0"/>
              <a:t>N </a:t>
            </a:r>
            <a:r>
              <a:rPr lang="en-US" dirty="0"/>
              <a:t>becomes the exponent worst algorithmic complexity</a:t>
            </a:r>
          </a:p>
          <a:p>
            <a:pPr lvl="1"/>
            <a:r>
              <a:rPr lang="en-US" dirty="0"/>
              <a:t>For input size of 10  - 1024 steps</a:t>
            </a:r>
          </a:p>
          <a:p>
            <a:pPr lvl="1"/>
            <a:r>
              <a:rPr lang="en-US" dirty="0"/>
              <a:t>For input size of 100 – 1267650600228229401496703205376 steps</a:t>
            </a:r>
          </a:p>
          <a:p>
            <a:r>
              <a:rPr lang="en-US" dirty="0">
                <a:hlinkClick r:id="rId2"/>
              </a:rPr>
              <a:t>http://bigocheatsheet.com/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Algorithmic Complexity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A4CDC13-0505-4616-A5FB-C06024A7C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02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1115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ea typeface="굴림" pitchFamily="50" charset="-127"/>
              </a:rPr>
              <a:t>Calculate maximum steps to find sum of even elements in an array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  <a:ea typeface="굴림" pitchFamily="50" charset="-127"/>
            </a:endParaRPr>
          </a:p>
          <a:p>
            <a:pPr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Assume that a </a:t>
            </a:r>
            <a:r>
              <a:rPr lang="en-US" b="1" dirty="0">
                <a:solidFill>
                  <a:schemeClr val="bg1"/>
                </a:solidFill>
                <a:ea typeface="굴림" pitchFamily="50" charset="-127"/>
              </a:rPr>
              <a:t>single step</a:t>
            </a:r>
            <a:r>
              <a:rPr lang="en-US" dirty="0">
                <a:solidFill>
                  <a:schemeClr val="bg1"/>
                </a:solidFill>
                <a:ea typeface="굴림" pitchFamily="50" charset="-127"/>
              </a:rPr>
              <a:t> </a:t>
            </a:r>
            <a:r>
              <a:rPr lang="en-US" dirty="0">
                <a:ea typeface="굴림" pitchFamily="50" charset="-127"/>
              </a:rPr>
              <a:t>is a single CPU instruction: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ea typeface="굴림" pitchFamily="50" charset="-127"/>
              </a:rPr>
              <a:t>assignments, array lookups, comparisons, arithmetic operations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Get Sum Number of Steps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13353" y="1970544"/>
            <a:ext cx="10515598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getSumEven(int[] array)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(array[i] % 2 == 0) sum += array[i];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7141672" y="1837392"/>
            <a:ext cx="3352800" cy="990600"/>
          </a:xfrm>
          <a:prstGeom prst="wedgeRoundRectCallout">
            <a:avLst>
              <a:gd name="adj1" fmla="val -63906"/>
              <a:gd name="adj2" fmla="val -8700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Solution: 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T(n) = 9n + 3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799012" y="4343400"/>
            <a:ext cx="4495800" cy="838200"/>
          </a:xfrm>
          <a:prstGeom prst="wedgeRoundRectCallout">
            <a:avLst>
              <a:gd name="adj1" fmla="val -56213"/>
              <a:gd name="adj2" fmla="val -48503"/>
              <a:gd name="adj3" fmla="val 16667"/>
            </a:avLst>
          </a:prstGeom>
          <a:solidFill>
            <a:schemeClr val="tx1">
              <a:alpha val="94902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Counting maximum steps is called </a:t>
            </a:r>
            <a:r>
              <a:rPr lang="en-US" sz="2800" b="1" dirty="0">
                <a:solidFill>
                  <a:schemeClr val="bg1"/>
                </a:solidFill>
              </a:rPr>
              <a:t>worst-case</a:t>
            </a:r>
            <a:r>
              <a:rPr lang="en-US" sz="2800" dirty="0">
                <a:solidFill>
                  <a:srgbClr val="FFFFFF"/>
                </a:solidFill>
              </a:rPr>
              <a:t> analysis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0EE718-035A-43EA-90B7-AC637C61B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2111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Worst-case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altLang="ko-KR" dirty="0">
                <a:ea typeface="굴림" pitchFamily="50" charset="-127"/>
              </a:rPr>
              <a:t>An upper </a:t>
            </a:r>
            <a:r>
              <a:rPr lang="en-US" altLang="ko-KR" dirty="0">
                <a:solidFill>
                  <a:srgbClr val="234465"/>
                </a:solidFill>
                <a:ea typeface="굴림" pitchFamily="50" charset="-127"/>
              </a:rPr>
              <a:t>bound</a:t>
            </a:r>
            <a:r>
              <a:rPr lang="en-US" altLang="ko-KR" dirty="0">
                <a:ea typeface="굴림" pitchFamily="50" charset="-127"/>
              </a:rPr>
              <a:t> on the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Average-case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Average running time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altLang="ko-KR" b="1" dirty="0">
                <a:solidFill>
                  <a:schemeClr val="bg1"/>
                </a:solidFill>
                <a:ea typeface="굴림" pitchFamily="50" charset="-127"/>
              </a:rPr>
              <a:t>Best-case</a:t>
            </a:r>
          </a:p>
          <a:p>
            <a:pPr lvl="1">
              <a:lnSpc>
                <a:spcPct val="100000"/>
              </a:lnSpc>
            </a:pPr>
            <a:r>
              <a:rPr lang="en-US" altLang="ko-KR" dirty="0">
                <a:ea typeface="굴림" pitchFamily="50" charset="-127"/>
              </a:rPr>
              <a:t>The lower bound on the running time </a:t>
            </a:r>
            <a:br>
              <a:rPr lang="en-US" altLang="ko-KR" dirty="0">
                <a:ea typeface="굴림" pitchFamily="50" charset="-127"/>
              </a:rPr>
            </a:br>
            <a:r>
              <a:rPr lang="en-US" altLang="ko-KR" dirty="0">
                <a:ea typeface="굴림" pitchFamily="50" charset="-127"/>
              </a:rPr>
              <a:t>(the optimal case)</a:t>
            </a:r>
            <a:endParaRPr lang="bg-BG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itchFamily="50" charset="-127"/>
              </a:rPr>
              <a:t>Time Complexity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659" y="1196125"/>
            <a:ext cx="4403839" cy="5132439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43F8CA3-B651-4D8C-8DE4-013F4ADEC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57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Why don't use Stack and Queue?</a:t>
            </a:r>
          </a:p>
          <a:p>
            <a:pPr lvl="1"/>
            <a:r>
              <a:rPr lang="en-US" dirty="0"/>
              <a:t>Implementation details which make </a:t>
            </a:r>
            <a:r>
              <a:rPr lang="en-US" b="1" dirty="0">
                <a:solidFill>
                  <a:schemeClr val="bg1"/>
                </a:solidFill>
              </a:rPr>
              <a:t>unsecure usability</a:t>
            </a:r>
          </a:p>
          <a:p>
            <a:pPr lvl="1"/>
            <a:r>
              <a:rPr lang="en-US" dirty="0"/>
              <a:t>In many cases those structures will </a:t>
            </a:r>
            <a:r>
              <a:rPr lang="en-US" b="1" dirty="0">
                <a:solidFill>
                  <a:schemeClr val="bg1"/>
                </a:solidFill>
              </a:rPr>
              <a:t>decrease the performance</a:t>
            </a:r>
          </a:p>
          <a:p>
            <a:r>
              <a:rPr lang="en-US" dirty="0"/>
              <a:t>Why to use ArrayDeque?</a:t>
            </a:r>
          </a:p>
          <a:p>
            <a:pPr lvl="1"/>
            <a:r>
              <a:rPr lang="en-US" dirty="0"/>
              <a:t>Implementation which makes the structure </a:t>
            </a:r>
            <a:r>
              <a:rPr lang="en-US" b="1" dirty="0">
                <a:solidFill>
                  <a:schemeClr val="bg1"/>
                </a:solidFill>
              </a:rPr>
              <a:t>more secure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Better performance </a:t>
            </a:r>
            <a:r>
              <a:rPr lang="en-US" dirty="0"/>
              <a:t>and usability</a:t>
            </a:r>
          </a:p>
          <a:p>
            <a:pPr lvl="1"/>
            <a:r>
              <a:rPr lang="en-US" dirty="0"/>
              <a:t>Methods which operate as those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structures suggest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Stacks and Queue vs. ArrayDeque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ADBEF5-98D8-4B41-B008-0B50FDAA57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53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162" y="1404326"/>
            <a:ext cx="2633508" cy="263350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6A1D0DB-8D93-4DDA-B2AB-D164546E46A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Stack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3418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4003</TotalTime>
  <Words>2536</Words>
  <Application>Microsoft Office PowerPoint</Application>
  <PresentationFormat>Widescreen</PresentationFormat>
  <Paragraphs>518</Paragraphs>
  <Slides>46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Stack and Queue</vt:lpstr>
      <vt:lpstr>Table of Contents</vt:lpstr>
      <vt:lpstr>Algorithmic Complexity </vt:lpstr>
      <vt:lpstr>Algorithmic Complexity </vt:lpstr>
      <vt:lpstr>Algorithmic Complexity </vt:lpstr>
      <vt:lpstr>Get Sum Number of Steps</vt:lpstr>
      <vt:lpstr>Time Complexity</vt:lpstr>
      <vt:lpstr>Stacks and Queue vs. ArrayDeque</vt:lpstr>
      <vt:lpstr>Stack</vt:lpstr>
      <vt:lpstr>Stack Functionality</vt:lpstr>
      <vt:lpstr>ArrayDeque&lt;E&gt; – Java Stack Implementation</vt:lpstr>
      <vt:lpstr>Stack – Utility Methods</vt:lpstr>
      <vt:lpstr>Stack – Overview of All Operations  </vt:lpstr>
      <vt:lpstr>Problem: Browser History</vt:lpstr>
      <vt:lpstr>Solution: Browser History (1)</vt:lpstr>
      <vt:lpstr>Solution: Browser History (2)</vt:lpstr>
      <vt:lpstr>Problem: Simple Calculator</vt:lpstr>
      <vt:lpstr>Solution: Simple Calculator (1)</vt:lpstr>
      <vt:lpstr>Solution: Simple Calculator (2)</vt:lpstr>
      <vt:lpstr>Problem: Decimal to Binary Converter</vt:lpstr>
      <vt:lpstr>Solution: Decimal to Binary Converter</vt:lpstr>
      <vt:lpstr>Problem: Matching Brackets</vt:lpstr>
      <vt:lpstr>Solution: Matching Brackets (1)</vt:lpstr>
      <vt:lpstr>Solution: Matching Brackets (2)</vt:lpstr>
      <vt:lpstr>Queues</vt:lpstr>
      <vt:lpstr>Queue</vt:lpstr>
      <vt:lpstr>Queue – Abstract Data Type</vt:lpstr>
      <vt:lpstr>ArrayDeque&lt;E&gt; – Java Queue Implementation</vt:lpstr>
      <vt:lpstr>ArrayDeque&lt;E&gt; – Java Queue Implementation (2)</vt:lpstr>
      <vt:lpstr>Add() / Offer()</vt:lpstr>
      <vt:lpstr>Remove() / Poll()</vt:lpstr>
      <vt:lpstr>Problem: Hot Potato</vt:lpstr>
      <vt:lpstr>Solution: Hot Potato (1)</vt:lpstr>
      <vt:lpstr>Solution: Hot Potato (2)</vt:lpstr>
      <vt:lpstr>ArrayDeque&lt;E&gt; – Java Queue Implementation (3)</vt:lpstr>
      <vt:lpstr>Peek()</vt:lpstr>
      <vt:lpstr>Problem: Math Potato</vt:lpstr>
      <vt:lpstr>Solution: Math Potato</vt:lpstr>
      <vt:lpstr>Queue – Overview of All Operations </vt:lpstr>
      <vt:lpstr>Priority Queue</vt:lpstr>
      <vt:lpstr>Summary</vt:lpstr>
      <vt:lpstr>Questions?</vt:lpstr>
      <vt:lpstr>SoftUni Diamond Partners</vt:lpstr>
      <vt:lpstr>SoftUni Organizational Partners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Advanced - Stack and Queue</dc:title>
  <dc:subject>Java Advanced Practical Training Course @ SoftUni</dc:subject>
  <dc:creator>Software University</dc:creator>
  <cp:keywords>Advanced; java; fundamentals; technology;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 </cp:lastModifiedBy>
  <cp:revision>14</cp:revision>
  <dcterms:created xsi:type="dcterms:W3CDTF">2018-05-23T13:08:44Z</dcterms:created>
  <dcterms:modified xsi:type="dcterms:W3CDTF">2020-04-03T13:18:08Z</dcterms:modified>
  <cp:category>programming;computer programming;software development;web development</cp:category>
</cp:coreProperties>
</file>