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401" r:id="rId23"/>
    <p:sldId id="279" r:id="rId24"/>
    <p:sldId id="280" r:id="rId25"/>
    <p:sldId id="405" r:id="rId26"/>
    <p:sldId id="4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6638228-AF63-4448-BB8C-67D3E81B6C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9759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BA931E-64C2-4689-AFDD-EEE104AB24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7878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D112F6-8B9D-4E20-A283-ED71ABC68D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9642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A4161A-A923-447D-B424-80A4FC598D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1174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1C23E10-D682-4136-86B6-521ABEC2C1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858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C53525E-F781-413B-8E6A-312E358B36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9363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73#0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73#1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73#3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73#4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8.png"/><Relationship Id="rId22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38.gif"/><Relationship Id="rId4" Type="http://schemas.openxmlformats.org/officeDocument/2006/relationships/image" Target="../media/image35.jpeg"/><Relationship Id="rId9" Type="http://schemas.openxmlformats.org/officeDocument/2006/relationships/hyperlink" Target="https://www.lukanet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579318"/>
            <a:ext cx="10965303" cy="882654"/>
          </a:xfrm>
        </p:spPr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1755808"/>
            <a:ext cx="2074279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3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Matrix – Example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42976" y="1429190"/>
            <a:ext cx="9506047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int rows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int cols = Integer.parseInt(scanner.nextLine());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matrix = new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int[rows][cols]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for (int row =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&lt; rows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 row++)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String[] inputTokens = scanner.nextLine().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for (int column =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column &lt; cols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 column++)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matrix[row][column]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= 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	    Integer.parseInt(inputTokens[column]);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7D45BBC-F819-4604-AAD2-8F7F56F0BE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895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401830" cy="5460314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 that reads </a:t>
            </a:r>
            <a:r>
              <a:rPr lang="en-US" sz="3200" b="1" dirty="0">
                <a:solidFill>
                  <a:schemeClr val="bg1"/>
                </a:solidFill>
              </a:rPr>
              <a:t>two integer matrices </a:t>
            </a:r>
            <a:r>
              <a:rPr lang="en-US" sz="3200" dirty="0"/>
              <a:t>(2D arrays) </a:t>
            </a:r>
            <a:br>
              <a:rPr lang="en-US" sz="3200" dirty="0"/>
            </a:br>
            <a:r>
              <a:rPr lang="en-US" sz="3200" dirty="0"/>
              <a:t>from the console and </a:t>
            </a:r>
            <a:r>
              <a:rPr lang="en-US" sz="3200" b="1" dirty="0">
                <a:solidFill>
                  <a:schemeClr val="bg1"/>
                </a:solidFill>
              </a:rPr>
              <a:t>compares</a:t>
            </a:r>
            <a:r>
              <a:rPr lang="en-US" sz="3200" dirty="0"/>
              <a:t> them element by element</a:t>
            </a:r>
          </a:p>
          <a:p>
            <a:r>
              <a:rPr lang="en-US" sz="3200" dirty="0"/>
              <a:t>Print </a:t>
            </a:r>
            <a:r>
              <a:rPr lang="en-US" sz="3200" b="1" dirty="0"/>
              <a:t>equal</a:t>
            </a:r>
            <a:r>
              <a:rPr lang="en-US" sz="3200" dirty="0"/>
              <a:t> if the matrices match, and </a:t>
            </a:r>
            <a:r>
              <a:rPr lang="en-US" sz="3200" b="1" dirty="0"/>
              <a:t>not equal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if they don't match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Compare Matrices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266356"/>
              </p:ext>
            </p:extLst>
          </p:nvPr>
        </p:nvGraphicFramePr>
        <p:xfrm>
          <a:off x="1925639" y="3559281"/>
          <a:ext cx="8128000" cy="2740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686027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85721078"/>
                    </a:ext>
                  </a:extLst>
                </a:gridCol>
              </a:tblGrid>
              <a:tr h="415501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70435"/>
                  </a:ext>
                </a:extLst>
              </a:tr>
              <a:tr h="2077212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2 1 3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2 1 3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622844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D18F7B70-8D7D-4BE2-8A3B-0A504507EC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C0D041-BFC0-4AE7-8EE3-31BA0CEC5EE0}"/>
              </a:ext>
            </a:extLst>
          </p:cNvPr>
          <p:cNvSpPr txBox="1"/>
          <p:nvPr/>
        </p:nvSpPr>
        <p:spPr>
          <a:xfrm>
            <a:off x="714274" y="641937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https://judge.softuni.bg/Contests/Practice/Index/2273#0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939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25895" y="1612622"/>
            <a:ext cx="9506047" cy="43799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int[] dimentions = Arrays.stream(</a:t>
            </a:r>
            <a:r>
              <a:rPr lang="en-US" sz="2400" dirty="0" err="1">
                <a:solidFill>
                  <a:schemeClr val="tx1"/>
                </a:solidFill>
              </a:rPr>
              <a:t>scanner.nextLine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.split("\\s++"))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.mapToInt(Integer::parseInt)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.</a:t>
            </a:r>
            <a:r>
              <a:rPr lang="en-US" sz="2400" dirty="0" err="1">
                <a:solidFill>
                  <a:schemeClr val="tx1"/>
                </a:solidFill>
              </a:rPr>
              <a:t>toArray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int firstMatrixRows = dimentions[0];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int firstMatrixCols = dimentions[1];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continue…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2C32AD3-2A3F-4B2A-AF53-BE3FF24D68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32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34013" y="1610255"/>
            <a:ext cx="8599032" cy="43799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(int i = 0; i &lt; firstMatrixRows; i++)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int[] 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Arrays.stream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scanner.nextLine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.split("\\s+"))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.mapToInt(Integer::</a:t>
            </a:r>
            <a:r>
              <a:rPr lang="en-US" sz="2400" dirty="0" err="1">
                <a:solidFill>
                  <a:schemeClr val="tx1"/>
                </a:solidFill>
              </a:rPr>
              <a:t>parseInt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.toArray();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firstMatrix</a:t>
            </a:r>
            <a:r>
              <a:rPr lang="en-US" sz="2400" dirty="0">
                <a:solidFill>
                  <a:schemeClr val="bg1"/>
                </a:solidFill>
              </a:rPr>
              <a:t>[i] = </a:t>
            </a:r>
            <a:r>
              <a:rPr lang="en-US" sz="2400" dirty="0" err="1">
                <a:solidFill>
                  <a:schemeClr val="bg1"/>
                </a:solidFill>
              </a:rPr>
              <a:t>arr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read second matrix…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C59F38-644F-4F41-9FAA-D2DD057F92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8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648" y="1182554"/>
            <a:ext cx="12024851" cy="565094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static </a:t>
            </a:r>
            <a:r>
              <a:rPr lang="en-US" sz="2200" dirty="0" err="1">
                <a:solidFill>
                  <a:schemeClr val="tx1"/>
                </a:solidFill>
              </a:rPr>
              <a:t>boolean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matricesAreEqual</a:t>
            </a:r>
            <a:r>
              <a:rPr lang="en-US" sz="2200" dirty="0">
                <a:solidFill>
                  <a:schemeClr val="tx1"/>
                </a:solidFill>
              </a:rPr>
              <a:t>(int[][] </a:t>
            </a:r>
            <a:r>
              <a:rPr lang="en-US" sz="2200" dirty="0" err="1">
                <a:solidFill>
                  <a:schemeClr val="tx1"/>
                </a:solidFill>
              </a:rPr>
              <a:t>firstMatrix</a:t>
            </a:r>
            <a:r>
              <a:rPr lang="en-US" sz="2200" dirty="0">
                <a:solidFill>
                  <a:schemeClr val="tx1"/>
                </a:solidFill>
              </a:rPr>
              <a:t>, int[][] </a:t>
            </a:r>
            <a:r>
              <a:rPr lang="en-US" sz="2200" dirty="0" err="1">
                <a:solidFill>
                  <a:schemeClr val="tx1"/>
                </a:solidFill>
              </a:rPr>
              <a:t>secondMatrix</a:t>
            </a:r>
            <a:r>
              <a:rPr lang="en-US" sz="2200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if (</a:t>
            </a:r>
            <a:r>
              <a:rPr lang="en-US" sz="2200" dirty="0" err="1">
                <a:solidFill>
                  <a:schemeClr val="tx1"/>
                </a:solidFill>
              </a:rPr>
              <a:t>firstMatrix.</a:t>
            </a:r>
            <a:r>
              <a:rPr lang="en-US" sz="2200" dirty="0" err="1">
                <a:solidFill>
                  <a:schemeClr val="bg1"/>
                </a:solidFill>
              </a:rPr>
              <a:t>length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!= </a:t>
            </a:r>
            <a:r>
              <a:rPr lang="en-US" sz="2200" dirty="0" err="1">
                <a:solidFill>
                  <a:schemeClr val="tx1"/>
                </a:solidFill>
              </a:rPr>
              <a:t>secondMatrix.</a:t>
            </a:r>
            <a:r>
              <a:rPr lang="en-US" sz="2200" dirty="0" err="1">
                <a:solidFill>
                  <a:schemeClr val="bg1"/>
                </a:solidFill>
              </a:rPr>
              <a:t>length</a:t>
            </a:r>
            <a:r>
              <a:rPr lang="en-US" sz="2200" dirty="0"/>
              <a:t>) </a:t>
            </a:r>
            <a:r>
              <a:rPr lang="en-US" sz="2200" dirty="0">
                <a:solidFill>
                  <a:schemeClr val="tx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for (int row = 0; row &lt; </a:t>
            </a:r>
            <a:r>
              <a:rPr lang="en-US" sz="2200" dirty="0" err="1">
                <a:solidFill>
                  <a:schemeClr val="tx1"/>
                </a:solidFill>
              </a:rPr>
              <a:t>firstMatrix.</a:t>
            </a:r>
            <a:r>
              <a:rPr lang="en-US" sz="2200" dirty="0" err="1">
                <a:solidFill>
                  <a:schemeClr val="bg1"/>
                </a:solidFill>
              </a:rPr>
              <a:t>length</a:t>
            </a:r>
            <a:r>
              <a:rPr lang="en-US" sz="2200" dirty="0">
                <a:solidFill>
                  <a:schemeClr val="tx1"/>
                </a:solidFill>
              </a:rPr>
              <a:t>; row 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tx1"/>
                </a:solidFill>
              </a:rPr>
              <a:t>if (</a:t>
            </a:r>
            <a:r>
              <a:rPr lang="en-US" sz="2200" dirty="0" err="1">
                <a:solidFill>
                  <a:schemeClr val="tx1"/>
                </a:solidFill>
              </a:rPr>
              <a:t>firstMatrix</a:t>
            </a:r>
            <a:r>
              <a:rPr lang="en-US" sz="2200" dirty="0">
                <a:solidFill>
                  <a:schemeClr val="tx1"/>
                </a:solidFill>
              </a:rPr>
              <a:t>[row].length != </a:t>
            </a:r>
            <a:r>
              <a:rPr lang="en-US" sz="2200" dirty="0" err="1">
                <a:solidFill>
                  <a:schemeClr val="tx1"/>
                </a:solidFill>
              </a:rPr>
              <a:t>secondMatrix</a:t>
            </a:r>
            <a:r>
              <a:rPr lang="en-US" sz="2200" dirty="0">
                <a:solidFill>
                  <a:schemeClr val="tx1"/>
                </a:solidFill>
              </a:rPr>
              <a:t>[row].length)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tx1"/>
                </a:solidFill>
              </a:rPr>
              <a:t>for (int col = 0; col &lt; </a:t>
            </a:r>
            <a:r>
              <a:rPr lang="en-US" sz="2200" dirty="0" err="1">
                <a:solidFill>
                  <a:schemeClr val="tx1"/>
                </a:solidFill>
              </a:rPr>
              <a:t>firstMatrix</a:t>
            </a:r>
            <a:r>
              <a:rPr lang="en-US" sz="2200" dirty="0">
                <a:solidFill>
                  <a:schemeClr val="tx1"/>
                </a:solidFill>
              </a:rPr>
              <a:t>[row].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>
                <a:solidFill>
                  <a:schemeClr val="tx1"/>
                </a:solidFill>
              </a:rPr>
              <a:t>; col 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if (</a:t>
            </a:r>
            <a:r>
              <a:rPr lang="en-US" sz="2200" dirty="0" err="1">
                <a:solidFill>
                  <a:schemeClr val="tx1"/>
                </a:solidFill>
              </a:rPr>
              <a:t>firstMatrix</a:t>
            </a:r>
            <a:r>
              <a:rPr lang="en-US" sz="2200" dirty="0">
                <a:solidFill>
                  <a:schemeClr val="tx1"/>
                </a:solidFill>
              </a:rPr>
              <a:t>[row][col] != </a:t>
            </a:r>
            <a:r>
              <a:rPr lang="en-US" sz="2200" dirty="0" err="1">
                <a:solidFill>
                  <a:schemeClr val="tx1"/>
                </a:solidFill>
              </a:rPr>
              <a:t>secondMatrix</a:t>
            </a:r>
            <a:r>
              <a:rPr lang="en-US" sz="2200" dirty="0">
                <a:solidFill>
                  <a:schemeClr val="tx1"/>
                </a:solidFill>
              </a:rPr>
              <a:t>[row][col]) 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true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4EC5B4-1651-4B57-B472-6DA8AD73C0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53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677133" cy="5200211"/>
          </a:xfrm>
        </p:spPr>
        <p:txBody>
          <a:bodyPr>
            <a:normAutofit/>
          </a:bodyPr>
          <a:lstStyle/>
          <a:p>
            <a:r>
              <a:rPr lang="en-US" sz="2600" dirty="0"/>
              <a:t>Write a program that reads a </a:t>
            </a:r>
            <a:r>
              <a:rPr lang="en-US" sz="2600" b="1" dirty="0">
                <a:solidFill>
                  <a:schemeClr val="bg1"/>
                </a:solidFill>
              </a:rPr>
              <a:t>matrix</a:t>
            </a:r>
            <a:r>
              <a:rPr lang="en-US" sz="2600" dirty="0"/>
              <a:t> of integers from the console, then a </a:t>
            </a:r>
            <a:r>
              <a:rPr lang="en-US" sz="2600" b="1" dirty="0">
                <a:solidFill>
                  <a:schemeClr val="bg1"/>
                </a:solidFill>
              </a:rPr>
              <a:t>number</a:t>
            </a:r>
            <a:r>
              <a:rPr lang="en-US" sz="2600" dirty="0"/>
              <a:t> and prints all the positions at which that number appears in the matrix</a:t>
            </a:r>
          </a:p>
          <a:p>
            <a:r>
              <a:rPr lang="en-US" sz="2600" dirty="0"/>
              <a:t>The matrix definition on the console will contain a line with two positive integer   numbers </a:t>
            </a:r>
            <a:r>
              <a:rPr lang="en-US" sz="2600" b="1" dirty="0"/>
              <a:t>R</a:t>
            </a:r>
            <a:r>
              <a:rPr lang="en-US" sz="2600" dirty="0"/>
              <a:t> and </a:t>
            </a:r>
            <a:r>
              <a:rPr lang="en-US" sz="2600" b="1" dirty="0"/>
              <a:t>C</a:t>
            </a:r>
            <a:r>
              <a:rPr lang="en-US" sz="2600" dirty="0"/>
              <a:t> – the number of rows and columns in the matrix</a:t>
            </a:r>
          </a:p>
          <a:p>
            <a:r>
              <a:rPr lang="en-US" sz="2600" dirty="0"/>
              <a:t>If the number does not appear in the matrix, print </a:t>
            </a:r>
            <a:r>
              <a:rPr lang="en-US" sz="2600" b="1" dirty="0">
                <a:solidFill>
                  <a:schemeClr val="bg1"/>
                </a:solidFill>
              </a:rPr>
              <a:t>"not found"</a:t>
            </a:r>
            <a:endParaRPr lang="en-US" sz="2600" dirty="0">
              <a:solidFill>
                <a:schemeClr val="bg1"/>
              </a:solidFill>
            </a:endParaRPr>
          </a:p>
          <a:p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Positions of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967262"/>
              </p:ext>
            </p:extLst>
          </p:nvPr>
        </p:nvGraphicFramePr>
        <p:xfrm>
          <a:off x="3175817" y="3941111"/>
          <a:ext cx="5486401" cy="21709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6388">
                  <a:extLst>
                    <a:ext uri="{9D8B030D-6E8A-4147-A177-3AD203B41FA5}">
                      <a16:colId xmlns:a16="http://schemas.microsoft.com/office/drawing/2014/main" val="3979196999"/>
                    </a:ext>
                  </a:extLst>
                </a:gridCol>
                <a:gridCol w="2930013">
                  <a:extLst>
                    <a:ext uri="{9D8B030D-6E8A-4147-A177-3AD203B41FA5}">
                      <a16:colId xmlns:a16="http://schemas.microsoft.com/office/drawing/2014/main" val="715183741"/>
                    </a:ext>
                  </a:extLst>
                </a:gridCol>
              </a:tblGrid>
              <a:tr h="4812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21402"/>
                  </a:ext>
                </a:extLst>
              </a:tr>
              <a:tr h="16897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2 3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1 2 3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4 2 2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0 1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1 1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1 2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50689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86EB1ABC-F6D8-4BFB-B2F1-701005BA5D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0DA58-DB39-434D-ADB9-5C36E684F033}"/>
              </a:ext>
            </a:extLst>
          </p:cNvPr>
          <p:cNvSpPr txBox="1"/>
          <p:nvPr/>
        </p:nvSpPr>
        <p:spPr>
          <a:xfrm>
            <a:off x="714274" y="641937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https://judge.softuni.bg/Contests/Practice/Index/2273#1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511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93158" y="1195315"/>
            <a:ext cx="10005684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//TODO Read matrix…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searchNumber = Integer.parseInt(</a:t>
            </a:r>
            <a:r>
              <a:rPr lang="en-US" dirty="0" err="1">
                <a:solidFill>
                  <a:schemeClr val="tx1"/>
                </a:solidFill>
              </a:rPr>
              <a:t>scanner.nextLine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boolean</a:t>
            </a:r>
            <a:r>
              <a:rPr lang="en-US" dirty="0">
                <a:solidFill>
                  <a:schemeClr val="tx1"/>
                </a:solidFill>
              </a:rPr>
              <a:t> isFound = false;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(int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0;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&lt; matrix.length;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(int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0;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&lt; matrix[row].length;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if (</a:t>
            </a:r>
            <a:r>
              <a:rPr lang="en-US" dirty="0">
                <a:solidFill>
                  <a:schemeClr val="bg1"/>
                </a:solidFill>
              </a:rPr>
              <a:t>matrix[row][col] == </a:t>
            </a:r>
            <a:r>
              <a:rPr lang="en-US" dirty="0" err="1">
                <a:solidFill>
                  <a:schemeClr val="bg1"/>
                </a:solidFill>
              </a:rPr>
              <a:t>searchNumber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(row + " " + col); 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 = true;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if(!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("not found");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Positions of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45BF29E-AA44-4160-9B3F-D7DE21D3D9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04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matrix from the console</a:t>
            </a:r>
          </a:p>
          <a:p>
            <a:r>
              <a:rPr lang="en-US" dirty="0"/>
              <a:t>Print the number of 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</a:p>
          <a:p>
            <a:r>
              <a:rPr lang="en-US" dirty="0"/>
              <a:t>Print the number of </a:t>
            </a:r>
            <a:r>
              <a:rPr lang="en-US" b="1" dirty="0">
                <a:solidFill>
                  <a:schemeClr val="bg1"/>
                </a:solidFill>
              </a:rPr>
              <a:t>columns</a:t>
            </a:r>
          </a:p>
          <a:p>
            <a:r>
              <a:rPr lang="en-US" dirty="0"/>
              <a:t>Print the sum of all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All Elements of Matrix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943648"/>
              </p:ext>
            </p:extLst>
          </p:nvPr>
        </p:nvGraphicFramePr>
        <p:xfrm>
          <a:off x="1568452" y="4082296"/>
          <a:ext cx="8128000" cy="2121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810297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58420208"/>
                    </a:ext>
                  </a:extLst>
                </a:gridCol>
              </a:tblGrid>
              <a:tr h="4175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067635"/>
                  </a:ext>
                </a:extLst>
              </a:tr>
              <a:tr h="1664970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3, 6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7, 1, 3, 3, 2, 1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1, 3, 9, 8, 5, 6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4, 6, 7, 9, 1, 0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310797"/>
                  </a:ext>
                </a:extLst>
              </a:tr>
            </a:tbl>
          </a:graphicData>
        </a:graphic>
      </p:graphicFrame>
      <p:sp>
        <p:nvSpPr>
          <p:cNvPr id="8" name="Slide Number">
            <a:extLst>
              <a:ext uri="{FF2B5EF4-FFF2-40B4-BE49-F238E27FC236}">
                <a16:creationId xmlns:a16="http://schemas.microsoft.com/office/drawing/2014/main" id="{96D10DE8-5A13-4FE4-A194-5E9B6607FC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6B791-0345-4889-9E7A-DEE5763D7C58}"/>
              </a:ext>
            </a:extLst>
          </p:cNvPr>
          <p:cNvSpPr txBox="1"/>
          <p:nvPr/>
        </p:nvSpPr>
        <p:spPr>
          <a:xfrm>
            <a:off x="714274" y="641937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https://judge.softuni.bg/Contests/Practice/Index/2273#3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101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All Elements of Matrix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91000" y="1225689"/>
            <a:ext cx="956686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 sizes = scanner.nextLine();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int[][] matrix = matrixReader(sizes);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 implement method matrixReader(String sizes)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matrix[0].length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row = 0; row 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row++)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(int col = 0; col 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col++)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sum += matrix[row][col];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System.out.println(sum);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484065" y="2658881"/>
            <a:ext cx="3070504" cy="1012172"/>
          </a:xfrm>
          <a:prstGeom prst="wedgeRoundRectCallout">
            <a:avLst>
              <a:gd name="adj1" fmla="val -65413"/>
              <a:gd name="adj2" fmla="val -35932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Gets length of 0</a:t>
            </a:r>
            <a:r>
              <a:rPr lang="en-US" sz="2500" baseline="30000" dirty="0">
                <a:solidFill>
                  <a:schemeClr val="bg2"/>
                </a:solidFill>
                <a:cs typeface="Consolas" pitchFamily="49" charset="0"/>
              </a:rPr>
              <a:t>th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 dimension (</a:t>
            </a:r>
            <a:r>
              <a:rPr lang="en-US" sz="2500" b="1" dirty="0">
                <a:solidFill>
                  <a:schemeClr val="bg2"/>
                </a:solidFill>
                <a:cs typeface="Consolas" pitchFamily="49" charset="0"/>
              </a:rPr>
              <a:t>rows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)</a:t>
            </a:r>
            <a:endParaRPr lang="bg-BG" sz="2500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017534" y="4901281"/>
            <a:ext cx="3070504" cy="1012172"/>
          </a:xfrm>
          <a:prstGeom prst="wedgeRoundRectCallout">
            <a:avLst>
              <a:gd name="adj1" fmla="val -35369"/>
              <a:gd name="adj2" fmla="val -6737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Gets length of 1</a:t>
            </a:r>
            <a:r>
              <a:rPr lang="en-US" sz="2500" baseline="30000" dirty="0">
                <a:solidFill>
                  <a:schemeClr val="bg2"/>
                </a:solidFill>
                <a:cs typeface="Consolas" pitchFamily="49" charset="0"/>
              </a:rPr>
              <a:t>st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  dimension (</a:t>
            </a:r>
            <a:r>
              <a:rPr lang="en-US" sz="2500" b="1" dirty="0">
                <a:solidFill>
                  <a:schemeClr val="bg2"/>
                </a:solidFill>
                <a:cs typeface="Consolas" pitchFamily="49" charset="0"/>
              </a:rPr>
              <a:t>columns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)</a:t>
            </a:r>
            <a:endParaRPr lang="bg-BG" sz="2500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5F05014-C0DF-4CE7-9637-1D5FB777DF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2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Find the 2x2 square with max sum in a given matrix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Read the matrix from the console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Find the biggest </a:t>
            </a:r>
            <a:r>
              <a:rPr lang="en-US" sz="2800" b="1" dirty="0">
                <a:solidFill>
                  <a:schemeClr val="bg1"/>
                </a:solidFill>
              </a:rPr>
              <a:t>sum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of 2x2 submatrix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Print the result in form of a new matrix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Maximum Sum of 2X2 Submatrix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01416"/>
              </p:ext>
            </p:extLst>
          </p:nvPr>
        </p:nvGraphicFramePr>
        <p:xfrm>
          <a:off x="1717368" y="3796658"/>
          <a:ext cx="8128000" cy="221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031619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12888484"/>
                    </a:ext>
                  </a:extLst>
                </a:gridCol>
              </a:tblGrid>
              <a:tr h="5393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0596"/>
                  </a:ext>
                </a:extLst>
              </a:tr>
              <a:tr h="1677960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3, 6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7, 1, 3, 3, 2, 1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1, 3, 9, 8, 5, 6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4, 6, 7, 9, 1, 0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9 8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7 9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532700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2379406" y="5152103"/>
            <a:ext cx="546357" cy="658762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812989" y="4429431"/>
            <a:ext cx="546357" cy="658762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83E1E0-8473-48C9-88E1-9BA0300F05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75933-C8A9-4906-B408-AF2EC471768A}"/>
              </a:ext>
            </a:extLst>
          </p:cNvPr>
          <p:cNvSpPr txBox="1"/>
          <p:nvPr/>
        </p:nvSpPr>
        <p:spPr>
          <a:xfrm>
            <a:off x="714274" y="641937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https://judge.softuni.bg/Contests/Practice/Index/2273#4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7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in Java</a:t>
            </a:r>
          </a:p>
          <a:p>
            <a:r>
              <a:rPr lang="en-US" dirty="0"/>
              <a:t>What is Multidimensional Array?</a:t>
            </a:r>
          </a:p>
          <a:p>
            <a:r>
              <a:rPr lang="en-US" dirty="0"/>
              <a:t>Declaring and Creating </a:t>
            </a:r>
            <a:br>
              <a:rPr lang="bg-BG" dirty="0"/>
            </a:br>
            <a:r>
              <a:rPr lang="en-US" dirty="0"/>
              <a:t>Multidimensional Arrays</a:t>
            </a:r>
          </a:p>
          <a:p>
            <a:r>
              <a:rPr lang="en-US" dirty="0"/>
              <a:t>Initializing Multidimensional Arrays</a:t>
            </a:r>
          </a:p>
          <a:p>
            <a:r>
              <a:rPr lang="en-US" dirty="0"/>
              <a:t>Accessing Elements</a:t>
            </a:r>
          </a:p>
          <a:p>
            <a:r>
              <a:rPr lang="en-US" dirty="0"/>
              <a:t>Reading a Matrix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6BF0DEE-E9F8-4A9C-9AB1-B4189D27A1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768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Maximum Sum of 2X2 Submatrix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98512" y="1814124"/>
            <a:ext cx="105918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bestSum = Integer.MIN_VALUE;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resultRow;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resultCol;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row = 0;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&lt; matrix.length - 1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col = 0;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 &lt; matrix[row].length - 1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int sum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matrix[row][col]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 + 1]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            	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 + 1][col]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 + 1][col + 1]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(sum &gt; bestSum)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bestSum =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resultRow = row;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resultCol = col;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C4AE835-F969-4E4F-9AC0-149C58D4B6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754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Multidimensional Array?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Arrays can have more than one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dimension, e.g. matrices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Declaring </a:t>
            </a:r>
            <a:r>
              <a:rPr lang="en-US" sz="3200" b="1">
                <a:solidFill>
                  <a:schemeClr val="bg1"/>
                </a:solidFill>
              </a:rPr>
              <a:t>and Creating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Use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keyword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Initializing Multidimensional Arrays</a:t>
            </a:r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1359008-D6CE-4F1E-B972-CBB39BAB6D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64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7004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850F8115-3911-4618-826E-890D6B92E4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23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415F985A-149E-4667-8EA3-0651D6A40B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33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AD5AC33-FA0D-49E0-80D3-2451739A7AE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3C08AA-96DB-4E6F-8BA2-D74C435FA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956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Trash\coordinate-system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3" t="-3828" r="-3004" b="-3350"/>
          <a:stretch>
            <a:fillRect/>
          </a:stretch>
        </p:blipFill>
        <p:spPr bwMode="auto">
          <a:xfrm>
            <a:off x="4955458" y="1607574"/>
            <a:ext cx="2338848" cy="2112508"/>
          </a:xfrm>
          <a:prstGeom prst="roundRect">
            <a:avLst>
              <a:gd name="adj" fmla="val 5952"/>
            </a:avLst>
          </a:prstGeom>
          <a:solidFill>
            <a:srgbClr val="FFFFFF"/>
          </a:solid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8BDA23E-E31E-473D-925B-6DB9451B9F2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Multidimensional Arrays</a:t>
            </a:r>
            <a:endParaRPr lang="bg-BG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2E8CC23-60D2-4EF5-85FC-BD0D44F1D4E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256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programming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/>
              <a:t>)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 Java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6"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1074427" y="4502275"/>
            <a:ext cx="3232994" cy="648928"/>
          </a:xfrm>
          <a:prstGeom prst="wedgeRoundRectCallout">
            <a:avLst>
              <a:gd name="adj1" fmla="val 61701"/>
              <a:gd name="adj2" fmla="val 2552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165804" y="4163326"/>
            <a:ext cx="2743200" cy="652770"/>
          </a:xfrm>
          <a:prstGeom prst="wedgeRoundRectCallout">
            <a:avLst>
              <a:gd name="adj1" fmla="val -61012"/>
              <a:gd name="adj2" fmla="val -77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 index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259102" y="5455621"/>
            <a:ext cx="2297391" cy="1098305"/>
          </a:xfrm>
          <a:prstGeom prst="wedgeRoundRectCallout">
            <a:avLst>
              <a:gd name="adj1" fmla="val -59049"/>
              <a:gd name="adj2" fmla="val -4017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of an array</a:t>
            </a:r>
            <a:endParaRPr lang="bg-BG" sz="2800" dirty="0">
              <a:solidFill>
                <a:srgbClr val="FFFFFF"/>
              </a:solidFill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745531"/>
              </p:ext>
            </p:extLst>
          </p:nvPr>
        </p:nvGraphicFramePr>
        <p:xfrm>
          <a:off x="4791294" y="4831911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4878215" y="4296925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06BA685-A25F-407D-BE3A-79574D1CB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515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60314"/>
          </a:xfrm>
        </p:spPr>
        <p:txBody>
          <a:bodyPr/>
          <a:lstStyle/>
          <a:p>
            <a:r>
              <a:rPr lang="en-US" dirty="0"/>
              <a:t>Allocating an array 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Assigning values to the array elements: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 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 in Java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1953904"/>
            <a:ext cx="8219822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int[] </a:t>
            </a:r>
            <a:r>
              <a:rPr lang="en-US" sz="2800" dirty="0">
                <a:solidFill>
                  <a:schemeClr val="tx1"/>
                </a:solidFill>
                <a:effectLst/>
              </a:rPr>
              <a:t>numbers = 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int[10]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3511731"/>
            <a:ext cx="8219824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for (int i = 0; i &lt; </a:t>
            </a:r>
            <a:r>
              <a:rPr lang="en-US" sz="2800" dirty="0">
                <a:solidFill>
                  <a:schemeClr val="bg1"/>
                </a:solidFill>
                <a:effectLst/>
              </a:rPr>
              <a:t>numbers.length</a:t>
            </a:r>
            <a:r>
              <a:rPr lang="en-US" sz="2800" dirty="0">
                <a:solidFill>
                  <a:schemeClr val="tx1"/>
                </a:solidFill>
                <a:effectLst/>
              </a:rPr>
              <a:t>; i++)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numbers[i] = i + 1;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4" y="5410200"/>
            <a:ext cx="821982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numbers[3]</a:t>
            </a:r>
            <a:r>
              <a:rPr lang="en-US" sz="2800" dirty="0">
                <a:solidFill>
                  <a:schemeClr val="tx1"/>
                </a:solidFill>
                <a:effectLst/>
              </a:rPr>
              <a:t> = 20;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numbers[5]</a:t>
            </a:r>
            <a:r>
              <a:rPr lang="en-US" sz="2800" dirty="0">
                <a:solidFill>
                  <a:schemeClr val="tx1"/>
                </a:solidFill>
                <a:effectLst/>
              </a:rPr>
              <a:t> = numbers[2] + numbers[7];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02526" y="1196125"/>
            <a:ext cx="3419224" cy="648928"/>
          </a:xfrm>
          <a:prstGeom prst="wedgeRoundRectCallout">
            <a:avLst>
              <a:gd name="adj1" fmla="val -38514"/>
              <a:gd name="adj2" fmla="val 7211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Array of </a:t>
            </a:r>
            <a:r>
              <a:rPr lang="en-US" sz="2800" b="1" dirty="0">
                <a:solidFill>
                  <a:srgbClr val="FFFFFF"/>
                </a:solidFill>
              </a:rPr>
              <a:t>10</a:t>
            </a:r>
            <a:r>
              <a:rPr lang="en-US" sz="2800" dirty="0">
                <a:solidFill>
                  <a:srgbClr val="FFFFFF"/>
                </a:solidFill>
              </a:rPr>
              <a:t> elements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194224" y="5308812"/>
            <a:ext cx="2743200" cy="652770"/>
          </a:xfrm>
          <a:prstGeom prst="wedgeRoundRectCallout">
            <a:avLst>
              <a:gd name="adj1" fmla="val -55860"/>
              <a:gd name="adj2" fmla="val 3893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 </a:t>
            </a:r>
            <a:r>
              <a:rPr lang="en-US" sz="2800" b="1" dirty="0">
                <a:solidFill>
                  <a:srgbClr val="FFFFFF"/>
                </a:solidFill>
              </a:rPr>
              <a:t>index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792036" y="4181321"/>
            <a:ext cx="3419224" cy="961676"/>
          </a:xfrm>
          <a:prstGeom prst="wedgeRoundRectCallout">
            <a:avLst>
              <a:gd name="adj1" fmla="val -60918"/>
              <a:gd name="adj2" fmla="val -3334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All elements are of the </a:t>
            </a:r>
            <a:r>
              <a:rPr lang="en-US" sz="2800" b="1" dirty="0">
                <a:solidFill>
                  <a:srgbClr val="FFFFFF"/>
                </a:solidFill>
              </a:rPr>
              <a:t>same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35CE90BC-8328-4671-A2AF-D975BA619E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453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array is a systematic arrangement of similar objects</a:t>
            </a:r>
          </a:p>
          <a:p>
            <a:r>
              <a:rPr lang="en-US" dirty="0"/>
              <a:t>Arrays can have more than one dimension, e.g. matrices</a:t>
            </a:r>
          </a:p>
          <a:p>
            <a:r>
              <a:rPr lang="en-US" dirty="0"/>
              <a:t>The most used multidimensional arrays are the 2-dimensional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Multidimensional Array?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0F7C77-57BD-492C-955A-B040C0711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523318"/>
              </p:ext>
            </p:extLst>
          </p:nvPr>
        </p:nvGraphicFramePr>
        <p:xfrm>
          <a:off x="989012" y="3608438"/>
          <a:ext cx="6477000" cy="279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82803088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2938369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8000535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3858556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882983427"/>
                    </a:ext>
                  </a:extLst>
                </a:gridCol>
              </a:tblGrid>
              <a:tr h="558472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Matrix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COLUMS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78034"/>
                  </a:ext>
                </a:extLst>
              </a:tr>
              <a:tr h="558472">
                <a:tc rowSpan="4"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</a:t>
                      </a:r>
                    </a:p>
                    <a:p>
                      <a:pPr algn="ctr"/>
                      <a:r>
                        <a:rPr lang="en-GB" b="1" dirty="0"/>
                        <a:t>O</a:t>
                      </a:r>
                    </a:p>
                    <a:p>
                      <a:pPr algn="ctr"/>
                      <a:r>
                        <a:rPr lang="en-GB" b="1" dirty="0"/>
                        <a:t>W</a:t>
                      </a:r>
                    </a:p>
                    <a:p>
                      <a:pPr algn="ctr"/>
                      <a:r>
                        <a:rPr lang="en-GB" b="1" dirty="0"/>
                        <a:t>S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[0][0]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462194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[1][0]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442212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[2][0]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044317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[3][0]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304157"/>
                  </a:ext>
                </a:extLst>
              </a:tr>
            </a:tbl>
          </a:graphicData>
        </a:graphic>
      </p:graphicFrame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619968" y="3915747"/>
            <a:ext cx="2286000" cy="613562"/>
          </a:xfrm>
          <a:prstGeom prst="wedgeRoundRectCallout">
            <a:avLst>
              <a:gd name="adj1" fmla="val -83293"/>
              <a:gd name="adj2" fmla="val 8254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  <a:latin typeface="+mn-lt"/>
              </a:rPr>
              <a:t>Row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619969" y="5004619"/>
            <a:ext cx="2286000" cy="613562"/>
          </a:xfrm>
          <a:prstGeom prst="wedgeRoundRectCallout">
            <a:avLst>
              <a:gd name="adj1" fmla="val -68036"/>
              <a:gd name="adj2" fmla="val -3720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  <a:latin typeface="+mn-lt"/>
              </a:rPr>
              <a:t>Column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A494536-8922-4C2A-9F5F-1FEB0A4F7D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275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multidimensional arrays: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multidimensional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specify the size of at </a:t>
            </a:r>
            <a:r>
              <a:rPr lang="en-US"/>
              <a:t>least one dimension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Declaring and Creating Multidimensional Arrays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0414" y="1752600"/>
            <a:ext cx="8514215" cy="1388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intMatrix;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floatMatrix;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String[][][]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strCube;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4" y="5181600"/>
            <a:ext cx="8514215" cy="1388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intMatrix = new int[3][];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floatMatrix = new float[8][2];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String[][][]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stringCube = new String[5][5][5];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E134CCD-6DDA-46D7-80BA-4A632E80E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83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Initializing a multidimensional array with values: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spcAft>
                <a:spcPts val="0"/>
              </a:spcAft>
              <a:buNone/>
            </a:pPr>
            <a:endParaRPr lang="en-US" dirty="0"/>
          </a:p>
          <a:p>
            <a:r>
              <a:rPr lang="en-US" dirty="0"/>
              <a:t>Matrices are represented by a list of rows</a:t>
            </a:r>
          </a:p>
          <a:p>
            <a:pPr lvl="1"/>
            <a:r>
              <a:rPr lang="en-US" dirty="0"/>
              <a:t>Each row consists of a list of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60412" y="2101403"/>
            <a:ext cx="6452151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int[][]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{1, 2, 3, 4},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0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{5, 6, 7, 8}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1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CCA4DAF-308C-4ABC-ADA7-3EC932BB80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875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Accessing N-dimensional array element: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Getting element value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Setting element value example: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212" y="1931313"/>
            <a:ext cx="850644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nDimensionalArray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[index</a:t>
            </a:r>
            <a:r>
              <a:rPr lang="en-US" sz="24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[index</a:t>
            </a:r>
            <a:r>
              <a:rPr lang="en-US" sz="24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4212" y="3200400"/>
            <a:ext cx="733078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int[][] array = {{1, 2}, {3, 4}};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element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array[1][1]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</a:t>
            </a:r>
            <a:r>
              <a:rPr lang="en-US" sz="2400" b="1" i="1" baseline="-25000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= 4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84212" y="4800600"/>
            <a:ext cx="850644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int[][] array = new int[3][4];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row = 0; row &lt; array.length;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col = 0; col &lt; array[0].length;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array[row][col]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row + col;</a:t>
            </a:r>
          </a:p>
        </p:txBody>
      </p:sp>
      <p:sp>
        <p:nvSpPr>
          <p:cNvPr id="7" name="Rectangle 6"/>
          <p:cNvSpPr/>
          <p:nvPr/>
        </p:nvSpPr>
        <p:spPr>
          <a:xfrm>
            <a:off x="8704875" y="2590800"/>
            <a:ext cx="1981201" cy="198120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67647"/>
              </p:ext>
            </p:extLst>
          </p:nvPr>
        </p:nvGraphicFramePr>
        <p:xfrm>
          <a:off x="8893979" y="2777837"/>
          <a:ext cx="1645920" cy="16459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9954444" y="3827741"/>
            <a:ext cx="635487" cy="615680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 b="1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E6D5062-85CE-4A85-918E-6A0751516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007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3734</TotalTime>
  <Words>1803</Words>
  <Application>Microsoft Office PowerPoint</Application>
  <PresentationFormat>Widescreen</PresentationFormat>
  <Paragraphs>313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</vt:lpstr>
      <vt:lpstr>Multidimensional Arrays</vt:lpstr>
      <vt:lpstr>Content</vt:lpstr>
      <vt:lpstr>Multidimensional Arrays</vt:lpstr>
      <vt:lpstr>Array in Java</vt:lpstr>
      <vt:lpstr>Working with Arrays in Java</vt:lpstr>
      <vt:lpstr>What is Multidimensional Array?</vt:lpstr>
      <vt:lpstr>Declaring and Creating Multidimensional Arrays</vt:lpstr>
      <vt:lpstr>Initializing Multidimensional Arrays</vt:lpstr>
      <vt:lpstr>Accessing Elements</vt:lpstr>
      <vt:lpstr>Reading a Matrix – Example</vt:lpstr>
      <vt:lpstr>Problem: Compare Matrices</vt:lpstr>
      <vt:lpstr>Solution: Compare Matrices (1)</vt:lpstr>
      <vt:lpstr>Solution: Compare Matrices (2)</vt:lpstr>
      <vt:lpstr>Solution: Compare Matrices (3)</vt:lpstr>
      <vt:lpstr>Problem: Positions of</vt:lpstr>
      <vt:lpstr>Solution: Positions of</vt:lpstr>
      <vt:lpstr>Problem: Sum of All Elements of Matrix</vt:lpstr>
      <vt:lpstr>Solution: Sum of All Elements of Matrix</vt:lpstr>
      <vt:lpstr>Problem: Maximum Sum of 2X2 Submatrix</vt:lpstr>
      <vt:lpstr>Solution: Maximum Sum of 2X2 Submatrix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Multidimensional Arrays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Dimitar Tanasi</cp:lastModifiedBy>
  <cp:revision>11</cp:revision>
  <dcterms:created xsi:type="dcterms:W3CDTF">2018-05-23T13:08:44Z</dcterms:created>
  <dcterms:modified xsi:type="dcterms:W3CDTF">2020-03-25T14:24:01Z</dcterms:modified>
  <cp:category>programming;computer programming;software development;web development</cp:category>
</cp:coreProperties>
</file>