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2"/>
    <p:sldMasterId id="2147483688" r:id="rId3"/>
  </p:sldMasterIdLst>
  <p:notesMasterIdLst>
    <p:notesMasterId r:id="rId65"/>
  </p:notesMasterIdLst>
  <p:handoutMasterIdLst>
    <p:handoutMasterId r:id="rId66"/>
  </p:handoutMasterIdLst>
  <p:sldIdLst>
    <p:sldId id="528" r:id="rId4"/>
    <p:sldId id="529" r:id="rId5"/>
    <p:sldId id="530" r:id="rId6"/>
    <p:sldId id="532" r:id="rId7"/>
    <p:sldId id="546" r:id="rId8"/>
    <p:sldId id="469" r:id="rId9"/>
    <p:sldId id="547" r:id="rId10"/>
    <p:sldId id="509" r:id="rId11"/>
    <p:sldId id="510" r:id="rId12"/>
    <p:sldId id="511" r:id="rId13"/>
    <p:sldId id="512" r:id="rId14"/>
    <p:sldId id="513" r:id="rId15"/>
    <p:sldId id="527" r:id="rId16"/>
    <p:sldId id="470" r:id="rId17"/>
    <p:sldId id="541" r:id="rId18"/>
    <p:sldId id="472" r:id="rId19"/>
    <p:sldId id="475" r:id="rId20"/>
    <p:sldId id="476" r:id="rId21"/>
    <p:sldId id="477" r:id="rId22"/>
    <p:sldId id="478" r:id="rId23"/>
    <p:sldId id="479" r:id="rId24"/>
    <p:sldId id="549" r:id="rId25"/>
    <p:sldId id="550" r:id="rId26"/>
    <p:sldId id="481" r:id="rId27"/>
    <p:sldId id="482" r:id="rId28"/>
    <p:sldId id="483" r:id="rId29"/>
    <p:sldId id="540" r:id="rId30"/>
    <p:sldId id="486" r:id="rId31"/>
    <p:sldId id="488" r:id="rId32"/>
    <p:sldId id="489" r:id="rId33"/>
    <p:sldId id="492" r:id="rId34"/>
    <p:sldId id="548" r:id="rId35"/>
    <p:sldId id="551" r:id="rId36"/>
    <p:sldId id="553" r:id="rId37"/>
    <p:sldId id="493" r:id="rId38"/>
    <p:sldId id="542" r:id="rId39"/>
    <p:sldId id="560" r:id="rId40"/>
    <p:sldId id="561" r:id="rId41"/>
    <p:sldId id="562" r:id="rId42"/>
    <p:sldId id="563" r:id="rId43"/>
    <p:sldId id="564" r:id="rId44"/>
    <p:sldId id="565" r:id="rId45"/>
    <p:sldId id="566" r:id="rId46"/>
    <p:sldId id="567" r:id="rId47"/>
    <p:sldId id="494" r:id="rId48"/>
    <p:sldId id="495" r:id="rId49"/>
    <p:sldId id="573" r:id="rId50"/>
    <p:sldId id="497" r:id="rId51"/>
    <p:sldId id="498" r:id="rId52"/>
    <p:sldId id="543" r:id="rId53"/>
    <p:sldId id="500" r:id="rId54"/>
    <p:sldId id="501" r:id="rId55"/>
    <p:sldId id="554" r:id="rId56"/>
    <p:sldId id="503" r:id="rId57"/>
    <p:sldId id="544" r:id="rId58"/>
    <p:sldId id="534" r:id="rId59"/>
    <p:sldId id="568" r:id="rId60"/>
    <p:sldId id="577" r:id="rId61"/>
    <p:sldId id="575" r:id="rId62"/>
    <p:sldId id="571" r:id="rId63"/>
    <p:sldId id="572" r:id="rId6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28"/>
            <p14:sldId id="529"/>
            <p14:sldId id="530"/>
          </p14:sldIdLst>
        </p14:section>
        <p14:section name="What Is a Method?" id="{C4869C20-EB37-4424-A483-B9F08417A64E}">
          <p14:sldIdLst>
            <p14:sldId id="532"/>
            <p14:sldId id="546"/>
            <p14:sldId id="469"/>
            <p14:sldId id="547"/>
          </p14:sldIdLst>
        </p14:section>
        <p14:section name="Naming and Best Practices" id="{454F8948-8D4C-4E7C-B40C-15C301B32B1C}">
          <p14:sldIdLst>
            <p14:sldId id="509"/>
            <p14:sldId id="510"/>
            <p14:sldId id="511"/>
            <p14:sldId id="512"/>
            <p14:sldId id="513"/>
          </p14:sldIdLst>
        </p14:section>
        <p14:section name="Declaring and Invoking Methods" id="{8301E940-4394-4BA5-BCB0-1C993E8D6532}">
          <p14:sldIdLst>
            <p14:sldId id="527"/>
            <p14:sldId id="470"/>
            <p14:sldId id="541"/>
            <p14:sldId id="472"/>
          </p14:sldIdLst>
        </p14:section>
        <p14:section name="Methods with Parameters" id="{06814317-9113-49ED-9B36-2C3616246E58}">
          <p14:sldIdLst>
            <p14:sldId id="475"/>
            <p14:sldId id="476"/>
            <p14:sldId id="477"/>
            <p14:sldId id="478"/>
            <p14:sldId id="479"/>
            <p14:sldId id="549"/>
            <p14:sldId id="550"/>
            <p14:sldId id="481"/>
            <p14:sldId id="482"/>
            <p14:sldId id="483"/>
            <p14:sldId id="540"/>
          </p14:sldIdLst>
        </p14:section>
        <p14:section name="Returning Values from Methods" id="{768F46D0-5F2A-479C-9BFC-E5D7D3ADEED6}">
          <p14:sldIdLst>
            <p14:sldId id="486"/>
            <p14:sldId id="488"/>
            <p14:sldId id="489"/>
            <p14:sldId id="492"/>
            <p14:sldId id="548"/>
            <p14:sldId id="551"/>
            <p14:sldId id="553"/>
            <p14:sldId id="493"/>
            <p14:sldId id="542"/>
          </p14:sldIdLst>
        </p14:section>
        <p14:section name="Value vs. Reference Types" id="{78CED573-CBCE-42AD-9141-F0375E4E4923}">
          <p14:sldIdLst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</p14:sldIdLst>
        </p14:section>
        <p14:section name="Overloading Methods" id="{C97211C1-4529-4D97-9A79-2057BEAD90E7}">
          <p14:sldIdLst>
            <p14:sldId id="494"/>
            <p14:sldId id="495"/>
            <p14:sldId id="573"/>
            <p14:sldId id="497"/>
            <p14:sldId id="498"/>
            <p14:sldId id="543"/>
          </p14:sldIdLst>
        </p14:section>
        <p14:section name="Program Execution Flow" id="{AD939C48-C2F8-48A0-9B9D-88468017A465}">
          <p14:sldIdLst>
            <p14:sldId id="500"/>
            <p14:sldId id="501"/>
            <p14:sldId id="554"/>
            <p14:sldId id="503"/>
            <p14:sldId id="544"/>
          </p14:sldIdLst>
        </p14:section>
        <p14:section name="Conclusion" id="{7532FCCD-B372-4A12-9B10-3D812A020F3C}">
          <p14:sldIdLst>
            <p14:sldId id="534"/>
            <p14:sldId id="568"/>
            <p14:sldId id="577"/>
            <p14:sldId id="575"/>
            <p14:sldId id="571"/>
            <p14:sldId id="5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A000"/>
    <a:srgbClr val="A3ABBC"/>
    <a:srgbClr val="ADB4C3"/>
    <a:srgbClr val="11ABBC"/>
    <a:srgbClr val="FFF0D9"/>
    <a:srgbClr val="FFA72A"/>
    <a:srgbClr val="F0F5FA"/>
    <a:srgbClr val="1A8AFA"/>
    <a:srgbClr val="0097C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74" d="100"/>
          <a:sy n="74" d="100"/>
        </p:scale>
        <p:origin x="546" y="5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4/15/2020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2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05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65633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6907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345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436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44150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76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57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389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25300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9239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165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60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872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16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9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4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3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8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6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9083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31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2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5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2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1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5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7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8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6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7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6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0" y="6035665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0" y="6035665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6" y="254857"/>
            <a:ext cx="10962447" cy="882654"/>
          </a:xfrm>
        </p:spPr>
        <p:txBody>
          <a:bodyPr/>
          <a:lstStyle>
            <a:lvl1pPr algn="ctr">
              <a:defRPr sz="4797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5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16124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40279"/>
            <a:ext cx="295074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7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76800"/>
            <a:ext cx="2950749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8741"/>
            <a:ext cx="2950749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7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77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3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8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91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5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578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4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4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8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2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6" y="1702472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2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2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2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2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37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1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5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7" y="1297094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7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8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3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3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2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1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1" y="1186308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7" dirty="0"/>
              <a:t>Software University – High-Quality Education, </a:t>
            </a:r>
            <a:br>
              <a:rPr lang="en-US" sz="3197" dirty="0"/>
            </a:br>
            <a:r>
              <a:rPr lang="en-US" sz="3197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7" noProof="1">
                <a:hlinkClick r:id="rId3"/>
              </a:rPr>
              <a:t>softuni.bg</a:t>
            </a:r>
            <a:r>
              <a:rPr lang="en-US" sz="2897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Foundation</a:t>
            </a:r>
            <a:endParaRPr lang="bg-BG" sz="3197" dirty="0"/>
          </a:p>
          <a:p>
            <a:pPr lvl="1">
              <a:lnSpc>
                <a:spcPct val="100000"/>
              </a:lnSpc>
            </a:pPr>
            <a:r>
              <a:rPr lang="en-US" sz="2997" noProof="1">
                <a:hlinkClick r:id="rId4"/>
              </a:rPr>
              <a:t>http://softuni.foundation/</a:t>
            </a:r>
            <a:endParaRPr lang="en-US" sz="2997" noProof="1"/>
          </a:p>
          <a:p>
            <a:pPr>
              <a:lnSpc>
                <a:spcPct val="100000"/>
              </a:lnSpc>
            </a:pPr>
            <a:r>
              <a:rPr lang="en-US" sz="3197" dirty="0"/>
              <a:t>Software University @ Facebook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kumimoji="0" lang="en-US" sz="2897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7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7" dirty="0"/>
              <a:t>Software University Forums</a:t>
            </a:r>
          </a:p>
          <a:p>
            <a:pPr marL="989684" marR="0" lvl="1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/>
            </a:pPr>
            <a:r>
              <a:rPr lang="en-US" sz="2797" dirty="0">
                <a:hlinkClick r:id="rId6"/>
              </a:rPr>
              <a:t>forum.softuni.bg</a:t>
            </a:r>
            <a:endParaRPr lang="en-US" sz="2797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5" y="5017463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0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29" y="1319424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2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4464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2615848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7" y="319859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35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3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2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458" y="2351427"/>
            <a:ext cx="5437955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48639" y="2374047"/>
            <a:ext cx="3170229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687" y="1303142"/>
            <a:ext cx="10962447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6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085" y="6057658"/>
            <a:ext cx="2105462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1" y="6035667"/>
            <a:ext cx="629415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791" y="6035667"/>
            <a:ext cx="1186773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687" y="254857"/>
            <a:ext cx="10962447" cy="882654"/>
          </a:xfrm>
        </p:spPr>
        <p:txBody>
          <a:bodyPr/>
          <a:lstStyle>
            <a:lvl1pPr algn="ctr">
              <a:defRPr sz="4796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0076" y="6080062"/>
            <a:ext cx="1436897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1602" y="5909808"/>
            <a:ext cx="2950749" cy="39542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6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1602" y="6334604"/>
            <a:ext cx="2950749" cy="3631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6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0972" y="4867855"/>
            <a:ext cx="2950749" cy="52468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6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0972" y="5361113"/>
            <a:ext cx="2950749" cy="46005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6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/>
        </p:nvSpPr>
        <p:spPr>
          <a:xfrm>
            <a:off x="-1588" y="6702676"/>
            <a:ext cx="12188825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253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7"/>
            <a:ext cx="8180332" cy="4795935"/>
          </a:xfrm>
        </p:spPr>
        <p:txBody>
          <a:bodyPr/>
          <a:lstStyle>
            <a:lvl1pPr marL="513734" indent="-513734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6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08309" y="1409638"/>
            <a:ext cx="357123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71605"/>
            <a:ext cx="8180332" cy="4795935"/>
          </a:xfrm>
        </p:spPr>
        <p:txBody>
          <a:bodyPr/>
          <a:lstStyle>
            <a:lvl1pPr marL="513888" indent="-513888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7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2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41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6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4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316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1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9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0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3" y="3314707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1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5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9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4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0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815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" y="6184676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792" tIns="60896" rIns="121792" bIns="608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8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6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9" y="6390563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3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8853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8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6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5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357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29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8853" indent="0">
              <a:buNone/>
              <a:defRPr sz="3729"/>
            </a:lvl2pPr>
            <a:lvl3pPr marL="1217707" indent="0">
              <a:buNone/>
              <a:defRPr sz="3196"/>
            </a:lvl3pPr>
            <a:lvl4pPr marL="1826561" indent="0">
              <a:buNone/>
              <a:defRPr sz="2663"/>
            </a:lvl4pPr>
            <a:lvl5pPr marL="2435414" indent="0">
              <a:buNone/>
              <a:defRPr sz="2663"/>
            </a:lvl5pPr>
            <a:lvl6pPr marL="3044268" indent="0">
              <a:buNone/>
              <a:defRPr sz="2663"/>
            </a:lvl6pPr>
            <a:lvl7pPr marL="3653122" indent="0">
              <a:buNone/>
              <a:defRPr sz="2663"/>
            </a:lvl7pPr>
            <a:lvl8pPr marL="4261975" indent="0">
              <a:buNone/>
              <a:defRPr sz="2663"/>
            </a:lvl8pPr>
            <a:lvl9pPr marL="4870828" indent="0">
              <a:buNone/>
              <a:defRPr sz="2663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6704" y="1748999"/>
            <a:ext cx="239938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3" y="6721485"/>
            <a:ext cx="12188825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689" y="1353867"/>
            <a:ext cx="7197424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41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027" y="703247"/>
            <a:ext cx="8403884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304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1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1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4" y="2222932"/>
            <a:ext cx="3574974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9" y="314259"/>
            <a:ext cx="2125527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8" y="1702476"/>
            <a:ext cx="1198589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6"/>
            <a:ext cx="1166096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6"/>
            <a:ext cx="1166096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6"/>
            <a:ext cx="1166096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6"/>
            <a:ext cx="1166096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8" y="6371334"/>
            <a:ext cx="12192000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047" y="1702474"/>
            <a:ext cx="1198589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869" y="3776294"/>
            <a:ext cx="1166096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78" y="3776294"/>
            <a:ext cx="1166096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003" y="3775664"/>
            <a:ext cx="1166096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628" y="3769759"/>
            <a:ext cx="1166096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253" y="3776294"/>
            <a:ext cx="1166096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421" y="3776295"/>
            <a:ext cx="1164351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/>
        </p:nvCxnSpPr>
        <p:spPr>
          <a:xfrm>
            <a:off x="3968380" y="3335565"/>
            <a:ext cx="715992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/>
        </p:nvCxnSpPr>
        <p:spPr>
          <a:xfrm>
            <a:off x="396838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/>
        </p:nvCxnSpPr>
        <p:spPr>
          <a:xfrm>
            <a:off x="5362603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/>
        </p:nvCxnSpPr>
        <p:spPr>
          <a:xfrm>
            <a:off x="680942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/>
        </p:nvCxnSpPr>
        <p:spPr>
          <a:xfrm>
            <a:off x="8249051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/>
        </p:nvCxnSpPr>
        <p:spPr>
          <a:xfrm>
            <a:off x="9688676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/>
        </p:nvCxnSpPr>
        <p:spPr>
          <a:xfrm>
            <a:off x="11128301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/>
        </p:nvCxnSpPr>
        <p:spPr>
          <a:xfrm>
            <a:off x="7548341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22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87" y="3048003"/>
            <a:ext cx="4142269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69" y="1269705"/>
            <a:ext cx="3506115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6" y="4961886"/>
            <a:ext cx="6685847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1487" y="1253341"/>
            <a:ext cx="3536315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68" y="1297096"/>
            <a:ext cx="4110401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3" y="3323273"/>
            <a:ext cx="6676269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9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1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949" y="4704825"/>
            <a:ext cx="10958928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490439"/>
            <a:ext cx="10958928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8611" y="867752"/>
            <a:ext cx="3551604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06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5788"/>
            <a:ext cx="12192000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/>
        </p:nvSpPr>
        <p:spPr>
          <a:xfrm>
            <a:off x="0" y="-7074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769" y="11072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4144" y="1200162"/>
            <a:ext cx="6095011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1399790"/>
            <a:ext cx="5352870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2" y="2317265"/>
            <a:ext cx="6665764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7"/>
          <a:stretch/>
        </p:blipFill>
        <p:spPr bwMode="auto">
          <a:xfrm>
            <a:off x="7759479" y="2602277"/>
            <a:ext cx="3154360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4" y="5230897"/>
            <a:ext cx="7165745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436" y="4510114"/>
            <a:ext cx="3351927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5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4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2" y="1186310"/>
            <a:ext cx="9501534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6"/>
            </a:lvl1pPr>
            <a:lvl2pPr marL="989387" marR="0" indent="-380534" algn="l" defTabSz="1217707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23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6" dirty="0"/>
              <a:t>Software University – High-Quality Education, </a:t>
            </a:r>
            <a:br>
              <a:rPr lang="en-US" sz="3196" dirty="0"/>
            </a:br>
            <a:r>
              <a:rPr lang="en-US" sz="3196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6" noProof="1">
                <a:hlinkClick r:id="rId3"/>
              </a:rPr>
              <a:t>softuni.bg</a:t>
            </a:r>
            <a:r>
              <a:rPr lang="en-US" sz="2896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6" dirty="0"/>
              <a:t>Software University Foundation</a:t>
            </a:r>
            <a:endParaRPr lang="bg-BG" sz="3196" dirty="0"/>
          </a:p>
          <a:p>
            <a:pPr lvl="1">
              <a:lnSpc>
                <a:spcPct val="100000"/>
              </a:lnSpc>
            </a:pPr>
            <a:r>
              <a:rPr lang="en-US" sz="2996" noProof="1">
                <a:hlinkClick r:id="rId4"/>
              </a:rPr>
              <a:t>http://softuni.foundation/</a:t>
            </a:r>
            <a:endParaRPr lang="en-US" sz="2996" noProof="1"/>
          </a:p>
          <a:p>
            <a:pPr>
              <a:lnSpc>
                <a:spcPct val="100000"/>
              </a:lnSpc>
            </a:pPr>
            <a:r>
              <a:rPr lang="en-US" sz="3196" dirty="0"/>
              <a:t>Software University @ Facebook</a:t>
            </a:r>
          </a:p>
          <a:p>
            <a:pPr marL="989387" marR="0" lvl="1" indent="-380534" algn="l" defTabSz="1217707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235" algn="l"/>
              </a:tabLst>
              <a:defRPr/>
            </a:pPr>
            <a:r>
              <a:rPr kumimoji="0" lang="en-US" sz="2896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6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6" dirty="0"/>
              <a:t>Software University Forums</a:t>
            </a:r>
          </a:p>
          <a:p>
            <a:pPr marL="989387" marR="0" lvl="1" indent="-380534" algn="l" defTabSz="1217707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235" algn="l"/>
              </a:tabLst>
              <a:defRPr/>
            </a:pPr>
            <a:r>
              <a:rPr lang="en-US" sz="2796" dirty="0">
                <a:hlinkClick r:id="rId6"/>
              </a:rPr>
              <a:t>forum.softuni.bg</a:t>
            </a:r>
            <a:endParaRPr lang="en-US" sz="2796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8777" y="3608627"/>
            <a:ext cx="1118740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86" y="5017465"/>
            <a:ext cx="1042233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61" y="2384689"/>
            <a:ext cx="3226924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30" y="1319426"/>
            <a:ext cx="1669839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3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6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3" y="108873"/>
            <a:ext cx="9503571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54572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869900"/>
            <a:ext cx="10363200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398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3999" cap="none" spc="200" baseline="0">
                <a:solidFill>
                  <a:schemeClr val="accent1"/>
                </a:solidFill>
              </a:defRPr>
            </a:lvl1pPr>
            <a:lvl2pPr marL="60931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621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793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43724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3046552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65586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426517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874484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A3D92-3261-477D-B938-027C7E7C28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18" y="319861"/>
            <a:ext cx="2212117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39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6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144" y="1792355"/>
            <a:ext cx="914914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2" y="3314705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20" y="100750"/>
            <a:ext cx="839730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038" y="274595"/>
            <a:ext cx="2144287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2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88825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47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4"/>
            <a:ext cx="12188825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24" tIns="60912" rIns="121824" bIns="6091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0306" y="4824666"/>
            <a:ext cx="1868214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088" y="5206774"/>
            <a:ext cx="95865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5931"/>
            <a:ext cx="5424735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3738" y="1195931"/>
            <a:ext cx="5424734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768" y="6390561"/>
            <a:ext cx="808502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0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5" y="1"/>
            <a:ext cx="12192000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5" y="-17929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2" y="1196126"/>
            <a:ext cx="11808021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036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830476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7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84" y="232973"/>
            <a:ext cx="2125527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0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8" y="6397197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0" y="6397197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094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6" r:id="rId16"/>
    <p:sldLayoutId id="2147483687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072" rtl="0" eaLnBrk="1" latinLnBrk="1" hangingPunct="1">
        <a:spcBef>
          <a:spcPct val="0"/>
        </a:spcBef>
        <a:buNone/>
        <a:defRPr sz="399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8" indent="-45677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7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1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7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9" algn="l" defTabSz="1218072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6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2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8" indent="-304519" algn="l" defTabSz="1218072" rtl="0" eaLnBrk="1" latinLnBrk="1" hangingPunct="1">
        <a:spcBef>
          <a:spcPct val="20000"/>
        </a:spcBef>
        <a:buFont typeface="Arial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9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5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2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8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4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2290" algn="l" defTabSz="1218072" rtl="0" eaLnBrk="1" latinLnBrk="1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769" y="6397199"/>
            <a:ext cx="80850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4/15/2020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271" y="6397199"/>
            <a:ext cx="1056453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00" y="6397199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7" y="100750"/>
            <a:ext cx="9503571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320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7707" rtl="0" eaLnBrk="1" latinLnBrk="1" hangingPunct="1">
        <a:spcBef>
          <a:spcPct val="0"/>
        </a:spcBef>
        <a:buNone/>
        <a:defRPr sz="3996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641" indent="-456641" algn="l" defTabSz="1217707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6" kern="1200">
          <a:solidFill>
            <a:schemeClr val="tx1"/>
          </a:solidFill>
          <a:latin typeface="+mn-lt"/>
          <a:ea typeface="+mn-ea"/>
          <a:cs typeface="+mn-cs"/>
        </a:defRPr>
      </a:lvl1pPr>
      <a:lvl2pPr marL="989387" indent="-380534" algn="l" defTabSz="1217707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6" kern="1200">
          <a:solidFill>
            <a:schemeClr val="tx1"/>
          </a:solidFill>
          <a:latin typeface="+mn-lt"/>
          <a:ea typeface="+mn-ea"/>
          <a:cs typeface="+mn-cs"/>
        </a:defRPr>
      </a:lvl2pPr>
      <a:lvl3pPr marL="1522134" indent="-304428" algn="l" defTabSz="1217707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6" kern="1200">
          <a:solidFill>
            <a:schemeClr val="tx1"/>
          </a:solidFill>
          <a:latin typeface="+mn-lt"/>
          <a:ea typeface="+mn-ea"/>
          <a:cs typeface="+mn-cs"/>
        </a:defRPr>
      </a:lvl3pPr>
      <a:lvl4pPr marL="2130988" indent="-304428" algn="l" defTabSz="1217707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6" kern="1200">
          <a:solidFill>
            <a:schemeClr val="tx1"/>
          </a:solidFill>
          <a:latin typeface="+mn-lt"/>
          <a:ea typeface="+mn-ea"/>
          <a:cs typeface="+mn-cs"/>
        </a:defRPr>
      </a:lvl4pPr>
      <a:lvl5pPr marL="2739841" indent="-304428" algn="l" defTabSz="1217707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6" kern="1200">
          <a:solidFill>
            <a:schemeClr val="tx1"/>
          </a:solidFill>
          <a:latin typeface="+mn-lt"/>
          <a:ea typeface="+mn-ea"/>
          <a:cs typeface="+mn-cs"/>
        </a:defRPr>
      </a:lvl5pPr>
      <a:lvl6pPr marL="3348694" indent="-304428" algn="l" defTabSz="1217707" rtl="0" eaLnBrk="1" latinLnBrk="1" hangingPunct="1">
        <a:spcBef>
          <a:spcPct val="20000"/>
        </a:spcBef>
        <a:buFont typeface="Arial" pitchFamily="34" charset="0"/>
        <a:buChar char="•"/>
        <a:defRPr sz="2663" kern="1200">
          <a:solidFill>
            <a:schemeClr val="tx1"/>
          </a:solidFill>
          <a:latin typeface="+mn-lt"/>
          <a:ea typeface="+mn-ea"/>
          <a:cs typeface="+mn-cs"/>
        </a:defRPr>
      </a:lvl6pPr>
      <a:lvl7pPr marL="3957548" indent="-304428" algn="l" defTabSz="1217707" rtl="0" eaLnBrk="1" latinLnBrk="1" hangingPunct="1">
        <a:spcBef>
          <a:spcPct val="20000"/>
        </a:spcBef>
        <a:buFont typeface="Arial" pitchFamily="34" charset="0"/>
        <a:buChar char="•"/>
        <a:defRPr sz="2663" kern="1200">
          <a:solidFill>
            <a:schemeClr val="tx1"/>
          </a:solidFill>
          <a:latin typeface="+mn-lt"/>
          <a:ea typeface="+mn-ea"/>
          <a:cs typeface="+mn-cs"/>
        </a:defRPr>
      </a:lvl7pPr>
      <a:lvl8pPr marL="4566402" indent="-304428" algn="l" defTabSz="1217707" rtl="0" eaLnBrk="1" latinLnBrk="1" hangingPunct="1">
        <a:spcBef>
          <a:spcPct val="20000"/>
        </a:spcBef>
        <a:buFont typeface="Arial" pitchFamily="34" charset="0"/>
        <a:buChar char="•"/>
        <a:defRPr sz="2663" kern="1200">
          <a:solidFill>
            <a:schemeClr val="tx1"/>
          </a:solidFill>
          <a:latin typeface="+mn-lt"/>
          <a:ea typeface="+mn-ea"/>
          <a:cs typeface="+mn-cs"/>
        </a:defRPr>
      </a:lvl8pPr>
      <a:lvl9pPr marL="5175255" indent="-304428" algn="l" defTabSz="1217707" rtl="0" eaLnBrk="1" latinLnBrk="1" hangingPunct="1">
        <a:spcBef>
          <a:spcPct val="20000"/>
        </a:spcBef>
        <a:buFont typeface="Arial" pitchFamily="34" charset="0"/>
        <a:buChar char="•"/>
        <a:defRPr sz="26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1pPr>
      <a:lvl2pPr marL="608853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2pPr>
      <a:lvl3pPr marL="1217707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3pPr>
      <a:lvl4pPr marL="1826561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4pPr>
      <a:lvl5pPr marL="2435414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5pPr>
      <a:lvl6pPr marL="3044268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6pPr>
      <a:lvl7pPr marL="3653122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7pPr>
      <a:lvl8pPr marL="4261975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8pPr>
      <a:lvl9pPr marL="4870828" algn="l" defTabSz="1217707" rtl="0" eaLnBrk="1" latinLnBrk="1" hangingPunct="1">
        <a:defRPr sz="23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courses/programming-fundamental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61.png"/><Relationship Id="rId26" Type="http://schemas.openxmlformats.org/officeDocument/2006/relationships/image" Target="../media/image6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5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6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5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5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9.png"/><Relationship Id="rId22" Type="http://schemas.openxmlformats.org/officeDocument/2006/relationships/image" Target="../media/image6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66.jpeg"/><Relationship Id="rId7" Type="http://schemas.openxmlformats.org/officeDocument/2006/relationships/image" Target="../media/image6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6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69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s://softuni.org/" TargetMode="External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3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Using Methods, Overloads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412" y="2196682"/>
            <a:ext cx="3676972" cy="337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Method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parameters names</a:t>
            </a:r>
          </a:p>
          <a:p>
            <a:pPr lvl="1"/>
            <a:r>
              <a:rPr lang="en-US" dirty="0"/>
              <a:t>Preferred form: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 or [</a:t>
            </a:r>
            <a:r>
              <a:rPr lang="en-US" b="1" dirty="0">
                <a:solidFill>
                  <a:schemeClr val="bg1"/>
                </a:solidFill>
              </a:rPr>
              <a:t>Adjective</a:t>
            </a:r>
            <a:r>
              <a:rPr lang="en-US" dirty="0"/>
              <a:t>] +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rgbClr val="FFA000"/>
                </a:solidFill>
              </a:rPr>
              <a:t>meaningful</a:t>
            </a:r>
            <a:endParaRPr lang="bg-BG" b="1" dirty="0">
              <a:solidFill>
                <a:srgbClr val="FFA000"/>
              </a:solidFill>
            </a:endParaRPr>
          </a:p>
          <a:p>
            <a:pPr marL="609036" lvl="1" indent="0">
              <a:buNone/>
            </a:pPr>
            <a:endParaRPr lang="bg-BG" b="1" dirty="0"/>
          </a:p>
          <a:p>
            <a:pPr lvl="1">
              <a:spcBef>
                <a:spcPts val="2400"/>
              </a:spcBef>
            </a:pPr>
            <a:r>
              <a:rPr lang="en-US" dirty="0"/>
              <a:t>Unit of measure should be obvious</a:t>
            </a:r>
            <a:endParaRPr lang="en-US" dirty="0">
              <a:solidFill>
                <a:srgbClr val="FB816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31059" y="3845860"/>
            <a:ext cx="5413692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br>
              <a:rPr lang="en-US" sz="2400" noProof="1">
                <a:solidFill>
                  <a:srgbClr val="234465"/>
                </a:solidFill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1612" y="5479918"/>
            <a:ext cx="8153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method should perform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, well-defined task</a:t>
            </a:r>
          </a:p>
          <a:p>
            <a:pPr lvl="1"/>
            <a:r>
              <a:rPr lang="en-US" dirty="0"/>
              <a:t>A Method's name should </a:t>
            </a: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that task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a clear and </a:t>
            </a:r>
            <a:br>
              <a:rPr lang="en-US" dirty="0"/>
            </a:br>
            <a:r>
              <a:rPr lang="en-US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methods </a:t>
            </a:r>
            <a:r>
              <a:rPr lang="en-US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them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to several shorter methods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Best Practices</a:t>
            </a:r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7612" y="4340705"/>
            <a:ext cx="64008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private static void printReceipt()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66433" y="4916566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</a:t>
            </a: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test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33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4"/>
            <a:ext cx="11801757" cy="53570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sure to use correct </a:t>
            </a:r>
            <a:r>
              <a:rPr lang="en-US" b="1" dirty="0">
                <a:solidFill>
                  <a:schemeClr val="bg1"/>
                </a:solidFill>
              </a:rPr>
              <a:t>indentation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  <a:p>
            <a:r>
              <a:rPr lang="en-US" dirty="0"/>
              <a:t>Leave a </a:t>
            </a:r>
            <a:r>
              <a:rPr lang="en-US" b="1" dirty="0">
                <a:solidFill>
                  <a:schemeClr val="bg1"/>
                </a:solidFill>
              </a:rPr>
              <a:t>blank line </a:t>
            </a:r>
            <a:r>
              <a:rPr lang="en-US" dirty="0"/>
              <a:t>between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after </a:t>
            </a:r>
            <a:r>
              <a:rPr lang="en-US" b="1" dirty="0">
                <a:solidFill>
                  <a:schemeClr val="bg1"/>
                </a:solidFill>
              </a:rPr>
              <a:t>loops</a:t>
            </a:r>
            <a:r>
              <a:rPr lang="en-US" dirty="0"/>
              <a:t> and after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statements</a:t>
            </a:r>
          </a:p>
          <a:p>
            <a:r>
              <a:rPr lang="en-US" dirty="0"/>
              <a:t>Always use </a:t>
            </a:r>
            <a:r>
              <a:rPr lang="en-US" b="1" dirty="0">
                <a:solidFill>
                  <a:schemeClr val="bg1"/>
                </a:solidFill>
              </a:rPr>
              <a:t>curly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brackets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 and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statements bodies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Avoid long lines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complex expressions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1752600"/>
            <a:ext cx="45720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main(args) 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55477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ight Arrow 12"/>
          <p:cNvSpPr/>
          <p:nvPr/>
        </p:nvSpPr>
        <p:spPr>
          <a:xfrm>
            <a:off x="955478" y="22986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65223" y="1752600"/>
            <a:ext cx="4834589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main(args)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561233" y="2553186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ight Arrow 12"/>
          <p:cNvSpPr/>
          <p:nvPr/>
        </p:nvSpPr>
        <p:spPr>
          <a:xfrm>
            <a:off x="7573570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ight Arrow 12"/>
          <p:cNvSpPr/>
          <p:nvPr/>
        </p:nvSpPr>
        <p:spPr>
          <a:xfrm>
            <a:off x="6891141" y="22737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&quot;No&quot; Symbol 1">
            <a:extLst>
              <a:ext uri="{FF2B5EF4-FFF2-40B4-BE49-F238E27FC236}">
                <a16:creationId xmlns:a16="http://schemas.microsoft.com/office/drawing/2014/main" id="{4DCC80BB-E4C8-4ECA-9320-4051339FD852}"/>
              </a:ext>
            </a:extLst>
          </p:cNvPr>
          <p:cNvSpPr/>
          <p:nvPr/>
        </p:nvSpPr>
        <p:spPr bwMode="auto">
          <a:xfrm>
            <a:off x="10361612" y="1825578"/>
            <a:ext cx="727608" cy="727608"/>
          </a:xfrm>
          <a:prstGeom prst="noSmoking">
            <a:avLst>
              <a:gd name="adj" fmla="val 14433"/>
            </a:avLst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1531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6EFCA0-4DFB-40E7-9F5C-BBF432488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Declaring and Invoking Methods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2077" y="152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dirty="0">
                <a:solidFill>
                  <a:schemeClr val="bg2"/>
                </a:solidFill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9066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Methods are declared </a:t>
            </a:r>
            <a:r>
              <a:rPr lang="en-US" b="1" dirty="0">
                <a:solidFill>
                  <a:schemeClr val="bg1"/>
                </a:solidFill>
              </a:rPr>
              <a:t>inside a class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also a method</a:t>
            </a:r>
          </a:p>
          <a:p>
            <a:r>
              <a:rPr lang="en-US" dirty="0"/>
              <a:t>Variables inside a method are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958564" y="1914394"/>
            <a:ext cx="8784048" cy="1640037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public static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System.out.println(text);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Methods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029622" y="1183830"/>
            <a:ext cx="2425055" cy="592824"/>
          </a:xfrm>
          <a:prstGeom prst="wedgeRoundRectCallout">
            <a:avLst>
              <a:gd name="adj1" fmla="val -24742"/>
              <a:gd name="adj2" fmla="val 6846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3104399" y="1173722"/>
            <a:ext cx="2133600" cy="592824"/>
          </a:xfrm>
          <a:prstGeom prst="wedgeRoundRectCallout">
            <a:avLst>
              <a:gd name="adj1" fmla="val 33496"/>
              <a:gd name="adj2" fmla="val 6888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9066212" y="1183829"/>
            <a:ext cx="2141887" cy="592825"/>
          </a:xfrm>
          <a:prstGeom prst="wedgeRoundRectCallout">
            <a:avLst>
              <a:gd name="adj1" fmla="val -35007"/>
              <a:gd name="adj2" fmla="val 6768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304212" y="2554665"/>
            <a:ext cx="1620387" cy="950536"/>
          </a:xfrm>
          <a:prstGeom prst="wedgeRoundRectCallout">
            <a:avLst>
              <a:gd name="adj1" fmla="val -62802"/>
              <a:gd name="adj2" fmla="val 763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Methods are first </a:t>
            </a:r>
            <a:r>
              <a:rPr lang="en-US" b="1" dirty="0">
                <a:solidFill>
                  <a:schemeClr val="bg1"/>
                </a:solidFill>
              </a:rPr>
              <a:t>declared</a:t>
            </a:r>
            <a:r>
              <a:rPr lang="en-US" dirty="0"/>
              <a:t>, then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invoked (called) </a:t>
            </a:r>
            <a:r>
              <a:rPr lang="en-US" dirty="0"/>
              <a:t>by their name +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9012" y="2057400"/>
            <a:ext cx="7239000" cy="15309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void printHeader()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System.out.println("----------");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89012" y="4746627"/>
            <a:ext cx="8153400" cy="146847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761412" y="2113327"/>
            <a:ext cx="2355602" cy="1114328"/>
          </a:xfrm>
          <a:prstGeom prst="wedgeRoundRectCallout">
            <a:avLst>
              <a:gd name="adj1" fmla="val -59564"/>
              <a:gd name="adj2" fmla="val 16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9348782" y="4936778"/>
            <a:ext cx="2355602" cy="1114328"/>
          </a:xfrm>
          <a:prstGeom prst="wedgeRoundRectCallout">
            <a:avLst>
              <a:gd name="adj1" fmla="val -60622"/>
              <a:gd name="adj2" fmla="val 188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</a:t>
            </a:r>
          </a:p>
        </p:txBody>
      </p:sp>
    </p:spTree>
    <p:extLst>
      <p:ext uri="{BB962C8B-B14F-4D97-AF65-F5344CB8AC3E}">
        <p14:creationId xmlns:p14="http://schemas.microsoft.com/office/powerpoint/2010/main" val="39826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method can be invoked from:</a:t>
            </a:r>
          </a:p>
          <a:p>
            <a:pPr lvl="1"/>
            <a:r>
              <a:rPr lang="en-US" dirty="0"/>
              <a:t>The main method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048204" y="2575559"/>
            <a:ext cx="7027408" cy="12691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89612" y="4739934"/>
            <a:ext cx="6019800" cy="167538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static void printHeader()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printHeaderTop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printHeaderBottom()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48204" y="4753990"/>
            <a:ext cx="3855650" cy="129149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crash() </a:t>
            </a:r>
            <a:r>
              <a:rPr lang="en-US" sz="2400" b="1" noProof="1">
                <a:latin typeface="Consolas" pitchFamily="49" charset="0"/>
              </a:rPr>
              <a:t>{</a:t>
            </a:r>
            <a:endParaRPr lang="en-US" sz="24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r>
              <a:rPr lang="en-US" sz="2400" b="1" noProof="1">
                <a:latin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A9FA73-5548-4CE6-BE6D-02DCB15D9314}"/>
              </a:ext>
            </a:extLst>
          </p:cNvPr>
          <p:cNvSpPr txBox="1">
            <a:spLocks/>
          </p:cNvSpPr>
          <p:nvPr/>
        </p:nvSpPr>
        <p:spPr>
          <a:xfrm>
            <a:off x="5789612" y="3992487"/>
            <a:ext cx="4644892" cy="58108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Some </a:t>
            </a:r>
            <a:r>
              <a:rPr lang="en-US" sz="3200" b="1" dirty="0">
                <a:solidFill>
                  <a:schemeClr val="bg1"/>
                </a:solidFill>
              </a:rPr>
              <a:t>other</a:t>
            </a:r>
            <a:r>
              <a:rPr lang="en-US" sz="3200" b="1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D9343993-F9E1-497E-B85A-FFA70520E194}"/>
              </a:ext>
            </a:extLst>
          </p:cNvPr>
          <p:cNvSpPr txBox="1">
            <a:spLocks/>
          </p:cNvSpPr>
          <p:nvPr/>
        </p:nvSpPr>
        <p:spPr>
          <a:xfrm>
            <a:off x="760412" y="4001763"/>
            <a:ext cx="4977278" cy="58108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Its own body – </a:t>
            </a:r>
            <a:r>
              <a:rPr lang="en-US" sz="3200" b="1" dirty="0">
                <a:solidFill>
                  <a:schemeClr val="bg1"/>
                </a:solidFill>
              </a:rPr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38521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5FE0E-E982-423B-ADFB-4A360A8E6A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Methods with Parameters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05EF49-62B7-4EB5-8C69-DAD17ED905D0}"/>
              </a:ext>
            </a:extLst>
          </p:cNvPr>
          <p:cNvSpPr txBox="1">
            <a:spLocks/>
          </p:cNvSpPr>
          <p:nvPr/>
        </p:nvSpPr>
        <p:spPr>
          <a:xfrm>
            <a:off x="4754893" y="1283112"/>
            <a:ext cx="2679037" cy="1219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double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F875092-79EC-4758-AFB4-6D771D4FC9A5}"/>
              </a:ext>
            </a:extLst>
          </p:cNvPr>
          <p:cNvSpPr txBox="1">
            <a:spLocks/>
          </p:cNvSpPr>
          <p:nvPr/>
        </p:nvSpPr>
        <p:spPr>
          <a:xfrm>
            <a:off x="5027611" y="2346232"/>
            <a:ext cx="213360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String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3E23839-42E0-4CCA-9DA8-2BA89D6D056D}"/>
              </a:ext>
            </a:extLst>
          </p:cNvPr>
          <p:cNvSpPr txBox="1">
            <a:spLocks/>
          </p:cNvSpPr>
          <p:nvPr/>
        </p:nvSpPr>
        <p:spPr>
          <a:xfrm>
            <a:off x="5027611" y="3181390"/>
            <a:ext cx="213360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long</a:t>
            </a:r>
          </a:p>
        </p:txBody>
      </p:sp>
    </p:spTree>
    <p:extLst>
      <p:ext uri="{BB962C8B-B14F-4D97-AF65-F5344CB8AC3E}">
        <p14:creationId xmlns:p14="http://schemas.microsoft.com/office/powerpoint/2010/main" val="33587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can be of </a:t>
            </a:r>
            <a:r>
              <a:rPr lang="en-US" b="1" dirty="0">
                <a:solidFill>
                  <a:srgbClr val="FFA000"/>
                </a:solidFill>
              </a:rPr>
              <a:t>any data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en-US" dirty="0"/>
              <a:t>Call the method with certain values (</a:t>
            </a:r>
            <a:r>
              <a:rPr lang="en-US" b="1" dirty="0">
                <a:solidFill>
                  <a:srgbClr val="FFA000"/>
                </a:solidFill>
              </a:rPr>
              <a:t>arguments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5063" y="5062399"/>
            <a:ext cx="7348686" cy="120032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063" y="2101322"/>
            <a:ext cx="7348686" cy="169533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static void printNumbers(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)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for (int i 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 &lt;=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i++)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  System.out.printf("%d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439200" y="5062399"/>
            <a:ext cx="3124200" cy="1114328"/>
          </a:xfrm>
          <a:prstGeom prst="wedgeRoundRectCallout">
            <a:avLst>
              <a:gd name="adj1" fmla="val -58857"/>
              <a:gd name="adj2" fmla="val 155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348755" y="2314672"/>
            <a:ext cx="3429000" cy="1114328"/>
          </a:xfrm>
          <a:prstGeom prst="wedgeRoundRectCallout">
            <a:avLst>
              <a:gd name="adj1" fmla="val -56490"/>
              <a:gd name="adj2" fmla="val -33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separated by comma</a:t>
            </a:r>
          </a:p>
        </p:txBody>
      </p:sp>
    </p:spTree>
    <p:extLst>
      <p:ext uri="{BB962C8B-B14F-4D97-AF65-F5344CB8AC3E}">
        <p14:creationId xmlns:p14="http://schemas.microsoft.com/office/powerpoint/2010/main" val="147105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pass </a:t>
            </a:r>
            <a:r>
              <a:rPr lang="en-US" b="1" dirty="0">
                <a:solidFill>
                  <a:srgbClr val="FFA000"/>
                </a:solidFill>
              </a:rPr>
              <a:t>zero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</a:rPr>
              <a:t>several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parameters</a:t>
            </a:r>
          </a:p>
          <a:p>
            <a:r>
              <a:rPr lang="en-US" dirty="0"/>
              <a:t>You can pass parameters of </a:t>
            </a:r>
            <a:r>
              <a:rPr lang="en-US" b="1" dirty="0">
                <a:solidFill>
                  <a:srgbClr val="FFA000"/>
                </a:solidFill>
              </a:rPr>
              <a:t>different types</a:t>
            </a:r>
          </a:p>
          <a:p>
            <a:r>
              <a:rPr lang="en-US" dirty="0"/>
              <a:t>Each parameter has</a:t>
            </a:r>
            <a:r>
              <a:rPr lang="en-US" b="1" dirty="0"/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type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012" y="4656414"/>
            <a:ext cx="10820400" cy="149962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printStudent(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System.out.printf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("Student: %s; Age: %d, Grade: %.2f\n",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637212" y="3455502"/>
            <a:ext cx="1941158" cy="1038128"/>
          </a:xfrm>
          <a:prstGeom prst="wedgeRoundRectCallout">
            <a:avLst>
              <a:gd name="adj1" fmla="val -16888"/>
              <a:gd name="adj2" fmla="val 6078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532812" y="3455502"/>
            <a:ext cx="1905000" cy="1038128"/>
          </a:xfrm>
          <a:prstGeom prst="wedgeRoundRectCallout">
            <a:avLst>
              <a:gd name="adj1" fmla="val -35556"/>
              <a:gd name="adj2" fmla="val 6078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446212" y="3456016"/>
            <a:ext cx="3352800" cy="1038128"/>
          </a:xfrm>
          <a:prstGeom prst="wedgeRoundRectCallout">
            <a:avLst>
              <a:gd name="adj1" fmla="val 62286"/>
              <a:gd name="adj2" fmla="val 4159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different types</a:t>
            </a:r>
          </a:p>
        </p:txBody>
      </p:sp>
    </p:spTree>
    <p:extLst>
      <p:ext uri="{BB962C8B-B14F-4D97-AF65-F5344CB8AC3E}">
        <p14:creationId xmlns:p14="http://schemas.microsoft.com/office/powerpoint/2010/main" val="31291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8680" y="1371603"/>
            <a:ext cx="8180332" cy="533443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What Is a Method?</a:t>
            </a:r>
          </a:p>
          <a:p>
            <a:r>
              <a:rPr lang="en-US" dirty="0"/>
              <a:t>Naming and Best Practices</a:t>
            </a:r>
          </a:p>
          <a:p>
            <a:r>
              <a:rPr lang="en-GB" sz="3600" dirty="0"/>
              <a:t>Declaring and Invoking Methods</a:t>
            </a:r>
          </a:p>
          <a:p>
            <a:pPr lvl="1"/>
            <a:r>
              <a:rPr lang="en-US" sz="3400" dirty="0"/>
              <a:t>Void and Return Type Methods</a:t>
            </a:r>
            <a:endParaRPr lang="bg-BG" sz="3400" dirty="0"/>
          </a:p>
          <a:p>
            <a:r>
              <a:rPr lang="en-GB" sz="3600" dirty="0"/>
              <a:t>Methods with Parameters</a:t>
            </a:r>
          </a:p>
          <a:p>
            <a:r>
              <a:rPr lang="en-GB" sz="3600" dirty="0"/>
              <a:t>Value vs. Reference Types</a:t>
            </a:r>
          </a:p>
          <a:p>
            <a:r>
              <a:rPr lang="en-US" dirty="0"/>
              <a:t>Overloading Methods</a:t>
            </a:r>
          </a:p>
          <a:p>
            <a:r>
              <a:rPr lang="en-US" dirty="0"/>
              <a:t>Program Execution Flow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3C29A2-801E-45B5-8313-8492EDF996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4899875"/>
          </a:xfrm>
        </p:spPr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sign</a:t>
            </a:r>
            <a:r>
              <a:rPr lang="en-US" dirty="0"/>
              <a:t> of an integer number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5083" y="2354916"/>
            <a:ext cx="9144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214199" y="2352394"/>
            <a:ext cx="5486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443241" y="2429304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215083" y="3526374"/>
            <a:ext cx="9144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238988" y="4682658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443241" y="4753768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15083" y="4682658"/>
            <a:ext cx="9144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443241" y="359153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38988" y="3522338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-5 is negative.</a:t>
            </a:r>
          </a:p>
        </p:txBody>
      </p:sp>
    </p:spTree>
    <p:extLst>
      <p:ext uri="{BB962C8B-B14F-4D97-AF65-F5344CB8AC3E}">
        <p14:creationId xmlns:p14="http://schemas.microsoft.com/office/powerpoint/2010/main" val="27761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760412" y="1234619"/>
            <a:ext cx="10668000" cy="47089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(Integer.parseInt(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sc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.nextLine()));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</a:t>
            </a:r>
            <a:r>
              <a:rPr lang="en-GB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618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4899875"/>
          </a:xfrm>
        </p:spPr>
        <p:txBody>
          <a:bodyPr/>
          <a:lstStyle/>
          <a:p>
            <a:r>
              <a:rPr lang="en-US" dirty="0"/>
              <a:t>Write a method that receives a grade between 2.00 and 6.00</a:t>
            </a:r>
            <a:br>
              <a:rPr lang="en-US" dirty="0"/>
            </a:br>
            <a:r>
              <a:rPr lang="en-US" dirty="0"/>
              <a:t>and prints the corresponding grade in words</a:t>
            </a:r>
          </a:p>
          <a:p>
            <a:pPr lvl="1"/>
            <a:r>
              <a:rPr lang="en-US" dirty="0"/>
              <a:t>2.00 - 2.99 - "Fail"</a:t>
            </a:r>
          </a:p>
          <a:p>
            <a:pPr lvl="1"/>
            <a:r>
              <a:rPr lang="en-US" dirty="0"/>
              <a:t>3.00 - 3.49 - "Poor"</a:t>
            </a:r>
          </a:p>
          <a:p>
            <a:pPr lvl="1"/>
            <a:r>
              <a:rPr lang="en-US" dirty="0"/>
              <a:t>3.50 - 4.49 - "Good"</a:t>
            </a:r>
          </a:p>
          <a:p>
            <a:pPr lvl="1"/>
            <a:r>
              <a:rPr lang="en-US" dirty="0"/>
              <a:t>4.50 - 5.49 - "Very good"</a:t>
            </a:r>
          </a:p>
          <a:p>
            <a:pPr lvl="1"/>
            <a:r>
              <a:rPr lang="en-US" dirty="0"/>
              <a:t>5.50 - 6.00 - "Excellent"</a:t>
            </a:r>
          </a:p>
          <a:p>
            <a:pPr marL="609036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Grades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9356" y="3047539"/>
            <a:ext cx="980059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39015" y="3048000"/>
            <a:ext cx="1982783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0779" y="312728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9356" y="3968571"/>
            <a:ext cx="980059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0779" y="4052391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3804" y="3968571"/>
            <a:ext cx="1973824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71393" y="4889142"/>
            <a:ext cx="980059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0779" y="4972962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3804" y="4889142"/>
            <a:ext cx="1973824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287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70012" y="1295400"/>
            <a:ext cx="9372600" cy="5291934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public static void main(String[] args) { </a:t>
            </a:r>
          </a:p>
          <a:p>
            <a:r>
              <a:rPr lang="en-GB" dirty="0">
                <a:solidFill>
                  <a:schemeClr val="bg1"/>
                </a:solidFill>
              </a:rPr>
              <a:t>  printInWords</a:t>
            </a:r>
            <a:r>
              <a:rPr lang="en-GB" dirty="0">
                <a:solidFill>
                  <a:schemeClr val="tx1"/>
                </a:solidFill>
              </a:rPr>
              <a:t>(Double.parseDouble(</a:t>
            </a:r>
            <a:r>
              <a:rPr lang="en-GB" dirty="0">
                <a:solidFill>
                  <a:schemeClr val="bg1"/>
                </a:solidFill>
              </a:rPr>
              <a:t>sc</a:t>
            </a:r>
            <a:r>
              <a:rPr lang="en-GB" dirty="0">
                <a:solidFill>
                  <a:schemeClr val="tx1"/>
                </a:solidFill>
              </a:rPr>
              <a:t>.nextLine()));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  <a:p>
            <a:r>
              <a:rPr lang="en-GB" dirty="0">
                <a:solidFill>
                  <a:schemeClr val="tx1"/>
                </a:solidFill>
              </a:rPr>
              <a:t>public static void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printInWords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double grade</a:t>
            </a:r>
            <a:r>
              <a:rPr lang="en-GB" dirty="0">
                <a:solidFill>
                  <a:schemeClr val="tx1"/>
                </a:solidFill>
              </a:rPr>
              <a:t>) {</a:t>
            </a:r>
          </a:p>
          <a:p>
            <a:r>
              <a:rPr lang="en-GB" dirty="0">
                <a:solidFill>
                  <a:schemeClr val="tx1"/>
                </a:solidFill>
              </a:rPr>
              <a:t>  String gradeInWords = "";</a:t>
            </a:r>
          </a:p>
          <a:p>
            <a:r>
              <a:rPr lang="en-GB" dirty="0">
                <a:solidFill>
                  <a:schemeClr val="tx1"/>
                </a:solidFill>
              </a:rPr>
              <a:t>  if (grade &gt;= 2 &amp;&amp; grade &lt;= 2.99)</a:t>
            </a:r>
          </a:p>
          <a:p>
            <a:r>
              <a:rPr lang="en-GB" dirty="0">
                <a:solidFill>
                  <a:schemeClr val="tx1"/>
                </a:solidFill>
              </a:rPr>
              <a:t>    gradeInWords = "Fail";</a:t>
            </a:r>
          </a:p>
          <a:p>
            <a:r>
              <a:rPr lang="en-GB" dirty="0"/>
              <a:t>  </a:t>
            </a:r>
            <a:r>
              <a:rPr lang="en-GB" i="1" dirty="0">
                <a:solidFill>
                  <a:schemeClr val="accent2"/>
                </a:solidFill>
              </a:rPr>
              <a:t>//</a:t>
            </a:r>
            <a:r>
              <a:rPr lang="en-GB" dirty="0">
                <a:solidFill>
                  <a:schemeClr val="accent2"/>
                </a:solidFill>
              </a:rPr>
              <a:t>TODO: </a:t>
            </a:r>
            <a:r>
              <a:rPr lang="en-GB" i="1" dirty="0">
                <a:solidFill>
                  <a:schemeClr val="accent2"/>
                </a:solidFill>
              </a:rPr>
              <a:t>make the rest</a:t>
            </a:r>
          </a:p>
          <a:p>
            <a:r>
              <a:rPr lang="en-GB" dirty="0">
                <a:solidFill>
                  <a:schemeClr val="tx1"/>
                </a:solidFill>
              </a:rPr>
              <a:t>  System.out.println(gradeInWords);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Grades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0200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1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3" y="1196125"/>
            <a:ext cx="11815018" cy="5201066"/>
          </a:xfrm>
        </p:spPr>
        <p:txBody>
          <a:bodyPr/>
          <a:lstStyle/>
          <a:p>
            <a:r>
              <a:rPr lang="en-US" dirty="0"/>
              <a:t>Create a method for printing triangles as shown below: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56" y="100750"/>
            <a:ext cx="9503571" cy="882654"/>
          </a:xfrm>
        </p:spPr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26140" y="2631313"/>
            <a:ext cx="1501472" cy="23216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39028" y="2261425"/>
            <a:ext cx="179220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99884" y="3554087"/>
            <a:ext cx="936106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3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52465" y="3601657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28378" y="3554087"/>
            <a:ext cx="9144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12303" y="362519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6BF773-BB57-415A-ACDB-A1825B65F153}"/>
              </a:ext>
            </a:extLst>
          </p:cNvPr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736147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that </a:t>
            </a:r>
            <a:r>
              <a:rPr lang="en-US" b="1" dirty="0">
                <a:solidFill>
                  <a:srgbClr val="FFA000"/>
                </a:solidFill>
              </a:rPr>
              <a:t>prints a single 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consisting of numbers from a </a:t>
            </a:r>
            <a:r>
              <a:rPr lang="en-US" b="1" dirty="0">
                <a:solidFill>
                  <a:srgbClr val="FFA000"/>
                </a:solidFill>
              </a:rPr>
              <a:t>given start</a:t>
            </a:r>
            <a:r>
              <a:rPr lang="en-US" b="1" dirty="0"/>
              <a:t> </a:t>
            </a:r>
            <a:r>
              <a:rPr lang="en-US" dirty="0"/>
              <a:t>to a </a:t>
            </a:r>
            <a:r>
              <a:rPr lang="en-US" b="1" dirty="0">
                <a:solidFill>
                  <a:srgbClr val="FFA000"/>
                </a:solidFill>
              </a:rPr>
              <a:t>given end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(1)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83468" y="2632513"/>
            <a:ext cx="9961050" cy="267765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281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238060" cy="5201066"/>
          </a:xfrm>
        </p:spPr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first half (1..n)</a:t>
            </a:r>
            <a:r>
              <a:rPr lang="en-US" b="1" dirty="0"/>
              <a:t> </a:t>
            </a:r>
            <a:r>
              <a:rPr lang="en-US" dirty="0"/>
              <a:t>and then the </a:t>
            </a:r>
            <a:r>
              <a:rPr lang="en-US" b="1" dirty="0">
                <a:solidFill>
                  <a:srgbClr val="FFA000"/>
                </a:solidFill>
              </a:rPr>
              <a:t>second half (n-1…1) </a:t>
            </a:r>
            <a:r>
              <a:rPr lang="en-US" dirty="0"/>
              <a:t>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5524" y="2480370"/>
            <a:ext cx="8802688" cy="310854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519376" y="1867306"/>
            <a:ext cx="2275657" cy="978316"/>
          </a:xfrm>
          <a:prstGeom prst="wedgeRoundRectCallout">
            <a:avLst>
              <a:gd name="adj1" fmla="val -60522"/>
              <a:gd name="adj2" fmla="val 2594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with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0412" y="6167735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833921" y="3600140"/>
            <a:ext cx="2133600" cy="604359"/>
          </a:xfrm>
          <a:prstGeom prst="wedgeRoundRectCallout">
            <a:avLst>
              <a:gd name="adj1" fmla="val -54823"/>
              <a:gd name="adj2" fmla="val -4129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5833921" y="4933502"/>
            <a:ext cx="2133600" cy="604359"/>
          </a:xfrm>
          <a:prstGeom prst="wedgeRoundRectCallout">
            <a:avLst>
              <a:gd name="adj1" fmla="val -55273"/>
              <a:gd name="adj2" fmla="val -42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n-1…1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4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18810-D0C3-4F4A-9E23-1D4150CC9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Returning Values From Methods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3812" y="1515696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97224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stops</a:t>
            </a:r>
            <a:br>
              <a:rPr lang="en-US" sz="3200" dirty="0"/>
            </a:br>
            <a:r>
              <a:rPr lang="en-US" sz="3200" dirty="0"/>
              <a:t>the method's execution</a:t>
            </a:r>
          </a:p>
          <a:p>
            <a:r>
              <a:rPr lang="en-US" sz="3200" dirty="0"/>
              <a:t>Returns the specified value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endParaRPr lang="en-US" sz="3200" dirty="0"/>
          </a:p>
          <a:p>
            <a:r>
              <a:rPr lang="en-US" sz="3200" dirty="0"/>
              <a:t>Void methods can be </a:t>
            </a:r>
            <a:r>
              <a:rPr lang="en-US" sz="3200" b="1" dirty="0">
                <a:solidFill>
                  <a:srgbClr val="FFA000"/>
                </a:solidFill>
              </a:rPr>
              <a:t>terminated</a:t>
            </a:r>
            <a:r>
              <a:rPr lang="en-US" sz="3200" dirty="0"/>
              <a:t> by just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endParaRPr lang="en-US" sz="2400" dirty="0">
              <a:solidFill>
                <a:srgbClr val="FFA000"/>
              </a:solidFill>
            </a:endParaRPr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92518" y="2895600"/>
            <a:ext cx="8607294" cy="214171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rgbClr val="234465"/>
                </a:solidFill>
                <a:effectLst/>
              </a:rPr>
              <a:t>public static </a:t>
            </a:r>
            <a:r>
              <a:rPr lang="en-US" sz="2500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500" dirty="0">
                <a:solidFill>
                  <a:srgbClr val="234465"/>
                </a:solidFill>
                <a:effectLst/>
              </a:rPr>
              <a:t>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readFullName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(</a:t>
            </a:r>
            <a:r>
              <a:rPr lang="en-US" sz="2500" dirty="0">
                <a:solidFill>
                  <a:schemeClr val="bg1"/>
                </a:solidFill>
                <a:effectLst/>
              </a:rPr>
              <a:t>Scanner 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sc</a:t>
            </a:r>
            <a:r>
              <a:rPr lang="en-US" sz="25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  String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firstName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 = </a:t>
            </a:r>
            <a:r>
              <a:rPr lang="en-US" sz="25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500" dirty="0">
                <a:solidFill>
                  <a:srgbClr val="234465"/>
                </a:solidFill>
                <a:effectLst/>
              </a:rPr>
              <a:t>();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  String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 = </a:t>
            </a:r>
            <a:r>
              <a:rPr lang="en-US" sz="25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500" dirty="0">
                <a:solidFill>
                  <a:srgbClr val="234465"/>
                </a:solidFill>
                <a:effectLst/>
              </a:rPr>
              <a:t>();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  </a:t>
            </a:r>
            <a:r>
              <a:rPr lang="en-US" sz="25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500" dirty="0">
                <a:solidFill>
                  <a:srgbClr val="234465"/>
                </a:solidFill>
                <a:effectLst/>
              </a:rPr>
              <a:t>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firstName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 + " " +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780212" y="4542455"/>
            <a:ext cx="3048000" cy="454782"/>
          </a:xfrm>
          <a:prstGeom prst="wedgeRoundRectCallout">
            <a:avLst>
              <a:gd name="adj1" fmla="val -53510"/>
              <a:gd name="adj2" fmla="val -4412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3758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5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Assigned</a:t>
            </a:r>
            <a:r>
              <a:rPr lang="en-US" sz="3000" dirty="0"/>
              <a:t> to a variable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Used</a:t>
            </a:r>
            <a:r>
              <a:rPr lang="en-US" sz="3000" dirty="0"/>
              <a:t> in expression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Passed</a:t>
            </a:r>
            <a:r>
              <a:rPr lang="en-US" sz="3000" dirty="0"/>
              <a:t> to another method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741612" y="2534298"/>
            <a:ext cx="50292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</a:t>
            </a:r>
            <a:r>
              <a:rPr lang="en-US" sz="2800" dirty="0">
                <a:solidFill>
                  <a:schemeClr val="tx1"/>
                </a:solidFill>
                <a:effectLst/>
              </a:rPr>
              <a:t>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1612" y="3990650"/>
            <a:ext cx="92964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double total =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getPrice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 * quantity * 1.20;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1612" y="5423699"/>
            <a:ext cx="86106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age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Integer.parseInt</a:t>
            </a:r>
            <a:r>
              <a:rPr lang="en-US" sz="2800" dirty="0">
                <a:solidFill>
                  <a:srgbClr val="234465"/>
                </a:solidFill>
                <a:effectLst/>
              </a:rPr>
              <a:t>(</a:t>
            </a:r>
            <a:r>
              <a:rPr lang="en-US" sz="28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872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which returns rectangle area </a:t>
            </a:r>
            <a:br>
              <a:rPr lang="en-US" dirty="0"/>
            </a:br>
            <a:r>
              <a:rPr lang="en-US" dirty="0"/>
              <a:t>with given width and height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Rectangle Area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374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06" y="3021130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12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1374" y="4323916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786720" y="4657238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06" y="4525516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792380" y="3150709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951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183" y="3021129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48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951" y="4338204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:a16="http://schemas.microsoft.com/office/drawing/2014/main" id="{37577219-85D8-42A5-99C1-932A8F5C8105}"/>
              </a:ext>
            </a:extLst>
          </p:cNvPr>
          <p:cNvSpPr/>
          <p:nvPr/>
        </p:nvSpPr>
        <p:spPr>
          <a:xfrm flipV="1">
            <a:off x="7555782" y="4625030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170" y="4570138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14A43CB-7D0B-4CF3-95EC-B9F049308488}"/>
              </a:ext>
            </a:extLst>
          </p:cNvPr>
          <p:cNvSpPr/>
          <p:nvPr/>
        </p:nvSpPr>
        <p:spPr>
          <a:xfrm flipV="1">
            <a:off x="7560498" y="3150709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Calculate Rectangle Area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184B4-1EC0-4136-9F75-774F589E95A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943232" y="4190543"/>
            <a:ext cx="10318657" cy="17385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public 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                                    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 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width * height;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912812" y="1295400"/>
            <a:ext cx="10349077" cy="249873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public static void main(String[] args) 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width = Double.parseDouble(</a:t>
            </a:r>
            <a:r>
              <a:rPr lang="en-US" sz="2600" dirty="0">
                <a:solidFill>
                  <a:schemeClr val="bg1"/>
                </a:solidFill>
                <a:effectLst/>
              </a:rPr>
              <a:t>sc</a:t>
            </a:r>
            <a:r>
              <a:rPr lang="en-US" sz="2600" dirty="0">
                <a:solidFill>
                  <a:srgbClr val="234465"/>
                </a:solidFill>
                <a:effectLst/>
              </a:rPr>
              <a:t>.nextLine());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height = Double.parseDouble(</a:t>
            </a:r>
            <a:r>
              <a:rPr lang="en-US" sz="2600" dirty="0">
                <a:solidFill>
                  <a:schemeClr val="bg1"/>
                </a:solidFill>
                <a:effectLst/>
              </a:rPr>
              <a:t>sc</a:t>
            </a:r>
            <a:r>
              <a:rPr lang="en-US" sz="2600" dirty="0">
                <a:solidFill>
                  <a:srgbClr val="234465"/>
                </a:solidFill>
                <a:effectLst/>
              </a:rPr>
              <a:t>.nextLine());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area = </a:t>
            </a:r>
            <a:r>
              <a:rPr lang="en-US" sz="2600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</a:t>
            </a:r>
            <a:r>
              <a:rPr lang="en-US" sz="2600" dirty="0">
                <a:solidFill>
                  <a:schemeClr val="bg1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 </a:t>
            </a:r>
            <a:r>
              <a:rPr lang="en-US" sz="2600" dirty="0">
                <a:solidFill>
                  <a:schemeClr val="bg1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System.out.printf("</a:t>
            </a:r>
            <a:r>
              <a:rPr lang="en-US" sz="2600" dirty="0">
                <a:solidFill>
                  <a:schemeClr val="tx1"/>
                </a:solidFill>
                <a:effectLst/>
              </a:rPr>
              <a:t>%.0f%n",area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38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4976075"/>
          </a:xfrm>
        </p:spPr>
        <p:txBody>
          <a:bodyPr/>
          <a:lstStyle/>
          <a:p>
            <a:r>
              <a:rPr lang="en-US" dirty="0"/>
              <a:t>Write a method that receives a string and a repeat count n</a:t>
            </a:r>
            <a:endParaRPr lang="bg-BG" dirty="0"/>
          </a:p>
          <a:p>
            <a:r>
              <a:rPr lang="en-US" dirty="0"/>
              <a:t>The method should return a new string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bg-BG" dirty="0"/>
              <a:t>:</a:t>
            </a:r>
            <a:r>
              <a:rPr lang="en-US" dirty="0"/>
              <a:t> Repeat String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2743200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06" y="3019916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abcabcabc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4296663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184622" y="4593752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05" y="4494237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184622" y="3153211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TextBox 10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01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6612" y="1277354"/>
            <a:ext cx="10210800" cy="5292832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public static void main(String[] </a:t>
            </a:r>
            <a:r>
              <a:rPr lang="en-GB" dirty="0" err="1">
                <a:solidFill>
                  <a:schemeClr val="tx1"/>
                </a:solidFill>
              </a:rPr>
              <a:t>args</a:t>
            </a:r>
            <a:r>
              <a:rPr lang="en-GB" dirty="0">
                <a:solidFill>
                  <a:schemeClr val="tx1"/>
                </a:solidFill>
              </a:rPr>
              <a:t>) {</a:t>
            </a:r>
          </a:p>
          <a:p>
            <a:r>
              <a:rPr lang="en-GB" dirty="0">
                <a:solidFill>
                  <a:schemeClr val="tx1"/>
                </a:solidFill>
              </a:rPr>
              <a:t>  String </a:t>
            </a:r>
            <a:r>
              <a:rPr lang="en-GB" dirty="0" err="1">
                <a:solidFill>
                  <a:schemeClr val="tx1"/>
                </a:solidFill>
              </a:rPr>
              <a:t>inputStr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bg1"/>
                </a:solidFill>
              </a:rPr>
              <a:t>sc</a:t>
            </a:r>
            <a:r>
              <a:rPr lang="en-GB" dirty="0">
                <a:solidFill>
                  <a:schemeClr val="tx1"/>
                </a:solidFill>
              </a:rPr>
              <a:t>.</a:t>
            </a:r>
            <a:r>
              <a:rPr lang="en-GB" dirty="0" err="1">
                <a:solidFill>
                  <a:schemeClr val="tx1"/>
                </a:solidFill>
              </a:rPr>
              <a:t>nextLine</a:t>
            </a:r>
            <a:r>
              <a:rPr lang="en-GB" dirty="0">
                <a:solidFill>
                  <a:schemeClr val="tx1"/>
                </a:solidFill>
              </a:rPr>
              <a:t>();</a:t>
            </a:r>
          </a:p>
          <a:p>
            <a:r>
              <a:rPr lang="en-GB" dirty="0">
                <a:solidFill>
                  <a:schemeClr val="tx1"/>
                </a:solidFill>
              </a:rPr>
              <a:t>  int count = </a:t>
            </a:r>
            <a:r>
              <a:rPr lang="en-GB" dirty="0" err="1">
                <a:solidFill>
                  <a:schemeClr val="tx1"/>
                </a:solidFill>
              </a:rPr>
              <a:t>Integer.parseInt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bg1"/>
                </a:solidFill>
              </a:rPr>
              <a:t>sc</a:t>
            </a:r>
            <a:r>
              <a:rPr lang="en-GB" dirty="0">
                <a:solidFill>
                  <a:schemeClr val="tx1"/>
                </a:solidFill>
              </a:rPr>
              <a:t>.</a:t>
            </a:r>
            <a:r>
              <a:rPr lang="en-GB" dirty="0" err="1">
                <a:solidFill>
                  <a:schemeClr val="tx1"/>
                </a:solidFill>
              </a:rPr>
              <a:t>nextLine</a:t>
            </a:r>
            <a:r>
              <a:rPr lang="en-GB" dirty="0">
                <a:solidFill>
                  <a:schemeClr val="tx1"/>
                </a:solidFill>
              </a:rPr>
              <a:t>());</a:t>
            </a:r>
          </a:p>
          <a:p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en-GB" dirty="0" err="1">
                <a:solidFill>
                  <a:schemeClr val="tx1"/>
                </a:solidFill>
              </a:rPr>
              <a:t>System.out.println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repeatString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inputStr</a:t>
            </a:r>
            <a:r>
              <a:rPr lang="en-GB" dirty="0">
                <a:solidFill>
                  <a:schemeClr val="tx1"/>
                </a:solidFill>
              </a:rPr>
              <a:t>, count));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  <a:p>
            <a:r>
              <a:rPr lang="en-GB" dirty="0">
                <a:solidFill>
                  <a:schemeClr val="tx1"/>
                </a:solidFill>
              </a:rPr>
              <a:t>private static </a:t>
            </a:r>
            <a:r>
              <a:rPr lang="en-GB" dirty="0">
                <a:solidFill>
                  <a:schemeClr val="bg1"/>
                </a:solidFill>
              </a:rPr>
              <a:t>String</a:t>
            </a:r>
            <a:r>
              <a:rPr lang="en-GB" dirty="0"/>
              <a:t> </a:t>
            </a:r>
            <a:r>
              <a:rPr lang="en-GB" dirty="0" err="1">
                <a:solidFill>
                  <a:schemeClr val="bg1"/>
                </a:solidFill>
              </a:rPr>
              <a:t>repeatString</a:t>
            </a:r>
            <a:r>
              <a:rPr lang="en-GB" dirty="0">
                <a:solidFill>
                  <a:schemeClr val="tx1"/>
                </a:solidFill>
              </a:rPr>
              <a:t>(String str, int count) {</a:t>
            </a:r>
          </a:p>
          <a:p>
            <a:r>
              <a:rPr lang="en-GB" dirty="0">
                <a:solidFill>
                  <a:schemeClr val="tx1"/>
                </a:solidFill>
              </a:rPr>
              <a:t>  String result = "";</a:t>
            </a:r>
          </a:p>
          <a:p>
            <a:r>
              <a:rPr lang="en-GB" dirty="0">
                <a:solidFill>
                  <a:schemeClr val="tx1"/>
                </a:solidFill>
              </a:rPr>
              <a:t>  for (int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= 0;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 &lt; count; 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++) result += str;</a:t>
            </a:r>
          </a:p>
          <a:p>
            <a:r>
              <a:rPr lang="en-GB" dirty="0"/>
              <a:t>  </a:t>
            </a:r>
            <a:r>
              <a:rPr lang="en-GB" dirty="0">
                <a:solidFill>
                  <a:schemeClr val="bg1"/>
                </a:solidFill>
              </a:rPr>
              <a:t>return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result;</a:t>
            </a:r>
          </a:p>
          <a:p>
            <a:r>
              <a:rPr lang="en-GB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  <a:r>
              <a:rPr lang="bg-BG" dirty="0"/>
              <a:t>:</a:t>
            </a:r>
            <a:r>
              <a:rPr lang="en-GB" dirty="0"/>
              <a:t> Repeat String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6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542859" cy="5079571"/>
          </a:xfrm>
        </p:spPr>
        <p:txBody>
          <a:bodyPr/>
          <a:lstStyle/>
          <a:p>
            <a:r>
              <a:rPr lang="en-US" dirty="0"/>
              <a:t>Create a method that calculates and returns the value of a</a:t>
            </a:r>
            <a:br>
              <a:rPr lang="en-US" dirty="0"/>
            </a:br>
            <a:r>
              <a:rPr lang="en-US" b="1" dirty="0">
                <a:solidFill>
                  <a:srgbClr val="FFA000"/>
                </a:solidFill>
              </a:rPr>
              <a:t>number raised to a given power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 Power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2918" y="3317341"/>
            <a:ext cx="10802987" cy="261876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rgbClr val="234465"/>
                </a:solidFill>
                <a:effectLst/>
              </a:rPr>
              <a:t>public static double </a:t>
            </a:r>
            <a:r>
              <a:rPr lang="en-US" sz="2600" dirty="0" err="1">
                <a:solidFill>
                  <a:srgbClr val="FFA000"/>
                </a:solidFill>
                <a:effectLst/>
              </a:rPr>
              <a:t>mathPower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600" dirty="0">
                <a:solidFill>
                  <a:srgbClr val="234465"/>
                </a:solidFill>
                <a:effectLst/>
              </a:rPr>
              <a:t>, int </a:t>
            </a:r>
            <a:r>
              <a:rPr lang="en-US" sz="2600" dirty="0">
                <a:solidFill>
                  <a:srgbClr val="FFA000"/>
                </a:solidFill>
                <a:effectLst/>
              </a:rPr>
              <a:t>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double result = 1;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for (int i = 0; i &lt; power; i++)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  result *= number;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result;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29990" y="2419006"/>
            <a:ext cx="1371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5.5</a:t>
            </a:r>
            <a:r>
              <a:rPr lang="en-GB" sz="3200" b="1" baseline="30000" noProof="1">
                <a:latin typeface="Consolas" pitchFamily="49" charset="0"/>
              </a:rPr>
              <a:t>3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255832" y="2485199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1261" y="2419006"/>
            <a:ext cx="13716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256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41062" y="2419006"/>
            <a:ext cx="1371600" cy="5486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24811" y="2504662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TextBox 12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950350" y="2419006"/>
            <a:ext cx="1563661" cy="584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166.375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0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9DF5D-3382-4D1C-98B0-A126158CB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Memory Stack and Heap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9012" y="1524000"/>
            <a:ext cx="2819400" cy="22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7212" y="1600200"/>
            <a:ext cx="8534400" cy="46085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8861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075612" y="1981200"/>
            <a:ext cx="3376876" cy="454234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5071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Value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 directly their value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/>
              <a:t>, </a:t>
            </a:r>
            <a:br>
              <a:rPr lang="en-US" b="1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/>
              <a:t>, …</a:t>
            </a:r>
          </a:p>
          <a:p>
            <a:pPr>
              <a:buClr>
                <a:srgbClr val="234465"/>
              </a:buClr>
            </a:pPr>
            <a:r>
              <a:rPr lang="en-US" dirty="0"/>
              <a:t>Each variable has its </a:t>
            </a:r>
            <a:br>
              <a:rPr lang="bg-BG" dirty="0"/>
            </a:br>
            <a:r>
              <a:rPr lang="en-US" dirty="0"/>
              <a:t>own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454420" y="4488803"/>
            <a:ext cx="47181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marL="0" marR="0" lvl="0" indent="0" algn="l" defTabSz="1218804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int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i = 42;</a:t>
            </a:r>
          </a:p>
          <a:p>
            <a:pPr marL="0" marR="0" lvl="0" indent="0" algn="l" defTabSz="1218804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char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ch = 'A';</a:t>
            </a:r>
          </a:p>
          <a:p>
            <a:pPr marL="0" marR="0" lvl="0" indent="0" algn="l" defTabSz="1218804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boolean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result = true;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248756" y="2188370"/>
            <a:ext cx="3030588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Stack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248756" y="3350724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42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286745" y="4531977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255615" y="5775160"/>
            <a:ext cx="116886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true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786843" y="3353499"/>
            <a:ext cx="1400925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(4 bytes)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786843" y="4551222"/>
            <a:ext cx="1400925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(2 bytes)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829273" y="5768682"/>
            <a:ext cx="1375258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(1 byte)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169676" y="5178971"/>
            <a:ext cx="114438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result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236628" y="3882861"/>
            <a:ext cx="633855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248756" y="2744700"/>
            <a:ext cx="582559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609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6EFCA0-4DFB-40E7-9F5C-BBF4324888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a Method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3582488-B9FD-4995-B279-E86FB99046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490439"/>
            <a:ext cx="10958928" cy="499819"/>
          </a:xfrm>
        </p:spPr>
        <p:txBody>
          <a:bodyPr/>
          <a:lstStyle/>
          <a:p>
            <a:r>
              <a:rPr lang="en-US" dirty="0"/>
              <a:t>Void Method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187" y="1524000"/>
            <a:ext cx="2506452" cy="229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Reference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</a:t>
            </a:r>
            <a:r>
              <a:rPr lang="bg-BG" dirty="0"/>
              <a:t> а</a:t>
            </a:r>
            <a:r>
              <a:rPr lang="en-US" dirty="0"/>
              <a:t> reference</a:t>
            </a:r>
            <a:br>
              <a:rPr lang="en-US" dirty="0"/>
            </a:br>
            <a:r>
              <a:rPr lang="en-US" dirty="0"/>
              <a:t> (pointer / memory address) of the </a:t>
            </a:r>
            <a:r>
              <a:rPr lang="en-GB" dirty="0"/>
              <a:t>value itself</a:t>
            </a:r>
            <a:endParaRPr lang="en-US" dirty="0"/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char[]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String[]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dirty="0"/>
              <a:t>Two reference type variables can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dirty="0"/>
              <a:t>Operations on both variables access / modify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the same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0198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vs. Reference Types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4984" y="2327699"/>
            <a:ext cx="4786581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int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i = 42;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char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ch = 'A';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boolean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result = true;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Object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obj = 42;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String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str = "Hello";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byte[]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bytes ={ 1, 2, 3 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8A40A-D5BA-49BA-8087-28757671FB71}"/>
              </a:ext>
            </a:extLst>
          </p:cNvPr>
          <p:cNvSpPr/>
          <p:nvPr/>
        </p:nvSpPr>
        <p:spPr bwMode="auto">
          <a:xfrm>
            <a:off x="8872566" y="1295400"/>
            <a:ext cx="3007412" cy="5029200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069C4-C510-4887-991C-EE8DB4A7C7BF}"/>
              </a:ext>
            </a:extLst>
          </p:cNvPr>
          <p:cNvSpPr/>
          <p:nvPr/>
        </p:nvSpPr>
        <p:spPr bwMode="auto">
          <a:xfrm>
            <a:off x="8974632" y="1361710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HEAP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133875-192B-4B64-A456-F0C8F7EBD116}"/>
              </a:ext>
            </a:extLst>
          </p:cNvPr>
          <p:cNvSpPr/>
          <p:nvPr/>
        </p:nvSpPr>
        <p:spPr bwMode="auto">
          <a:xfrm>
            <a:off x="5873201" y="1294907"/>
            <a:ext cx="3007412" cy="502969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C642B-D298-4F70-8934-7C0CB0834BEA}"/>
              </a:ext>
            </a:extLst>
          </p:cNvPr>
          <p:cNvSpPr/>
          <p:nvPr/>
        </p:nvSpPr>
        <p:spPr bwMode="auto">
          <a:xfrm>
            <a:off x="5950035" y="1361710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STACK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AF9F02-F8F8-4B9C-9472-897F98112044}"/>
              </a:ext>
            </a:extLst>
          </p:cNvPr>
          <p:cNvGrpSpPr/>
          <p:nvPr/>
        </p:nvGrpSpPr>
        <p:grpSpPr>
          <a:xfrm>
            <a:off x="5996279" y="3366257"/>
            <a:ext cx="2548412" cy="784831"/>
            <a:chOff x="5996279" y="3366257"/>
            <a:chExt cx="2548412" cy="78483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84B558-48DE-4DD9-B7CF-F505F479C9AE}"/>
                </a:ext>
              </a:extLst>
            </p:cNvPr>
            <p:cNvSpPr/>
            <p:nvPr/>
          </p:nvSpPr>
          <p:spPr bwMode="auto">
            <a:xfrm>
              <a:off x="6102092" y="3752655"/>
              <a:ext cx="97320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true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A687A4-4AC6-44AA-A16C-B003C7792823}"/>
                </a:ext>
              </a:extLst>
            </p:cNvPr>
            <p:cNvSpPr txBox="1"/>
            <p:nvPr/>
          </p:nvSpPr>
          <p:spPr>
            <a:xfrm>
              <a:off x="7399636" y="3707852"/>
              <a:ext cx="1145055" cy="4432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(1 byte)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A7DA3-B823-475A-AFC3-2D7D73CC8797}"/>
                </a:ext>
              </a:extLst>
            </p:cNvPr>
            <p:cNvSpPr txBox="1"/>
            <p:nvPr/>
          </p:nvSpPr>
          <p:spPr>
            <a:xfrm>
              <a:off x="5996279" y="3366257"/>
              <a:ext cx="85535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result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5FD847-7C08-4F4E-A4D5-EB47D0DFAAC2}"/>
              </a:ext>
            </a:extLst>
          </p:cNvPr>
          <p:cNvGrpSpPr/>
          <p:nvPr/>
        </p:nvGrpSpPr>
        <p:grpSpPr>
          <a:xfrm>
            <a:off x="6063486" y="2645154"/>
            <a:ext cx="2456837" cy="799432"/>
            <a:chOff x="6063486" y="2645154"/>
            <a:chExt cx="2456837" cy="7994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B1F8AB-838A-41AE-9E17-1FC895A72E8E}"/>
                </a:ext>
              </a:extLst>
            </p:cNvPr>
            <p:cNvSpPr/>
            <p:nvPr/>
          </p:nvSpPr>
          <p:spPr bwMode="auto">
            <a:xfrm>
              <a:off x="6102611" y="3072468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BB7AA-4BAA-47A8-9241-325CB71C1A2A}"/>
                </a:ext>
              </a:extLst>
            </p:cNvPr>
            <p:cNvSpPr txBox="1"/>
            <p:nvPr/>
          </p:nvSpPr>
          <p:spPr>
            <a:xfrm>
              <a:off x="7374719" y="3001350"/>
              <a:ext cx="1145604" cy="4432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(2 bytes)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3D5712-78B7-4426-BCB8-1919DBC959D7}"/>
                </a:ext>
              </a:extLst>
            </p:cNvPr>
            <p:cNvSpPr txBox="1"/>
            <p:nvPr/>
          </p:nvSpPr>
          <p:spPr>
            <a:xfrm>
              <a:off x="6063486" y="2645154"/>
              <a:ext cx="527755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</a:t>
              </a:r>
              <a:endParaRPr kumimoji="0" lang="en-GB" sz="1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FD84D-F298-4F6F-9531-DEF24351BB62}"/>
              </a:ext>
            </a:extLst>
          </p:cNvPr>
          <p:cNvGrpSpPr/>
          <p:nvPr/>
        </p:nvGrpSpPr>
        <p:grpSpPr>
          <a:xfrm>
            <a:off x="6043807" y="1941579"/>
            <a:ext cx="2476516" cy="807958"/>
            <a:chOff x="6043807" y="1941579"/>
            <a:chExt cx="2476516" cy="80795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E4723D-3D3B-43FB-BCA6-C4C89CBB76AB}"/>
                </a:ext>
              </a:extLst>
            </p:cNvPr>
            <p:cNvSpPr/>
            <p:nvPr/>
          </p:nvSpPr>
          <p:spPr bwMode="auto">
            <a:xfrm>
              <a:off x="6109081" y="2355025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42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C9DF7-1F46-487E-9918-0C644381ACCC}"/>
                </a:ext>
              </a:extLst>
            </p:cNvPr>
            <p:cNvSpPr txBox="1"/>
            <p:nvPr/>
          </p:nvSpPr>
          <p:spPr>
            <a:xfrm>
              <a:off x="7374719" y="2306301"/>
              <a:ext cx="1145604" cy="4432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(4 bytes)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66B9D8-E1F6-44EA-8841-385DE819F418}"/>
                </a:ext>
              </a:extLst>
            </p:cNvPr>
            <p:cNvSpPr txBox="1"/>
            <p:nvPr/>
          </p:nvSpPr>
          <p:spPr>
            <a:xfrm>
              <a:off x="6043807" y="1941579"/>
              <a:ext cx="527755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C6C8F0-FC97-40A8-8FAF-7743D6047B3A}"/>
              </a:ext>
            </a:extLst>
          </p:cNvPr>
          <p:cNvGrpSpPr/>
          <p:nvPr/>
        </p:nvGrpSpPr>
        <p:grpSpPr>
          <a:xfrm>
            <a:off x="5841332" y="4069832"/>
            <a:ext cx="5433165" cy="807031"/>
            <a:chOff x="5841332" y="4069832"/>
            <a:chExt cx="5433165" cy="80703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2CDC5C-4154-47A5-B6F4-5EDE8FD7A502}"/>
                </a:ext>
              </a:extLst>
            </p:cNvPr>
            <p:cNvSpPr/>
            <p:nvPr/>
          </p:nvSpPr>
          <p:spPr bwMode="auto">
            <a:xfrm>
              <a:off x="6102465" y="4478367"/>
              <a:ext cx="2132613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int32@9ae764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71A628-ED05-458C-A9A0-C7DD6640CEBC}"/>
                </a:ext>
              </a:extLst>
            </p:cNvPr>
            <p:cNvSpPr txBox="1"/>
            <p:nvPr/>
          </p:nvSpPr>
          <p:spPr>
            <a:xfrm>
              <a:off x="5841332" y="4069832"/>
              <a:ext cx="95282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obj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5A87B9-0FAE-40FA-BCD3-125171FC3BE8}"/>
                </a:ext>
              </a:extLst>
            </p:cNvPr>
            <p:cNvSpPr/>
            <p:nvPr/>
          </p:nvSpPr>
          <p:spPr bwMode="auto">
            <a:xfrm>
              <a:off x="9703034" y="4491989"/>
              <a:ext cx="456212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42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Right Arrow 7">
              <a:extLst>
                <a:ext uri="{FF2B5EF4-FFF2-40B4-BE49-F238E27FC236}">
                  <a16:creationId xmlns:a16="http://schemas.microsoft.com/office/drawing/2014/main" id="{DBD65C5E-78D3-4C13-A626-FFB81F44FDE5}"/>
                </a:ext>
              </a:extLst>
            </p:cNvPr>
            <p:cNvSpPr/>
            <p:nvPr/>
          </p:nvSpPr>
          <p:spPr>
            <a:xfrm>
              <a:off x="8402000" y="4464745"/>
              <a:ext cx="1121412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C756A5-EF46-4C53-8AF6-97E4EAF02B19}"/>
                </a:ext>
              </a:extLst>
            </p:cNvPr>
            <p:cNvSpPr txBox="1"/>
            <p:nvPr/>
          </p:nvSpPr>
          <p:spPr>
            <a:xfrm>
              <a:off x="10128893" y="4433627"/>
              <a:ext cx="1145604" cy="4432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 bytes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35E903C-690C-40BF-92E2-5DE1CE093B02}"/>
              </a:ext>
            </a:extLst>
          </p:cNvPr>
          <p:cNvGrpSpPr/>
          <p:nvPr/>
        </p:nvGrpSpPr>
        <p:grpSpPr>
          <a:xfrm>
            <a:off x="5818603" y="4743162"/>
            <a:ext cx="5604541" cy="771272"/>
            <a:chOff x="5818603" y="4743162"/>
            <a:chExt cx="5604541" cy="77127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E9F9FD-7A00-4170-9DB5-0DC9F0B7AD40}"/>
                </a:ext>
              </a:extLst>
            </p:cNvPr>
            <p:cNvSpPr/>
            <p:nvPr/>
          </p:nvSpPr>
          <p:spPr bwMode="auto">
            <a:xfrm>
              <a:off x="6107113" y="5129560"/>
              <a:ext cx="212796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String@7cdaf2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C1E471-3D6C-49D4-852D-C68D621D877A}"/>
                </a:ext>
              </a:extLst>
            </p:cNvPr>
            <p:cNvSpPr txBox="1"/>
            <p:nvPr/>
          </p:nvSpPr>
          <p:spPr>
            <a:xfrm>
              <a:off x="5818603" y="4743162"/>
              <a:ext cx="95282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str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ight Arrow 7">
              <a:extLst>
                <a:ext uri="{FF2B5EF4-FFF2-40B4-BE49-F238E27FC236}">
                  <a16:creationId xmlns:a16="http://schemas.microsoft.com/office/drawing/2014/main" id="{827C8E4E-9E67-4708-9746-EC683CE36DF1}"/>
                </a:ext>
              </a:extLst>
            </p:cNvPr>
            <p:cNvSpPr/>
            <p:nvPr/>
          </p:nvSpPr>
          <p:spPr>
            <a:xfrm>
              <a:off x="8399697" y="5102316"/>
              <a:ext cx="1123715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1414CA-8849-485F-9702-D9ECB135EF50}"/>
                </a:ext>
              </a:extLst>
            </p:cNvPr>
            <p:cNvSpPr/>
            <p:nvPr/>
          </p:nvSpPr>
          <p:spPr bwMode="auto">
            <a:xfrm>
              <a:off x="9703034" y="5121870"/>
              <a:ext cx="6585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Hello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04778C-FBE9-4D15-B951-4EEE30339862}"/>
                </a:ext>
              </a:extLst>
            </p:cNvPr>
            <p:cNvSpPr txBox="1"/>
            <p:nvPr/>
          </p:nvSpPr>
          <p:spPr>
            <a:xfrm>
              <a:off x="10277540" y="5071198"/>
              <a:ext cx="1145604" cy="4432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String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EFE9A5-5847-4AC6-83FE-389CAE369CF3}"/>
              </a:ext>
            </a:extLst>
          </p:cNvPr>
          <p:cNvGrpSpPr/>
          <p:nvPr/>
        </p:nvGrpSpPr>
        <p:grpSpPr>
          <a:xfrm>
            <a:off x="5917094" y="5437467"/>
            <a:ext cx="5887643" cy="740154"/>
            <a:chOff x="5917094" y="5437467"/>
            <a:chExt cx="5887643" cy="7401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8566F6-4D39-42B7-93DE-75B60ADBE5F1}"/>
                </a:ext>
              </a:extLst>
            </p:cNvPr>
            <p:cNvSpPr/>
            <p:nvPr/>
          </p:nvSpPr>
          <p:spPr bwMode="auto">
            <a:xfrm>
              <a:off x="6104983" y="5823865"/>
              <a:ext cx="2127966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byte[]@190d11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EF52D8-4021-40B6-B80C-F9BAEC2DD31C}"/>
                </a:ext>
              </a:extLst>
            </p:cNvPr>
            <p:cNvSpPr txBox="1"/>
            <p:nvPr/>
          </p:nvSpPr>
          <p:spPr>
            <a:xfrm>
              <a:off x="5917094" y="5437467"/>
              <a:ext cx="95282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bytes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Right Arrow 7">
              <a:extLst>
                <a:ext uri="{FF2B5EF4-FFF2-40B4-BE49-F238E27FC236}">
                  <a16:creationId xmlns:a16="http://schemas.microsoft.com/office/drawing/2014/main" id="{950A8F74-508E-4B70-8CFA-D3D14BB44822}"/>
                </a:ext>
              </a:extLst>
            </p:cNvPr>
            <p:cNvSpPr/>
            <p:nvPr/>
          </p:nvSpPr>
          <p:spPr>
            <a:xfrm>
              <a:off x="8402000" y="5796621"/>
              <a:ext cx="1121412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9817F5-837E-47E2-8214-0004226D1C9E}"/>
                </a:ext>
              </a:extLst>
            </p:cNvPr>
            <p:cNvSpPr/>
            <p:nvPr/>
          </p:nvSpPr>
          <p:spPr bwMode="auto">
            <a:xfrm>
              <a:off x="9703034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47035B-40EB-4727-A99A-1C320A6972F4}"/>
                </a:ext>
              </a:extLst>
            </p:cNvPr>
            <p:cNvSpPr/>
            <p:nvPr/>
          </p:nvSpPr>
          <p:spPr bwMode="auto">
            <a:xfrm>
              <a:off x="10056812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F704D0-0C82-4E54-9ADB-7C7B51E2905D}"/>
                </a:ext>
              </a:extLst>
            </p:cNvPr>
            <p:cNvSpPr/>
            <p:nvPr/>
          </p:nvSpPr>
          <p:spPr bwMode="auto">
            <a:xfrm>
              <a:off x="10413323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/>
                  <a:ea typeface="+mn-ea"/>
                  <a:cs typeface="+mn-cs"/>
                </a:rPr>
                <a:t>3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755263-30A6-4BB4-8D19-F5AC5F602A0C}"/>
                </a:ext>
              </a:extLst>
            </p:cNvPr>
            <p:cNvSpPr txBox="1"/>
            <p:nvPr/>
          </p:nvSpPr>
          <p:spPr>
            <a:xfrm>
              <a:off x="10659133" y="5719951"/>
              <a:ext cx="1145604" cy="4432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byte []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134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51705" y="1224417"/>
            <a:ext cx="10285413" cy="5327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public static void main(String[] args) {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int num = 5;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increment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(num, 15);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System.out.println(num);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public static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void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increment(int num, int value) {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num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+= value;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399212" y="2362200"/>
            <a:ext cx="2133600" cy="762000"/>
          </a:xfrm>
          <a:prstGeom prst="wedgeRoundRectCallout">
            <a:avLst>
              <a:gd name="adj1" fmla="val -58997"/>
              <a:gd name="adj2" fmla="val 43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num ==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418012" y="5562600"/>
            <a:ext cx="2133600" cy="762000"/>
          </a:xfrm>
          <a:prstGeom prst="wedgeRoundRectCallout">
            <a:avLst>
              <a:gd name="adj1" fmla="val -57808"/>
              <a:gd name="adj2" fmla="val -330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num == </a:t>
            </a:r>
            <a:r>
              <a:rPr kumimoji="0" lang="en-US" sz="24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83727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94318" y="1262167"/>
            <a:ext cx="11000187" cy="5327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public static void main(String[] args) {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int[] nums = { 5 };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increment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(nums, 15);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System.out.println(nums[0]);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public static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void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increment(int[] nums, int value) {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nums[0]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+= value;</a:t>
            </a:r>
          </a:p>
          <a:p>
            <a:pPr marL="0" marR="0" lvl="0" indent="0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125480" y="2362200"/>
            <a:ext cx="2743200" cy="762000"/>
          </a:xfrm>
          <a:prstGeom prst="wedgeRoundRectCallout">
            <a:avLst>
              <a:gd name="adj1" fmla="val -55789"/>
              <a:gd name="adj2" fmla="val 407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nums[0] ==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722812" y="5535807"/>
            <a:ext cx="2514600" cy="762000"/>
          </a:xfrm>
          <a:prstGeom prst="wedgeRoundRectCallout">
            <a:avLst>
              <a:gd name="adj1" fmla="val -59170"/>
              <a:gd name="adj2" fmla="val -26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nums[0] ==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08351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0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7C49C-D538-4E45-ACAC-46E837CE6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/>
              <a:t>Overloading Methods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2" y="11430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01757" cy="5201066"/>
          </a:xfrm>
        </p:spPr>
        <p:txBody>
          <a:bodyPr>
            <a:normAutofit/>
          </a:bodyPr>
          <a:lstStyle/>
          <a:p>
            <a:r>
              <a:rPr lang="en-US" dirty="0"/>
              <a:t>The combination of method's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is called </a:t>
            </a:r>
            <a:r>
              <a:rPr lang="en-US" b="1" dirty="0">
                <a:solidFill>
                  <a:srgbClr val="FFA000"/>
                </a:solidFill>
              </a:rPr>
              <a:t>signature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Signature </a:t>
            </a:r>
            <a:r>
              <a:rPr lang="en-US" b="1" dirty="0">
                <a:solidFill>
                  <a:srgbClr val="FFA000"/>
                </a:solidFill>
              </a:rPr>
              <a:t>differentiates</a:t>
            </a:r>
            <a:r>
              <a:rPr lang="en-US" dirty="0"/>
              <a:t> between methods with same names</a:t>
            </a:r>
          </a:p>
          <a:p>
            <a:r>
              <a:rPr lang="en-US" dirty="0"/>
              <a:t>When methods with the </a:t>
            </a:r>
            <a:r>
              <a:rPr lang="en-US" b="1" dirty="0">
                <a:solidFill>
                  <a:srgbClr val="FFA000"/>
                </a:solidFill>
              </a:rPr>
              <a:t>same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have </a:t>
            </a:r>
            <a:r>
              <a:rPr lang="en-US" b="1" dirty="0">
                <a:solidFill>
                  <a:srgbClr val="FFA000"/>
                </a:solidFill>
              </a:rPr>
              <a:t>different signature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this is called method "</a:t>
            </a:r>
            <a:r>
              <a:rPr lang="en-US" b="1" dirty="0">
                <a:solidFill>
                  <a:srgbClr val="FFA000"/>
                </a:solidFill>
              </a:rPr>
              <a:t>overloading</a:t>
            </a:r>
            <a:r>
              <a:rPr lang="en-US" dirty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7972" y="2552700"/>
            <a:ext cx="7819771" cy="17458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990012" y="2057400"/>
            <a:ext cx="1911061" cy="990600"/>
          </a:xfrm>
          <a:prstGeom prst="wedgeRoundRectCallout">
            <a:avLst>
              <a:gd name="adj1" fmla="val -59717"/>
              <a:gd name="adj2" fmla="val 2442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Method's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  <a:endParaRPr lang="en-US" sz="28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0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4612" y="1196125"/>
            <a:ext cx="12039600" cy="5201066"/>
          </a:xfrm>
        </p:spPr>
        <p:txBody>
          <a:bodyPr/>
          <a:lstStyle/>
          <a:p>
            <a:r>
              <a:rPr lang="en-US" dirty="0"/>
              <a:t>Using the same name for multiple methods with different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signatures</a:t>
            </a:r>
            <a:r>
              <a:rPr lang="en-US" dirty="0"/>
              <a:t> (method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7"/>
            <a:ext cx="428710" cy="30884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604620" y="4623816"/>
            <a:ext cx="3200400" cy="1447594"/>
          </a:xfrm>
          <a:prstGeom prst="wedgeRoundRectCallout">
            <a:avLst>
              <a:gd name="adj1" fmla="val 28788"/>
              <a:gd name="adj2" fmla="val -46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method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signatures</a:t>
            </a:r>
            <a:endParaRPr lang="bg-BG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1826" y="2515093"/>
            <a:ext cx="5420205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System.out.println(number);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143195" y="2515093"/>
            <a:ext cx="5590017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System.out.println(text);     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71826" y="4567024"/>
            <a:ext cx="7620000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 + ' ' + number);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337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Method's return type </a:t>
            </a:r>
            <a:r>
              <a:rPr lang="en-US" b="1" dirty="0">
                <a:solidFill>
                  <a:schemeClr val="bg1"/>
                </a:solidFill>
              </a:rPr>
              <a:t>is not part </a:t>
            </a:r>
            <a:r>
              <a:rPr lang="en-US" dirty="0"/>
              <a:t>of its signature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How would the compiler know </a:t>
            </a:r>
            <a:r>
              <a:rPr lang="en-US" b="1" dirty="0">
                <a:solidFill>
                  <a:schemeClr val="bg1"/>
                </a:solidFill>
              </a:rPr>
              <a:t>which method to call</a:t>
            </a:r>
            <a:r>
              <a:rPr lang="en-US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and Return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6611" y="1981200"/>
            <a:ext cx="7162801" cy="267765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System.out.println(text);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8456612" y="2710375"/>
            <a:ext cx="3429000" cy="1219305"/>
          </a:xfrm>
          <a:prstGeom prst="wedgeRoundRectCallout">
            <a:avLst>
              <a:gd name="adj1" fmla="val -59612"/>
              <a:gd name="adj2" fmla="val 2814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Compile-time error!</a:t>
            </a:r>
            <a:endParaRPr lang="bg-BG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73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161859" cy="5201066"/>
          </a:xfrm>
        </p:spPr>
        <p:txBody>
          <a:bodyPr/>
          <a:lstStyle/>
          <a:p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getMax()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that </a:t>
            </a:r>
            <a:r>
              <a:rPr lang="en-US" b="1" dirty="0">
                <a:solidFill>
                  <a:srgbClr val="FFA000"/>
                </a:solidFill>
              </a:rPr>
              <a:t>returns the greater </a:t>
            </a:r>
            <a:r>
              <a:rPr lang="en-US" dirty="0"/>
              <a:t>of two values (the values can be of type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Greater of Two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66421" y="2846048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61205" y="2447689"/>
            <a:ext cx="1371600" cy="1463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char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21013" y="3077207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28307" y="2846049"/>
            <a:ext cx="141224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56909" y="2447689"/>
            <a:ext cx="1463040" cy="1463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int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3237266" y="3077207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94308" y="4831602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58005" y="4361693"/>
            <a:ext cx="1552851" cy="14630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aaa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5823982" y="490271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TextBox 15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>
                <a:hlinkClick r:id="rId2"/>
              </a:rPr>
              <a:t>https://judge.softuni.bg/Contests/1260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28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8564" y="1121144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Named block of code</a:t>
            </a:r>
            <a:r>
              <a:rPr lang="en-US" dirty="0"/>
              <a:t>, that can be invoked later</a:t>
            </a:r>
          </a:p>
          <a:p>
            <a:pPr>
              <a:lnSpc>
                <a:spcPct val="100000"/>
              </a:lnSpc>
            </a:pPr>
            <a:r>
              <a:rPr lang="en-US" dirty="0"/>
              <a:t>Sample method </a:t>
            </a:r>
            <a:r>
              <a:rPr lang="en-US" b="1" dirty="0">
                <a:solidFill>
                  <a:schemeClr val="bg1"/>
                </a:solidFill>
              </a:rPr>
              <a:t>definition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Invoking</a:t>
            </a:r>
            <a:r>
              <a:rPr lang="en-US" dirty="0"/>
              <a:t> (calling) the </a:t>
            </a:r>
            <a:br>
              <a:rPr lang="en-US" dirty="0"/>
            </a:br>
            <a:r>
              <a:rPr lang="en-US" dirty="0"/>
              <a:t>method several times: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70112" y="2742432"/>
            <a:ext cx="7848599" cy="1530982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printHello</a:t>
            </a:r>
            <a:r>
              <a:rPr lang="bg-BG" noProof="1"/>
              <a:t> </a:t>
            </a:r>
            <a:r>
              <a:rPr lang="en-US" sz="2800" b="1" noProof="1">
                <a:latin typeface="Consolas" pitchFamily="49" charset="0"/>
              </a:rPr>
              <a:t>()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System.out.println("Hello!");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502007" y="1676400"/>
            <a:ext cx="3275748" cy="997331"/>
          </a:xfrm>
          <a:prstGeom prst="wedgeRoundRectCallout">
            <a:avLst>
              <a:gd name="adj1" fmla="val -57921"/>
              <a:gd name="adj2" fmla="val 460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named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printHello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93307" y="4716201"/>
            <a:ext cx="3124200" cy="102065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printHello();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printHello();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636131" y="3269455"/>
            <a:ext cx="2437359" cy="1920967"/>
          </a:xfrm>
          <a:prstGeom prst="wedgeRoundRectCallout">
            <a:avLst>
              <a:gd name="adj1" fmla="val -39240"/>
              <a:gd name="adj2" fmla="val -1718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always surrounded</a:t>
            </a:r>
            <a:b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}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67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5FF1D-8933-4C61-8557-2ED936CC64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Program Execution Flow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51412" y="1308892"/>
            <a:ext cx="2362200" cy="2653508"/>
            <a:chOff x="4895909" y="1385091"/>
            <a:chExt cx="2320805" cy="26535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850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1" y="1429713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8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6925" y="4489020"/>
            <a:ext cx="9482287" cy="173411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925" y="1855484"/>
            <a:ext cx="9482287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main(String[] args)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815018" cy="822858"/>
          </a:xfrm>
        </p:spPr>
        <p:txBody>
          <a:bodyPr/>
          <a:lstStyle/>
          <a:p>
            <a:r>
              <a:rPr lang="en-US" dirty="0"/>
              <a:t>The program continues, after a method execution completes: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921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 txBox="1">
            <a:spLocks/>
          </p:cNvSpPr>
          <p:nvPr/>
        </p:nvSpPr>
        <p:spPr>
          <a:xfrm>
            <a:off x="1970256" y="4861789"/>
            <a:ext cx="1612805" cy="553998"/>
          </a:xfrm>
          <a:prstGeom prst="rect">
            <a:avLst/>
          </a:prstGeom>
          <a:solidFill>
            <a:srgbClr val="F6F7F8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stores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information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dirty="0"/>
              <a:t>about the </a:t>
            </a:r>
            <a:r>
              <a:rPr lang="en-GB" b="1" dirty="0">
                <a:solidFill>
                  <a:schemeClr val="bg1"/>
                </a:solidFill>
              </a:rPr>
              <a:t>active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subroutines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bg-BG" dirty="0">
                <a:solidFill>
                  <a:srgbClr val="FFA000"/>
                </a:solidFill>
              </a:rPr>
              <a:t>      </a:t>
            </a:r>
            <a:r>
              <a:rPr lang="en-GB" dirty="0"/>
              <a:t>(methods) of a computer program</a:t>
            </a:r>
          </a:p>
          <a:p>
            <a:r>
              <a:rPr lang="en-GB" dirty="0"/>
              <a:t>Keeps track of </a:t>
            </a:r>
            <a:r>
              <a:rPr lang="en-GB" b="1" dirty="0">
                <a:solidFill>
                  <a:schemeClr val="bg1"/>
                </a:solidFill>
              </a:rPr>
              <a:t>the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point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dirty="0"/>
              <a:t>to which each active subroutine should </a:t>
            </a:r>
            <a:r>
              <a:rPr lang="en-GB" b="1" dirty="0">
                <a:solidFill>
                  <a:schemeClr val="bg1"/>
                </a:solidFill>
              </a:rPr>
              <a:t>return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control</a:t>
            </a:r>
            <a:r>
              <a:rPr lang="en-GB" b="1" dirty="0"/>
              <a:t> </a:t>
            </a:r>
            <a:r>
              <a:rPr lang="en-GB" dirty="0"/>
              <a:t>when it </a:t>
            </a:r>
            <a:r>
              <a:rPr lang="en-GB" b="1" dirty="0">
                <a:solidFill>
                  <a:schemeClr val="bg1"/>
                </a:solidFill>
              </a:rPr>
              <a:t>finishes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executing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– Call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8380412" y="3810000"/>
            <a:ext cx="1828801" cy="2484000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777007" y="48626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873632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970257" y="486036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0412" y="3837057"/>
            <a:ext cx="18288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248037" y="3962400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call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712788" y="4940950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872767" y="4856974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777007" y="4861789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169792" y="3983101"/>
            <a:ext cx="1028212" cy="780464"/>
            <a:chOff x="4788791" y="4087210"/>
            <a:chExt cx="1028212" cy="780464"/>
          </a:xfrm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66577" y="5528577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36933" y="5525529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return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695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9628E-6 -4.07407E-6 L 0.53491 0.115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39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2535E-7 -1.11111E-6 L 0.37875 0.016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7" y="8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318E-6 4.44444E-6 L 0.22246 -0.0826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3" y="-414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program that </a:t>
            </a:r>
            <a:r>
              <a:rPr lang="en-US" b="1" dirty="0">
                <a:solidFill>
                  <a:srgbClr val="FFA000"/>
                </a:solidFill>
              </a:rPr>
              <a:t>multiplies the sum </a:t>
            </a:r>
            <a:r>
              <a:rPr lang="en-US" dirty="0"/>
              <a:t>of </a:t>
            </a:r>
            <a:r>
              <a:rPr lang="en-US" b="1" dirty="0">
                <a:solidFill>
                  <a:srgbClr val="FFA000"/>
                </a:solidFill>
              </a:rPr>
              <a:t>all even digits </a:t>
            </a:r>
            <a:r>
              <a:rPr lang="en-US" dirty="0"/>
              <a:t>of a number </a:t>
            </a:r>
            <a:r>
              <a:rPr lang="en-US" b="1" dirty="0">
                <a:solidFill>
                  <a:srgbClr val="FFA000"/>
                </a:solidFill>
              </a:rPr>
              <a:t>by the sum of all odd digits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same number:</a:t>
            </a:r>
          </a:p>
          <a:p>
            <a:pPr lvl="2"/>
            <a:r>
              <a:rPr lang="en-US" dirty="0"/>
              <a:t>Create a method called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2"/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2"/>
            <a:r>
              <a:rPr lang="en-US" dirty="0"/>
              <a:t>Create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2"/>
            <a:r>
              <a:rPr lang="en-US" dirty="0"/>
              <a:t>You may need to use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for negative numbers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 Evens by Odds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79812" y="4981419"/>
            <a:ext cx="241936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Evens: 2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Odds: 1 3 5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91498" y="5196863"/>
            <a:ext cx="138611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2850112" y="526797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01374" y="4981419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 sum: 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 sum:  9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274792" y="526797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ight Arrow 12"/>
          <p:cNvSpPr/>
          <p:nvPr/>
        </p:nvSpPr>
        <p:spPr>
          <a:xfrm>
            <a:off x="9624128" y="5267972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348765" y="5196862"/>
            <a:ext cx="6367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2412" y="6275696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>
                <a:hlinkClick r:id="rId2"/>
              </a:rPr>
              <a:t>https://judge.softuni.bg/Contests/1260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33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5613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400" dirty="0"/>
              <a:t>Live Exercises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8012" y="394224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7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137" y="1656225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353" y="141974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3348" y="3276640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1485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r>
              <a:rPr lang="en-US" sz="3200" dirty="0">
                <a:solidFill>
                  <a:schemeClr val="bg2"/>
                </a:solidFill>
              </a:rPr>
              <a:t> +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chemeClr val="bg2"/>
                </a:solidFill>
              </a:rPr>
              <a:t> a value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or nothing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2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https://softuni.bg/courses/programming-fundamentals</a:t>
            </a:r>
          </a:p>
        </p:txBody>
      </p:sp>
    </p:spTree>
    <p:extLst>
      <p:ext uri="{BB962C8B-B14F-4D97-AF65-F5344CB8AC3E}">
        <p14:creationId xmlns:p14="http://schemas.microsoft.com/office/powerpoint/2010/main" val="259279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4526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418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29586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419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3505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418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6617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5679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419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2216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1419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3385" y="5654316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17363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0684" y="1710772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80475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methods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Methods?</a:t>
            </a:r>
            <a:endParaRPr lang="bg-BG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 and </a:t>
            </a:r>
            <a:br>
              <a:rPr lang="en-US" sz="3199" dirty="0"/>
            </a:br>
            <a:r>
              <a:rPr lang="en-US" sz="3199" dirty="0"/>
              <a:t>Employment Opportunities </a:t>
            </a:r>
          </a:p>
          <a:p>
            <a:pPr lvl="1">
              <a:lnSpc>
                <a:spcPct val="100000"/>
              </a:lnSpc>
            </a:pPr>
            <a:r>
              <a:rPr lang="en-US" sz="2899" noProof="1">
                <a:hlinkClick r:id="rId3"/>
              </a:rPr>
              <a:t>softuni.bg</a:t>
            </a:r>
            <a:r>
              <a:rPr lang="en-US" sz="28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>
              <a:lnSpc>
                <a:spcPct val="100000"/>
              </a:lnSpc>
            </a:pPr>
            <a:r>
              <a:rPr lang="en-US" sz="2999" noProof="1">
                <a:hlinkClick r:id="rId4"/>
              </a:rPr>
              <a:t>http://softuni.foundation/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899" noProof="1">
                <a:solidFill>
                  <a:srgbClr val="234465"/>
                </a:solidFill>
                <a:hlinkClick r:id="rId5"/>
              </a:rPr>
              <a:t>facebook.com/SoftwareUniversity</a:t>
            </a:r>
            <a:endParaRPr lang="en-US" sz="2899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marL="990278" lvl="1" indent="-380876" defTabSz="1218804">
              <a:lnSpc>
                <a:spcPct val="100000"/>
              </a:lnSpc>
              <a:tabLst>
                <a:tab pos="282490" algn="l"/>
              </a:tabLst>
              <a:defRPr/>
            </a:pPr>
            <a:r>
              <a:rPr lang="en-US" sz="2799" dirty="0">
                <a:hlinkClick r:id="rId6"/>
              </a:rPr>
              <a:t>forum.softuni.bg</a:t>
            </a:r>
            <a:endParaRPr lang="en-US" sz="2799" noProof="1"/>
          </a:p>
          <a:p>
            <a:pPr>
              <a:lnSpc>
                <a:spcPct val="100000"/>
              </a:lnSpc>
            </a:pPr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pic>
        <p:nvPicPr>
          <p:cNvPr id="15" name="Picture 14">
            <a:hlinkClick r:id="rId7"/>
            <a:extLst>
              <a:ext uri="{FF2B5EF4-FFF2-40B4-BE49-F238E27FC236}">
                <a16:creationId xmlns:a16="http://schemas.microsoft.com/office/drawing/2014/main" id="{FF8B5863-FC71-441D-893C-E681B70BF3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2538112"/>
            <a:ext cx="2122583" cy="529411"/>
          </a:xfrm>
          <a:prstGeom prst="rect">
            <a:avLst/>
          </a:prstGeom>
        </p:spPr>
      </p:pic>
      <p:pic>
        <p:nvPicPr>
          <p:cNvPr id="18" name="Picture 17">
            <a:hlinkClick r:id="rId3"/>
            <a:extLst>
              <a:ext uri="{FF2B5EF4-FFF2-40B4-BE49-F238E27FC236}">
                <a16:creationId xmlns:a16="http://schemas.microsoft.com/office/drawing/2014/main" id="{5AC70220-7037-4082-BB2D-BF1E99F91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40" y="2057400"/>
            <a:ext cx="3366866" cy="4482957"/>
          </a:xfrm>
          <a:prstGeom prst="rect">
            <a:avLst/>
          </a:prstGeom>
        </p:spPr>
      </p:pic>
      <p:pic>
        <p:nvPicPr>
          <p:cNvPr id="11" name="Picture 4">
            <a:hlinkClick r:id="rId10" tooltip="Software University @ Facebook"/>
            <a:extLst>
              <a:ext uri="{FF2B5EF4-FFF2-40B4-BE49-F238E27FC236}">
                <a16:creationId xmlns:a16="http://schemas.microsoft.com/office/drawing/2014/main" id="{7DE74804-3B64-4B79-BDD0-3E400F9EC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612" y="3654371"/>
            <a:ext cx="1118449" cy="111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E65F0011-8B8E-4A02-A422-9662ADE13CB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5359668"/>
            <a:ext cx="1041962" cy="104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7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course (slides, examples, demos, videos, homework, etc.)</a:t>
            </a:r>
            <a:br>
              <a:rPr lang="en-US" dirty="0"/>
            </a:br>
            <a:r>
              <a:rPr lang="en-US" dirty="0"/>
              <a:t>is licensed under 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 license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License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859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14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Executes the code between the brackets</a:t>
            </a:r>
          </a:p>
          <a:p>
            <a:r>
              <a:rPr lang="en-GB" dirty="0"/>
              <a:t>Does </a:t>
            </a:r>
            <a:r>
              <a:rPr lang="en-GB" b="1" dirty="0">
                <a:solidFill>
                  <a:schemeClr val="bg1"/>
                </a:solidFill>
              </a:rPr>
              <a:t>not</a:t>
            </a:r>
            <a:r>
              <a:rPr lang="en-GB" dirty="0"/>
              <a:t> return result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 Type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E7A5B-CC64-4499-9E86-F75AF310C2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" y="2590281"/>
            <a:ext cx="67056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public static void printHello()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System.out.println("Hello");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3" y="4565699"/>
            <a:ext cx="8001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System.out.println("Hello");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5363" y="4470435"/>
            <a:ext cx="2551902" cy="1695016"/>
          </a:xfrm>
          <a:prstGeom prst="wedgeRoundRectCallout">
            <a:avLst>
              <a:gd name="adj1" fmla="val -59073"/>
              <a:gd name="adj2" fmla="val -2495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main()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also a method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412" y="2409526"/>
            <a:ext cx="2551902" cy="1695016"/>
          </a:xfrm>
          <a:prstGeom prst="wedgeRoundRectCallout">
            <a:avLst>
              <a:gd name="adj1" fmla="val -60779"/>
              <a:gd name="adj2" fmla="val 1204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"Hello"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97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4949" y="4704825"/>
            <a:ext cx="10958928" cy="768084"/>
          </a:xfrm>
        </p:spPr>
        <p:txBody>
          <a:bodyPr/>
          <a:lstStyle/>
          <a:p>
            <a:r>
              <a:rPr lang="en-US" dirty="0"/>
              <a:t>Naming and Best Practices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066800"/>
            <a:ext cx="3336925" cy="3336925"/>
          </a:xfrm>
          <a:prstGeom prst="rect">
            <a:avLst/>
          </a:prstGeom>
          <a:effectLst>
            <a:softEdge rad="431800"/>
          </a:effectLst>
        </p:spPr>
      </p:pic>
    </p:spTree>
    <p:extLst>
      <p:ext uri="{BB962C8B-B14F-4D97-AF65-F5344CB8AC3E}">
        <p14:creationId xmlns:p14="http://schemas.microsoft.com/office/powerpoint/2010/main" val="424758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naming guidelines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meaningful</a:t>
            </a:r>
            <a:r>
              <a:rPr lang="en-US" dirty="0"/>
              <a:t> method names</a:t>
            </a:r>
          </a:p>
          <a:p>
            <a:pPr lvl="1"/>
            <a:r>
              <a:rPr lang="en-US" dirty="0"/>
              <a:t>Method 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does this method do</a:t>
            </a:r>
            <a:r>
              <a:rPr lang="en-US" dirty="0">
                <a:solidFill>
                  <a:srgbClr val="234465"/>
                </a:solidFill>
              </a:rPr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cannot find a good name for a method, think</a:t>
            </a:r>
            <a:br>
              <a:rPr lang="en-US" dirty="0"/>
            </a:br>
            <a:r>
              <a:rPr lang="en-US" dirty="0"/>
              <a:t>about whether it has a </a:t>
            </a:r>
            <a:r>
              <a:rPr lang="en-US" b="1" dirty="0">
                <a:solidFill>
                  <a:schemeClr val="bg1"/>
                </a:solidFill>
              </a:rPr>
              <a:t>clear intent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7412" y="3810000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2675" y="5705238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49724" y="3805751"/>
            <a:ext cx="4724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</a:rPr>
              <a:t>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oadReport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</a:rPr>
              <a:t>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ine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377" y="5715001"/>
            <a:ext cx="7555154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SampleMethod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8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2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2">
    <a:dk1>
      <a:srgbClr val="234465"/>
    </a:dk1>
    <a:lt1>
      <a:srgbClr val="FFA000"/>
    </a:lt1>
    <a:dk2>
      <a:srgbClr val="234465"/>
    </a:dk2>
    <a:lt2>
      <a:srgbClr val="FFFFFF"/>
    </a:lt2>
    <a:accent1>
      <a:srgbClr val="F7C86D"/>
    </a:accent1>
    <a:accent2>
      <a:srgbClr val="00B050"/>
    </a:accent2>
    <a:accent3>
      <a:srgbClr val="44A9F8"/>
    </a:accent3>
    <a:accent4>
      <a:srgbClr val="7030A0"/>
    </a:accent4>
    <a:accent5>
      <a:srgbClr val="67748E"/>
    </a:accent5>
    <a:accent6>
      <a:srgbClr val="F4F5F7"/>
    </a:accent6>
    <a:hlink>
      <a:srgbClr val="F2AC44"/>
    </a:hlink>
    <a:folHlink>
      <a:srgbClr val="F6C7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4942</TotalTime>
  <Words>3396</Words>
  <Application>Microsoft Office PowerPoint</Application>
  <PresentationFormat>Custom</PresentationFormat>
  <Paragraphs>656</Paragraphs>
  <Slides>61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Consolas</vt:lpstr>
      <vt:lpstr>Wingdings</vt:lpstr>
      <vt:lpstr>Wingdings 2</vt:lpstr>
      <vt:lpstr>1_SoftUni3_1</vt:lpstr>
      <vt:lpstr>2_SoftUni3_1</vt:lpstr>
      <vt:lpstr>Methods</vt:lpstr>
      <vt:lpstr>Table of Contents</vt:lpstr>
      <vt:lpstr>Have a Question?</vt:lpstr>
      <vt:lpstr>PowerPoint Presentation</vt:lpstr>
      <vt:lpstr>Simple Methods</vt:lpstr>
      <vt:lpstr>Why Use Methods?</vt:lpstr>
      <vt:lpstr>Void Type Method</vt:lpstr>
      <vt:lpstr>PowerPoint Presentation</vt:lpstr>
      <vt:lpstr>Naming Methods</vt:lpstr>
      <vt:lpstr>Naming Method Parameters</vt:lpstr>
      <vt:lpstr>Methods – Best Practices</vt:lpstr>
      <vt:lpstr>Code Structure and Code Formatting</vt:lpstr>
      <vt:lpstr>PowerPoint Presentation</vt:lpstr>
      <vt:lpstr>Declaring Methods</vt:lpstr>
      <vt:lpstr>Invoking a Method</vt:lpstr>
      <vt:lpstr>Invoking a Method (2)</vt:lpstr>
      <vt:lpstr>PowerPoint Presentation</vt:lpstr>
      <vt:lpstr>Method Parameters</vt:lpstr>
      <vt:lpstr>Method Parameters (2)</vt:lpstr>
      <vt:lpstr>Problem: Sign of Integer Number</vt:lpstr>
      <vt:lpstr>Solution: Sign of Integer Number</vt:lpstr>
      <vt:lpstr>Problem Grades</vt:lpstr>
      <vt:lpstr>Solution Grades</vt:lpstr>
      <vt:lpstr>Problem: Printing Triangle</vt:lpstr>
      <vt:lpstr>Solution: Printing Triangle (1)</vt:lpstr>
      <vt:lpstr>Solution: Printing Triangle (2)</vt:lpstr>
      <vt:lpstr>PowerPoint Presentation</vt:lpstr>
      <vt:lpstr>PowerPoint Presentation</vt:lpstr>
      <vt:lpstr>The Return Statement</vt:lpstr>
      <vt:lpstr>Using the Return Values</vt:lpstr>
      <vt:lpstr>Problem: Calculate Rectangle Area</vt:lpstr>
      <vt:lpstr>Solution: Calculate Rectangle Area</vt:lpstr>
      <vt:lpstr>Problem: Repeat String</vt:lpstr>
      <vt:lpstr>Solution: Repeat String</vt:lpstr>
      <vt:lpstr>Problem: Math Power</vt:lpstr>
      <vt:lpstr>PowerPoint Presentation</vt:lpstr>
      <vt:lpstr>PowerPoint Presentation</vt:lpstr>
      <vt:lpstr>Value vs. Reference Types</vt:lpstr>
      <vt:lpstr>Value Types</vt:lpstr>
      <vt:lpstr>Reference Types</vt:lpstr>
      <vt:lpstr>Value Types vs. Reference Types</vt:lpstr>
      <vt:lpstr>Example: Value Types </vt:lpstr>
      <vt:lpstr>Example: Reference Types </vt:lpstr>
      <vt:lpstr>PowerPoint Presentation</vt:lpstr>
      <vt:lpstr>PowerPoint Presentation</vt:lpstr>
      <vt:lpstr>Method Signature</vt:lpstr>
      <vt:lpstr>Overloading Methods</vt:lpstr>
      <vt:lpstr>Signature and Return Type</vt:lpstr>
      <vt:lpstr>Problem: Greater of Two Values</vt:lpstr>
      <vt:lpstr>PowerPoint Presentation</vt:lpstr>
      <vt:lpstr>PowerPoint Presentation</vt:lpstr>
      <vt:lpstr>Program Execution</vt:lpstr>
      <vt:lpstr>Program Execution – Call Stack</vt:lpstr>
      <vt:lpstr>Problem: Multiply Evens by Odds</vt:lpstr>
      <vt:lpstr>PowerPoint Presentation</vt:lpstr>
      <vt:lpstr>Summary</vt:lpstr>
      <vt:lpstr>PowerPoint Presentation</vt:lpstr>
      <vt:lpstr>SoftUni Diamond Partners</vt:lpstr>
      <vt:lpstr>SoftUni Organizational Partners</vt:lpstr>
      <vt:lpstr>Trainings @ Software University (SoftUni)</vt:lpstr>
      <vt:lpstr>License</vt:lpstr>
    </vt:vector>
  </TitlesOfParts>
  <Manager/>
  <Company>Software University - http://softuni.bg</Company>
  <LinksUpToDate>false</LinksUpToDate>
  <SharedDoc>false</SharedDoc>
  <HyperlinkBase>https://softuni.bg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subject>Java Fundamentals  – Practical Training Course @ SoftUni</dc:subject>
  <dc:creator>Software University Foundation</dc:creator>
  <cp:keywords>Technology Fundamentals, Technology, Fundamentals, Software University, SoftUni, programming, coding, software development, education, training, course</cp:keywords>
  <dc:description>Java Fundamentals Course @ SoftUni – https://softuni.bg/courses/programming-fundamentals</dc:description>
  <cp:lastModifiedBy> </cp:lastModifiedBy>
  <cp:revision>418</cp:revision>
  <dcterms:created xsi:type="dcterms:W3CDTF">2014-01-02T17:00:34Z</dcterms:created>
  <dcterms:modified xsi:type="dcterms:W3CDTF">2020-04-15T22:15:53Z</dcterms:modified>
  <cp:category>computer programming, programming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