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2"/>
    <p:sldMasterId id="2147483691" r:id="rId3"/>
  </p:sldMasterIdLst>
  <p:notesMasterIdLst>
    <p:notesMasterId r:id="rId37"/>
  </p:notesMasterIdLst>
  <p:handoutMasterIdLst>
    <p:handoutMasterId r:id="rId38"/>
  </p:handoutMasterIdLst>
  <p:sldIdLst>
    <p:sldId id="402" r:id="rId4"/>
    <p:sldId id="491" r:id="rId5"/>
    <p:sldId id="508" r:id="rId6"/>
    <p:sldId id="509" r:id="rId7"/>
    <p:sldId id="468" r:id="rId8"/>
    <p:sldId id="547" r:id="rId9"/>
    <p:sldId id="470" r:id="rId10"/>
    <p:sldId id="471" r:id="rId11"/>
    <p:sldId id="536" r:id="rId12"/>
    <p:sldId id="546" r:id="rId13"/>
    <p:sldId id="473" r:id="rId14"/>
    <p:sldId id="477" r:id="rId15"/>
    <p:sldId id="548" r:id="rId16"/>
    <p:sldId id="549" r:id="rId17"/>
    <p:sldId id="550" r:id="rId18"/>
    <p:sldId id="535" r:id="rId19"/>
    <p:sldId id="479" r:id="rId20"/>
    <p:sldId id="551" r:id="rId21"/>
    <p:sldId id="552" r:id="rId22"/>
    <p:sldId id="566" r:id="rId23"/>
    <p:sldId id="556" r:id="rId24"/>
    <p:sldId id="567" r:id="rId25"/>
    <p:sldId id="560" r:id="rId26"/>
    <p:sldId id="561" r:id="rId27"/>
    <p:sldId id="562" r:id="rId28"/>
    <p:sldId id="563" r:id="rId29"/>
    <p:sldId id="568" r:id="rId30"/>
    <p:sldId id="349" r:id="rId31"/>
    <p:sldId id="565" r:id="rId32"/>
    <p:sldId id="569" r:id="rId33"/>
    <p:sldId id="543" r:id="rId34"/>
    <p:sldId id="544" r:id="rId35"/>
    <p:sldId id="545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1"/>
            <p14:sldId id="508"/>
          </p14:sldIdLst>
        </p14:section>
        <p14:section name="Regular Expressions" id="{C26D8618-AB4A-4067-AF04-093F256AA5F8}">
          <p14:sldIdLst>
            <p14:sldId id="509"/>
            <p14:sldId id="468"/>
            <p14:sldId id="547"/>
            <p14:sldId id="470"/>
            <p14:sldId id="471"/>
            <p14:sldId id="536"/>
          </p14:sldIdLst>
        </p14:section>
        <p14:section name="Quantifiers &amp; Grouping" id="{1C2122D8-4A63-425F-BD42-D12BC3B8BCD9}">
          <p14:sldIdLst>
            <p14:sldId id="546"/>
            <p14:sldId id="473"/>
            <p14:sldId id="477"/>
            <p14:sldId id="548"/>
            <p14:sldId id="549"/>
            <p14:sldId id="550"/>
          </p14:sldIdLst>
        </p14:section>
        <p14:section name="Backreference" id="{92EB2F62-5D24-4E9B-89CF-2FD38F155B65}">
          <p14:sldIdLst>
            <p14:sldId id="535"/>
            <p14:sldId id="479"/>
          </p14:sldIdLst>
        </p14:section>
        <p14:section name="Regular Expressions in Java" id="{4B8DFB5C-F317-4145-9E52-65AFC869AC92}">
          <p14:sldIdLst>
            <p14:sldId id="551"/>
            <p14:sldId id="552"/>
            <p14:sldId id="566"/>
            <p14:sldId id="556"/>
            <p14:sldId id="567"/>
            <p14:sldId id="560"/>
            <p14:sldId id="561"/>
            <p14:sldId id="562"/>
            <p14:sldId id="563"/>
            <p14:sldId id="568"/>
          </p14:sldIdLst>
        </p14:section>
        <p14:section name="Conclusion" id="{10E03AB1-9AA8-4E86-9A64-D741901E50A2}">
          <p14:sldIdLst>
            <p14:sldId id="349"/>
            <p14:sldId id="565"/>
            <p14:sldId id="569"/>
            <p14:sldId id="543"/>
            <p14:sldId id="544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0097CC"/>
    <a:srgbClr val="004C22"/>
    <a:srgbClr val="E85C0E"/>
    <a:srgbClr val="00642D"/>
    <a:srgbClr val="FFF0D9"/>
    <a:srgbClr val="F0F5F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533" autoAdjust="0"/>
  </p:normalViewPr>
  <p:slideViewPr>
    <p:cSldViewPr>
      <p:cViewPr varScale="1">
        <p:scale>
          <a:sx n="74" d="100"/>
          <a:sy n="74" d="100"/>
        </p:scale>
        <p:origin x="486" y="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5/10/2020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219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9064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2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4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438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82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6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46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45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5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59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5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5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5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3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3.gif"/><Relationship Id="rId4" Type="http://schemas.openxmlformats.org/officeDocument/2006/relationships/image" Target="../media/image60.jpeg"/><Relationship Id="rId9" Type="http://schemas.openxmlformats.org/officeDocument/2006/relationships/hyperlink" Target="https://www.lukanet.com/" TargetMode="Externa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1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56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24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1452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98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43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3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16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50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1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55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2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4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413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5552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995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440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5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7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7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  <p:sldLayoutId id="2147483689" r:id="rId17"/>
    <p:sldLayoutId id="2147483690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914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jpeg"/><Relationship Id="rId4" Type="http://schemas.openxmlformats.org/officeDocument/2006/relationships/image" Target="../media/image4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7" Type="http://schemas.openxmlformats.org/officeDocument/2006/relationships/hyperlink" Target="http://www.regular-expressions.info/tutori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regexone.com/" TargetMode="External"/><Relationship Id="rId5" Type="http://schemas.openxmlformats.org/officeDocument/2006/relationships/hyperlink" Target="https://docs.oracle.com/javase/7/docs/api/java/util/regex/Matcher.html" TargetMode="External"/><Relationship Id="rId4" Type="http://schemas.openxmlformats.org/officeDocument/2006/relationships/hyperlink" Target="http://regex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7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9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3.gif"/><Relationship Id="rId5" Type="http://schemas.openxmlformats.org/officeDocument/2006/relationships/image" Target="../media/image7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5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3462" y="2384955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Grouping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-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noProof="1">
                <a:cs typeface="Consolas" panose="020B0609020204030204" pitchFamily="49" charset="0"/>
              </a:rPr>
              <a:t> - matches the previous element exactly 3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4645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88580" y="1934069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853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88580" y="3331009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4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1612" y="477623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5050" y="6085365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- captures the matched subexpression as </a:t>
            </a:r>
            <a:br>
              <a:rPr lang="bg-BG" sz="3200" noProof="1">
                <a:latin typeface="+mj-lt"/>
                <a:cs typeface="Consolas" panose="020B0609020204030204" pitchFamily="49" charset="0"/>
              </a:rPr>
            </a:br>
            <a:r>
              <a:rPr lang="en-US" sz="3200" noProof="1">
                <a:latin typeface="+mj-lt"/>
                <a:cs typeface="Consolas" panose="020B0609020204030204" pitchFamily="49" charset="0"/>
              </a:rPr>
              <a:t>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89092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1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7485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1" y="5257800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7673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79492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29500" y="3938199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58854" y="5559786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1" y="3428465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6812" y="3428464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561011" y="3783895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2000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6315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0000" y="1331999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 email consists of </a:t>
            </a:r>
            <a:r>
              <a:rPr lang="en-US" sz="32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Usernames </a:t>
            </a:r>
            <a:r>
              <a:rPr lang="en-US" sz="3200" dirty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Domain names </a:t>
            </a:r>
            <a:r>
              <a:rPr lang="en-US" sz="3200" dirty="0"/>
              <a:t>consist of</a:t>
            </a:r>
            <a:r>
              <a:rPr lang="en-US" sz="3200" b="1" dirty="0">
                <a:solidFill>
                  <a:schemeClr val="bg1"/>
                </a:solidFill>
              </a:rPr>
              <a:t> two strings</a:t>
            </a:r>
            <a:r>
              <a:rPr lang="en-US" sz="3200" dirty="0"/>
              <a:t>, separated by a </a:t>
            </a:r>
            <a:r>
              <a:rPr lang="en-US" sz="32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Domain names </a:t>
            </a:r>
            <a:r>
              <a:rPr lang="en-US" sz="3200" dirty="0"/>
              <a:t>may contain only </a:t>
            </a:r>
            <a:r>
              <a:rPr lang="en-US" sz="32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08412" y="46482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08412" y="560185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B43C87-6B63-42F2-AAD5-1C470FE77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Backreferences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85C5-854E-4F31-920C-1036632BF9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Numbered Capturing Group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2077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-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444939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895600"/>
            <a:ext cx="856419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Built-In Regex Classes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67" y="1956423"/>
            <a:ext cx="285789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28500"/>
          </a:xfrm>
        </p:spPr>
        <p:txBody>
          <a:bodyPr/>
          <a:lstStyle/>
          <a:p>
            <a:r>
              <a:rPr lang="en-US" dirty="0"/>
              <a:t>Regex in Java library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java.util.regex.Pattern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java.util.regex.Matcher</a:t>
            </a:r>
            <a:endParaRPr lang="en-US" sz="3000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Java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3352801"/>
            <a:ext cx="10363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Pattern.compile(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"a*b"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matcher = pattern.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"aaaab"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3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 match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String matchText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3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855" y="4495800"/>
            <a:ext cx="2874144" cy="898529"/>
          </a:xfrm>
          <a:prstGeom prst="wedgeRoundRectCallout">
            <a:avLst>
              <a:gd name="adj1" fmla="val -57505"/>
              <a:gd name="adj2" fmla="val 20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Searches for the next match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2" y="6106529"/>
            <a:ext cx="3657600" cy="578882"/>
          </a:xfrm>
          <a:prstGeom prst="wedgeRoundRectCallout">
            <a:avLst>
              <a:gd name="adj1" fmla="val 37749"/>
              <a:gd name="adj2" fmla="val -92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the matched text</a:t>
            </a:r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Regular Expressions Syntax</a:t>
            </a:r>
          </a:p>
          <a:p>
            <a:pPr lvl="1"/>
            <a:r>
              <a:rPr lang="en-GB" sz="3400" dirty="0"/>
              <a:t>Definition and Pattern</a:t>
            </a:r>
          </a:p>
          <a:p>
            <a:pPr lvl="1"/>
            <a:r>
              <a:rPr lang="en-GB" sz="3400" dirty="0"/>
              <a:t>Predefined Character Classes</a:t>
            </a:r>
            <a:endParaRPr lang="bg-BG" sz="3400" dirty="0"/>
          </a:p>
          <a:p>
            <a:r>
              <a:rPr lang="en-US" sz="3400" dirty="0"/>
              <a:t>Quantifiers and Grouping</a:t>
            </a:r>
            <a:endParaRPr lang="en-GB" sz="3400" dirty="0"/>
          </a:p>
          <a:p>
            <a:r>
              <a:rPr lang="en-US" noProof="1"/>
              <a:t>Backreferences</a:t>
            </a:r>
          </a:p>
          <a:p>
            <a:r>
              <a:rPr lang="en-US" dirty="0"/>
              <a:t>Regular Expressions in Java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gets the first pattern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0" y="1797733"/>
            <a:ext cx="10584180" cy="489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text = "Andy: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pattern = "</a:t>
            </a: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([A-Z][a-z]+)</a:t>
            </a: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(?&lt;number&gt;\\d+)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Pattern regex = Pattern.compile(pattern);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Matcher matcher = regex.matcher(text);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System.out.println(matcher.find());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976" y="2723057"/>
            <a:ext cx="2513945" cy="1384634"/>
          </a:xfrm>
          <a:custGeom>
            <a:avLst/>
            <a:gdLst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-324786 w 2514600"/>
              <a:gd name="connsiteY18" fmla="*/ 583532 h 2009061"/>
              <a:gd name="connsiteX19" fmla="*/ 0 w 2514600"/>
              <a:gd name="connsiteY19" fmla="*/ 334844 h 2009061"/>
              <a:gd name="connsiteX20" fmla="*/ 0 w 2514600"/>
              <a:gd name="connsiteY20" fmla="*/ 334850 h 2009061"/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0 w 2514600"/>
              <a:gd name="connsiteY18" fmla="*/ 334844 h 2009061"/>
              <a:gd name="connsiteX19" fmla="*/ 0 w 2514600"/>
              <a:gd name="connsiteY19" fmla="*/ 334850 h 200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14600" h="2009061">
                <a:moveTo>
                  <a:pt x="0" y="334850"/>
                </a:moveTo>
                <a:cubicBezTo>
                  <a:pt x="0" y="149917"/>
                  <a:pt x="149917" y="0"/>
                  <a:pt x="334850" y="0"/>
                </a:cubicBezTo>
                <a:lnTo>
                  <a:pt x="419100" y="0"/>
                </a:lnTo>
                <a:lnTo>
                  <a:pt x="419100" y="0"/>
                </a:lnTo>
                <a:lnTo>
                  <a:pt x="1047750" y="0"/>
                </a:lnTo>
                <a:lnTo>
                  <a:pt x="2179750" y="0"/>
                </a:lnTo>
                <a:cubicBezTo>
                  <a:pt x="2364683" y="0"/>
                  <a:pt x="2514600" y="149917"/>
                  <a:pt x="2514600" y="334850"/>
                </a:cubicBezTo>
                <a:lnTo>
                  <a:pt x="2514600" y="334844"/>
                </a:lnTo>
                <a:lnTo>
                  <a:pt x="2514600" y="334844"/>
                </a:lnTo>
                <a:lnTo>
                  <a:pt x="2514600" y="837109"/>
                </a:lnTo>
                <a:lnTo>
                  <a:pt x="2514600" y="1674211"/>
                </a:lnTo>
                <a:cubicBezTo>
                  <a:pt x="2514600" y="1859144"/>
                  <a:pt x="2364683" y="2009061"/>
                  <a:pt x="2179750" y="2009061"/>
                </a:cubicBezTo>
                <a:lnTo>
                  <a:pt x="1047750" y="2009061"/>
                </a:lnTo>
                <a:lnTo>
                  <a:pt x="419100" y="2009061"/>
                </a:lnTo>
                <a:lnTo>
                  <a:pt x="419100" y="2009061"/>
                </a:lnTo>
                <a:lnTo>
                  <a:pt x="334850" y="2009061"/>
                </a:lnTo>
                <a:cubicBezTo>
                  <a:pt x="149917" y="2009061"/>
                  <a:pt x="0" y="1859144"/>
                  <a:pt x="0" y="1674211"/>
                </a:cubicBezTo>
                <a:lnTo>
                  <a:pt x="0" y="837109"/>
                </a:lnTo>
                <a:lnTo>
                  <a:pt x="0" y="334844"/>
                </a:lnTo>
                <a:lnTo>
                  <a:pt x="0" y="3348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the element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17464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>
                <a:cs typeface="Consolas" panose="020B0609020204030204" pitchFamily="49" charset="0"/>
              </a:rPr>
              <a:t>To replace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every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subsequence of the input sequence that </a:t>
            </a:r>
            <a:br>
              <a:rPr lang="en-US" sz="3200" dirty="0"/>
            </a:br>
            <a:r>
              <a:rPr lang="en-US" sz="3200" dirty="0"/>
              <a:t>matches the pattern with the given replacement string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replaceAll(String replacement)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replaceFirst(String replacement)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7177" y="3919503"/>
            <a:ext cx="9780635" cy="2621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regex = "[A-Za-z]+";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string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Java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Pattern pattern = Pattern.compile(regex);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Matcher matcher = pattern.matcher(string);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replaceAll(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hi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res2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replaceFirst("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Java</a:t>
            </a:r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pattern)</a:t>
            </a:r>
            <a:r>
              <a:rPr lang="en-US" noProof="1">
                <a:latin typeface="+mj-lt"/>
              </a:rPr>
              <a:t> -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tring[]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7982" y="2891039"/>
            <a:ext cx="8855945" cy="2061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"1   2 3      4"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"\\s+"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199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String[] tokens = text.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840" y="5199249"/>
            <a:ext cx="4355372" cy="578855"/>
          </a:xfrm>
          <a:prstGeom prst="wedgeRoundRectCallout">
            <a:avLst>
              <a:gd name="adj1" fmla="val -40156"/>
              <a:gd name="adj2" fmla="val -104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 = {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"1"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"2"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"3"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"4"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786" y="3507134"/>
            <a:ext cx="3461826" cy="578855"/>
          </a:xfrm>
          <a:prstGeom prst="wedgeRoundRectCallout">
            <a:avLst>
              <a:gd name="adj1" fmla="val -55182"/>
              <a:gd name="adj2" fmla="val -1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whitespaces</a:t>
            </a:r>
          </a:p>
        </p:txBody>
      </p:sp>
    </p:spTree>
    <p:extLst>
      <p:ext uri="{BB962C8B-B14F-4D97-AF65-F5344CB8AC3E}">
        <p14:creationId xmlns:p14="http://schemas.microsoft.com/office/powerpoint/2010/main" val="40596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7544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48532" y="4690384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8200" y="1686240"/>
            <a:ext cx="9618612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reader.readLine();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regex = </a:t>
            </a:r>
            <a:r>
              <a:rPr lang="en-GB" sz="2800" b="1" dirty="0">
                <a:latin typeface="Consolas" pitchFamily="49" charset="0"/>
              </a:rPr>
              <a:t>"\\b[A-Z][a-z]+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Pattern pattern = Pattern.compile(regex);</a:t>
            </a:r>
          </a:p>
          <a:p>
            <a:r>
              <a:rPr lang="en-GB" sz="2800" b="1" dirty="0">
                <a:latin typeface="Consolas" pitchFamily="49" charset="0"/>
              </a:rPr>
              <a:t>Matcher matcher = pattern.matcher(listOfNames);</a:t>
            </a:r>
          </a:p>
          <a:p>
            <a:endParaRPr lang="en-GB" sz="2800" b="1" dirty="0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while (matcher.find()) {</a:t>
            </a:r>
          </a:p>
          <a:p>
            <a:r>
              <a:rPr lang="en-GB" sz="2800" b="1" dirty="0">
                <a:latin typeface="Consolas" pitchFamily="49" charset="0"/>
              </a:rPr>
              <a:t>	System.out.print(matcher.group() + " ");</a:t>
            </a:r>
          </a:p>
          <a:p>
            <a:r>
              <a:rPr lang="en-GB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55687"/>
          </a:xfrm>
        </p:spPr>
        <p:txBody>
          <a:bodyPr/>
          <a:lstStyle/>
          <a:p>
            <a:r>
              <a:rPr lang="en-US" dirty="0"/>
              <a:t>You are given a string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dates in the format </a:t>
            </a:r>
            <a:br>
              <a:rPr lang="en-US" dirty="0"/>
            </a:br>
            <a:r>
              <a:rPr lang="en-US" dirty="0"/>
              <a:t>"</a:t>
            </a:r>
            <a:r>
              <a:rPr lang="en-GB" b="1" noProof="1">
                <a:solidFill>
                  <a:schemeClr val="bg1"/>
                </a:solidFill>
              </a:rPr>
              <a:t>dd{separator}MMM</a:t>
            </a:r>
            <a:r>
              <a:rPr lang="en-GB" b="1" dirty="0">
                <a:solidFill>
                  <a:schemeClr val="bg1"/>
                </a:solidFill>
              </a:rPr>
              <a:t>{</a:t>
            </a:r>
            <a:r>
              <a:rPr lang="en-GB" b="1" noProof="1">
                <a:solidFill>
                  <a:schemeClr val="bg1"/>
                </a:solidFill>
              </a:rPr>
              <a:t>separator}yyyy</a:t>
            </a:r>
            <a:r>
              <a:rPr lang="en-GB" b="1" dirty="0"/>
              <a:t>"</a:t>
            </a:r>
            <a:r>
              <a:rPr lang="en-US" dirty="0"/>
              <a:t> and print them </a:t>
            </a:r>
            <a:br>
              <a:rPr lang="en-US" dirty="0"/>
            </a:br>
            <a:r>
              <a:rPr lang="en-US" dirty="0"/>
              <a:t>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6512" y="3801505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3744" y="466284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98812" y="5397696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435" y="1202220"/>
            <a:ext cx="11801754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300" b="1" noProof="1">
                <a:latin typeface="Consolas" pitchFamily="49" charset="0"/>
              </a:rPr>
              <a:t>String input = reader.readLine();</a:t>
            </a:r>
          </a:p>
          <a:p>
            <a:endParaRPr lang="en-US" sz="2300" b="1" noProof="1">
              <a:latin typeface="Consolas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String regex = </a:t>
            </a:r>
            <a:br>
              <a:rPr lang="en-US" sz="2300" b="1" dirty="0">
                <a:latin typeface="Consolas" panose="020B0609020204030204" pitchFamily="49" charset="0"/>
              </a:rPr>
            </a:br>
            <a:r>
              <a:rPr lang="en-US" sz="2300" b="1" dirty="0">
                <a:latin typeface="Consolas" panose="020B0609020204030204" pitchFamily="49" charset="0"/>
              </a:rPr>
              <a:t>"\\b(?&lt;day&gt;\\d{2})(\\.|\\/|\\-)(?&lt;month&gt;[A-Z][a-z]{2})\\2(?&lt;year&gt;\\d{4})\\b";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Pattern pattern = Pattern.compile(regex)</a:t>
            </a:r>
            <a:r>
              <a:rPr lang="en-US" sz="2300" b="1" i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Matcher matcher = pattern.matcher(dates);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while (matcher.find())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System.out.println(</a:t>
            </a:r>
            <a:r>
              <a:rPr lang="en-US" sz="2300" b="1" dirty="0" err="1">
                <a:latin typeface="Consolas" panose="020B0609020204030204" pitchFamily="49" charset="0"/>
              </a:rPr>
              <a:t>String.format</a:t>
            </a:r>
            <a:r>
              <a:rPr lang="en-US" sz="2300" b="1" dirty="0">
                <a:latin typeface="Consolas" panose="020B0609020204030204" pitchFamily="49" charset="0"/>
              </a:rPr>
              <a:t>("Day: %s, Month: %s, Year: %s", 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matcher.group("day"), matcher.group("month"), 	matcher.group("year")));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  <a:endParaRPr lang="bg-BG" sz="23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891" y="1196706"/>
            <a:ext cx="11920754" cy="51997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3"/>
              </a:rPr>
              <a:t>https://regex101.com</a:t>
            </a:r>
            <a:r>
              <a:rPr lang="en-US" sz="3200" dirty="0"/>
              <a:t> and </a:t>
            </a:r>
            <a:r>
              <a:rPr lang="en-US" sz="3200" dirty="0">
                <a:hlinkClick r:id="rId4"/>
              </a:rPr>
              <a:t>http://regexr.com</a:t>
            </a:r>
            <a:r>
              <a:rPr lang="en-US" sz="3200" dirty="0"/>
              <a:t> - websites to test </a:t>
            </a:r>
            <a:br>
              <a:rPr lang="en-US" sz="3200" dirty="0"/>
            </a:br>
            <a:r>
              <a:rPr lang="en-US" sz="3200" dirty="0"/>
              <a:t>Regex using different programming languages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5"/>
              </a:rPr>
              <a:t>https://docs.oracle.com/javase/7/docs/api/java/util/regex/Matcher.html</a:t>
            </a:r>
            <a:r>
              <a:rPr lang="en-US" sz="3200" dirty="0"/>
              <a:t> - a quick reference for Regex from Oracle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6"/>
              </a:rPr>
              <a:t>http://regexone.com</a:t>
            </a:r>
            <a:r>
              <a:rPr lang="en-US" sz="3200" dirty="0"/>
              <a:t> - interactive tutorials for Regex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7"/>
              </a:rPr>
              <a:t>http://www.regular-expressions.info/tutorial.html</a:t>
            </a:r>
            <a:r>
              <a:rPr lang="en-US" sz="3200" dirty="0"/>
              <a:t> - </a:t>
            </a:r>
            <a:br>
              <a:rPr lang="en-US" sz="3200" dirty="0"/>
            </a:br>
            <a:r>
              <a:rPr lang="en-US" sz="3200" dirty="0"/>
              <a:t>a comprehensive tutorial on regular expressions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6600" y="4484498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492" y="4484498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1660" y="2424510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493" y="2424510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5579" y="1394517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492" y="1394517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88691" y="1394517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7753" y="3454504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493" y="3454504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4290" y="3454504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493" y="5514490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5459" y="5603552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1300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0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Definition and Classes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Regular expressions (regex)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Play with regex live at: </a:t>
            </a:r>
            <a:r>
              <a:rPr lang="en-US" sz="3400" dirty="0">
                <a:hlinkClick r:id="rId2"/>
              </a:rPr>
              <a:t>regexr.com</a:t>
            </a:r>
            <a:r>
              <a:rPr lang="en-US" sz="3400" dirty="0"/>
              <a:t>, </a:t>
            </a:r>
            <a:r>
              <a:rPr lang="en-US" sz="3400" dirty="0">
                <a:hlinkClick r:id="rId3"/>
              </a:rPr>
              <a:t>regex101.com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hlinkClick r:id="rId2"/>
              </a:rPr>
              <a:t>www.regex101.com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89741" y="5562600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62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search pattern</a:t>
            </a:r>
          </a:p>
          <a:p>
            <a:r>
              <a:rPr lang="en-US" dirty="0"/>
              <a:t>Used to find / extract / replace / split data from text by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79762" y="2720564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2968" y="3627887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2968" y="4494532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1184" y="5292028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</a:t>
            </a:r>
            <a:r>
              <a:rPr lang="en-US" sz="3200" noProof="1"/>
              <a:t>character range m</a:t>
            </a:r>
            <a:r>
              <a:rPr lang="en-US" noProof="1"/>
              <a:t>atches any digit from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3276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606225"/>
            <a:ext cx="170021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4267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4094</TotalTime>
  <Words>1928</Words>
  <Application>Microsoft Office PowerPoint</Application>
  <PresentationFormat>Custom</PresentationFormat>
  <Paragraphs>285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Regular Expressions (RegEx)</vt:lpstr>
      <vt:lpstr>Table of Contents</vt:lpstr>
      <vt:lpstr>Have a Question?</vt:lpstr>
      <vt:lpstr>PowerPoint Presentation</vt:lpstr>
      <vt:lpstr>What are Regular Expressions?</vt:lpstr>
      <vt:lpstr>PowerPoint Presentation</vt:lpstr>
      <vt:lpstr>Regular Expression Pattern - Example</vt:lpstr>
      <vt:lpstr>Character Classes: Ranges</vt:lpstr>
      <vt:lpstr>Predefined Classes</vt:lpstr>
      <vt:lpstr>PowerPoint Presentation</vt:lpstr>
      <vt:lpstr>Quantifiers</vt:lpstr>
      <vt:lpstr>Grouping Constructs</vt:lpstr>
      <vt:lpstr>Problem: Match All Words</vt:lpstr>
      <vt:lpstr>Problem: Match Dates</vt:lpstr>
      <vt:lpstr>Problem: Email Validation</vt:lpstr>
      <vt:lpstr>PowerPoint Presentation</vt:lpstr>
      <vt:lpstr>Backreferences Match Previous Groups</vt:lpstr>
      <vt:lpstr>PowerPoint Presentation</vt:lpstr>
      <vt:lpstr>Regex in Java</vt:lpstr>
      <vt:lpstr>Checking for a Single Match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Helpful Resources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- http://softuni.bg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– Practical Training Course @ SoftUni</dc:subject>
  <dc:creator>Software University Foundation</dc:creator>
  <cp:keywords>Programming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 </cp:lastModifiedBy>
  <cp:revision>412</cp:revision>
  <dcterms:created xsi:type="dcterms:W3CDTF">2014-01-02T17:00:34Z</dcterms:created>
  <dcterms:modified xsi:type="dcterms:W3CDTF">2020-05-10T20:58:31Z</dcterms:modified>
  <cp:category>programming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